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CF3B"/>
    <a:srgbClr val="064308"/>
    <a:srgbClr val="767B4D"/>
    <a:srgbClr val="0063A8"/>
    <a:srgbClr val="6EB43F"/>
    <a:srgbClr val="49674A"/>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88147" autoAdjust="0"/>
  </p:normalViewPr>
  <p:slideViewPr>
    <p:cSldViewPr snapToGrid="0">
      <p:cViewPr varScale="1">
        <p:scale>
          <a:sx n="82" d="100"/>
          <a:sy n="82" d="100"/>
        </p:scale>
        <p:origin x="2026" y="7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702F08-0B48-45AC-BCD6-9DE530530557}" type="datetimeFigureOut">
              <a:rPr lang="en-US" smtClean="0"/>
              <a:t>8/15/2024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640BE8-696E-4EA7-BD77-B9BFAD2F8BE6}" type="slidenum">
              <a:rPr lang="en-US" smtClean="0"/>
              <a:t>‹#›</a:t>
            </a:fld>
            <a:endParaRPr lang="en-US"/>
          </a:p>
        </p:txBody>
      </p:sp>
    </p:spTree>
    <p:extLst>
      <p:ext uri="{BB962C8B-B14F-4D97-AF65-F5344CB8AC3E}">
        <p14:creationId xmlns:p14="http://schemas.microsoft.com/office/powerpoint/2010/main" val="2550504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10" name="Text Box 5"/>
          <p:cNvSpPr txBox="1">
            <a:spLocks noChangeArrowheads="1"/>
          </p:cNvSpPr>
          <p:nvPr userDrawn="1"/>
        </p:nvSpPr>
        <p:spPr bwMode="auto">
          <a:xfrm>
            <a:off x="850703" y="1238250"/>
            <a:ext cx="9986635" cy="447389"/>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86447" tIns="43223" rIns="86447" bIns="43223">
            <a:spAutoFit/>
          </a:bodyPr>
          <a:lstStyle/>
          <a:p>
            <a:pPr defTabSz="457040" eaLnBrk="0" hangingPunct="0">
              <a:lnSpc>
                <a:spcPct val="90000"/>
              </a:lnSpc>
              <a:defRPr/>
            </a:pPr>
            <a:endParaRPr lang="en-US" sz="2600" dirty="0">
              <a:latin typeface="Helvetica" pitchFamily="-107" charset="0"/>
              <a:ea typeface="ヒラギノ角ゴ Pro W3" pitchFamily="-107" charset="-128"/>
              <a:cs typeface="Arial" charset="0"/>
            </a:endParaRPr>
          </a:p>
        </p:txBody>
      </p:sp>
      <p:sp>
        <p:nvSpPr>
          <p:cNvPr id="12" name="Subtitle 2"/>
          <p:cNvSpPr>
            <a:spLocks noGrp="1"/>
          </p:cNvSpPr>
          <p:nvPr>
            <p:ph type="subTitle" idx="1"/>
          </p:nvPr>
        </p:nvSpPr>
        <p:spPr>
          <a:xfrm>
            <a:off x="2032000" y="4071938"/>
            <a:ext cx="8128000" cy="1143000"/>
          </a:xfrm>
        </p:spPr>
        <p:txBody>
          <a:bodyPr/>
          <a:lstStyle>
            <a:lvl1pPr marL="0" indent="0" algn="ctr">
              <a:buNone/>
              <a:defRPr/>
            </a:lvl1pPr>
            <a:lvl2pPr marL="432277" indent="0" algn="ctr">
              <a:buNone/>
              <a:defRPr/>
            </a:lvl2pPr>
            <a:lvl3pPr marL="864551" indent="0" algn="ctr">
              <a:buNone/>
              <a:defRPr/>
            </a:lvl3pPr>
            <a:lvl4pPr marL="1296827" indent="0" algn="ctr">
              <a:buNone/>
              <a:defRPr/>
            </a:lvl4pPr>
            <a:lvl5pPr marL="1729104" indent="0" algn="ctr">
              <a:buNone/>
              <a:defRPr/>
            </a:lvl5pPr>
            <a:lvl6pPr marL="2161379" indent="0" algn="ctr">
              <a:buNone/>
              <a:defRPr/>
            </a:lvl6pPr>
            <a:lvl7pPr marL="2593655" indent="0" algn="ctr">
              <a:buNone/>
              <a:defRPr/>
            </a:lvl7pPr>
            <a:lvl8pPr marL="3025929" indent="0" algn="ctr">
              <a:buNone/>
              <a:defRPr/>
            </a:lvl8pPr>
            <a:lvl9pPr marL="3458205" indent="0" algn="ctr">
              <a:buNone/>
              <a:defRPr/>
            </a:lvl9pPr>
          </a:lstStyle>
          <a:p>
            <a:r>
              <a:rPr lang="en-US"/>
              <a:t>Click to edit Master subtitle style</a:t>
            </a:r>
            <a:endParaRPr lang="en-US" dirty="0"/>
          </a:p>
        </p:txBody>
      </p:sp>
      <p:sp>
        <p:nvSpPr>
          <p:cNvPr id="13" name="Rectangle 2"/>
          <p:cNvSpPr>
            <a:spLocks noGrp="1" noChangeArrowheads="1"/>
          </p:cNvSpPr>
          <p:nvPr>
            <p:ph type="title"/>
          </p:nvPr>
        </p:nvSpPr>
        <p:spPr bwMode="auto">
          <a:xfrm>
            <a:off x="95255" y="2971800"/>
            <a:ext cx="12001499" cy="478612"/>
          </a:xfrm>
          <a:prstGeom prst="rect">
            <a:avLst/>
          </a:prstGeom>
          <a:noFill/>
          <a:ln w="12700">
            <a:noFill/>
            <a:miter lim="800000"/>
            <a:headEnd/>
            <a:tailEnd/>
          </a:ln>
        </p:spPr>
        <p:txBody>
          <a:bodyPr lIns="56061" tIns="22425" rIns="56061" bIns="22425"/>
          <a:lstStyle/>
          <a:p>
            <a:pPr lvl="0"/>
            <a:r>
              <a:rPr lang="en-US"/>
              <a:t>Click to edit Master title style</a:t>
            </a:r>
            <a:endParaRPr lang="en-US" dirty="0"/>
          </a:p>
        </p:txBody>
      </p:sp>
      <p:sp>
        <p:nvSpPr>
          <p:cNvPr id="15" name="TextBox 14"/>
          <p:cNvSpPr txBox="1"/>
          <p:nvPr userDrawn="1"/>
        </p:nvSpPr>
        <p:spPr>
          <a:xfrm>
            <a:off x="0" y="6236617"/>
            <a:ext cx="12192000" cy="595162"/>
          </a:xfrm>
          <a:prstGeom prst="rect">
            <a:avLst/>
          </a:prstGeom>
          <a:noFill/>
        </p:spPr>
        <p:txBody>
          <a:bodyPr wrap="square" lIns="86486" tIns="43243" rIns="86486" bIns="43243" rtlCol="0">
            <a:spAutoFit/>
          </a:bodyPr>
          <a:lstStyle/>
          <a:p>
            <a:pPr marL="914400" indent="0" algn="l"/>
            <a:r>
              <a:rPr lang="en-US" sz="1100" kern="1200" dirty="0">
                <a:solidFill>
                  <a:schemeClr val="tx1"/>
                </a:solidFill>
                <a:latin typeface="+mn-lt"/>
                <a:ea typeface="ヒラギノ角ゴ Pro W3"/>
                <a:cs typeface="ヒラギノ角ゴ Pro W3"/>
              </a:rPr>
              <a:t>This material is based upon work supported by the U.S. Department of Energy, Office of Science, Office of Nuclear Physics and used resources of </a:t>
            </a:r>
            <a:br>
              <a:rPr lang="en-US" sz="1100" kern="1200" dirty="0">
                <a:solidFill>
                  <a:schemeClr val="tx1"/>
                </a:solidFill>
                <a:latin typeface="+mn-lt"/>
                <a:ea typeface="ヒラギノ角ゴ Pro W3"/>
                <a:cs typeface="ヒラギノ角ゴ Pro W3"/>
              </a:rPr>
            </a:br>
            <a:r>
              <a:rPr lang="en-US" sz="1100" kern="1200" dirty="0">
                <a:solidFill>
                  <a:schemeClr val="tx1"/>
                </a:solidFill>
                <a:latin typeface="+mn-lt"/>
                <a:ea typeface="ヒラギノ角ゴ Pro W3"/>
                <a:cs typeface="ヒラギノ角ゴ Pro W3"/>
              </a:rPr>
              <a:t>the</a:t>
            </a:r>
            <a:r>
              <a:rPr lang="en-US" sz="1100" kern="1200" baseline="0" dirty="0">
                <a:solidFill>
                  <a:schemeClr val="tx1"/>
                </a:solidFill>
                <a:latin typeface="+mn-lt"/>
                <a:ea typeface="ヒラギノ角ゴ Pro W3"/>
                <a:cs typeface="ヒラギノ角ゴ Pro W3"/>
              </a:rPr>
              <a:t> </a:t>
            </a:r>
            <a:r>
              <a:rPr lang="en-US" sz="1100" kern="1200" dirty="0">
                <a:solidFill>
                  <a:schemeClr val="tx1"/>
                </a:solidFill>
                <a:latin typeface="+mn-lt"/>
                <a:ea typeface="ヒラギノ角ゴ Pro W3"/>
                <a:cs typeface="ヒラギノ角ゴ Pro W3"/>
              </a:rPr>
              <a:t>Facility for Rare Isotope Beams (FRIB) Operations, which is a DOE Office of Science User Facility under Award Number DE-SC0023633, and by the US</a:t>
            </a:r>
            <a:br>
              <a:rPr lang="en-US" sz="1100" kern="1200" dirty="0">
                <a:solidFill>
                  <a:schemeClr val="tx1"/>
                </a:solidFill>
                <a:latin typeface="+mn-lt"/>
                <a:ea typeface="ヒラギノ角ゴ Pro W3"/>
                <a:cs typeface="ヒラギノ角ゴ Pro W3"/>
              </a:rPr>
            </a:br>
            <a:r>
              <a:rPr lang="en-US" sz="1100" kern="1200" dirty="0">
                <a:solidFill>
                  <a:schemeClr val="tx1"/>
                </a:solidFill>
                <a:latin typeface="+mn-lt"/>
                <a:ea typeface="ヒラギノ角ゴ Pro W3"/>
                <a:cs typeface="ヒラギノ角ゴ Pro W3"/>
              </a:rPr>
              <a:t>National Science Foundation under Grants No. PHY-20-12040 and 23-10078 “Windows on the Universe: Open Quantum Systems in Atomic Nuclei at FRIB”.</a:t>
            </a:r>
          </a:p>
        </p:txBody>
      </p:sp>
      <p:sp>
        <p:nvSpPr>
          <p:cNvPr id="16" name="Rectangle 15"/>
          <p:cNvSpPr/>
          <p:nvPr userDrawn="1"/>
        </p:nvSpPr>
        <p:spPr>
          <a:xfrm>
            <a:off x="4015216" y="415245"/>
            <a:ext cx="3657600" cy="20999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95900" y="242108"/>
            <a:ext cx="1600200" cy="2043892"/>
          </a:xfrm>
          <a:prstGeom prst="rect">
            <a:avLst/>
          </a:prstGeom>
        </p:spPr>
      </p:pic>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09600" y="5529623"/>
            <a:ext cx="3200400" cy="701322"/>
          </a:xfrm>
          <a:prstGeom prst="rect">
            <a:avLst/>
          </a:prstGeom>
        </p:spPr>
      </p:pic>
      <p:pic>
        <p:nvPicPr>
          <p:cNvPr id="19" name="Pictur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21056" y="5565867"/>
            <a:ext cx="2651760" cy="627065"/>
          </a:xfrm>
          <a:prstGeom prst="rect">
            <a:avLst/>
          </a:prstGeom>
        </p:spPr>
      </p:pic>
      <p:pic>
        <p:nvPicPr>
          <p:cNvPr id="20" name="Picture 19" descr="A logo of a globe with a gold ring&#10;&#10;Description automatically generated">
            <a:extLst>
              <a:ext uri="{FF2B5EF4-FFF2-40B4-BE49-F238E27FC236}">
                <a16:creationId xmlns:a16="http://schemas.microsoft.com/office/drawing/2014/main" id="{62DDB346-9CD6-3FF0-2627-90ED602A52D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982200" y="5543348"/>
            <a:ext cx="1502408" cy="781252"/>
          </a:xfrm>
          <a:prstGeom prst="rect">
            <a:avLst/>
          </a:prstGeom>
        </p:spPr>
      </p:pic>
    </p:spTree>
    <p:extLst>
      <p:ext uri="{BB962C8B-B14F-4D97-AF65-F5344CB8AC3E}">
        <p14:creationId xmlns:p14="http://schemas.microsoft.com/office/powerpoint/2010/main" val="3628886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5" name="Picture 7" descr="FRIB_ppt_top.jpg"/>
          <p:cNvPicPr>
            <a:picLocks noChangeAspect="1"/>
          </p:cNvPicPr>
          <p:nvPr/>
        </p:nvPicPr>
        <p:blipFill>
          <a:blip r:embed="rId2" cstate="print"/>
          <a:srcRect/>
          <a:stretch>
            <a:fillRect/>
          </a:stretch>
        </p:blipFill>
        <p:spPr bwMode="auto">
          <a:xfrm>
            <a:off x="0" y="0"/>
            <a:ext cx="12192000" cy="1003102"/>
          </a:xfrm>
          <a:prstGeom prst="rect">
            <a:avLst/>
          </a:prstGeom>
          <a:noFill/>
          <a:ln w="9525">
            <a:noFill/>
            <a:miter lim="800000"/>
            <a:headEnd/>
            <a:tailEnd/>
          </a:ln>
        </p:spPr>
      </p:pic>
      <p:sp>
        <p:nvSpPr>
          <p:cNvPr id="6" name="Text Box 5"/>
          <p:cNvSpPr txBox="1">
            <a:spLocks noChangeArrowheads="1"/>
          </p:cNvSpPr>
          <p:nvPr/>
        </p:nvSpPr>
        <p:spPr bwMode="auto">
          <a:xfrm>
            <a:off x="893037" y="1320108"/>
            <a:ext cx="10486572"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sz="1800" dirty="0">
              <a:solidFill>
                <a:srgbClr val="000000"/>
              </a:solidFill>
              <a:latin typeface="Helvetica" pitchFamily="-107" charset="0"/>
              <a:ea typeface="ヒラギノ角ゴ Pro W3" pitchFamily="-107" charset="-128"/>
              <a:cs typeface="Arial" charset="0"/>
            </a:endParaRPr>
          </a:p>
        </p:txBody>
      </p:sp>
      <p:sp>
        <p:nvSpPr>
          <p:cNvPr id="7" name="Rectangle 6"/>
          <p:cNvSpPr>
            <a:spLocks noChangeArrowheads="1"/>
          </p:cNvSpPr>
          <p:nvPr/>
        </p:nvSpPr>
        <p:spPr bwMode="auto">
          <a:xfrm>
            <a:off x="5487207" y="3009306"/>
            <a:ext cx="12192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sz="1800" dirty="0">
              <a:solidFill>
                <a:srgbClr val="000000"/>
              </a:solidFill>
              <a:ea typeface="ヒラギノ角ゴ Pro W3" pitchFamily="-107" charset="-128"/>
              <a:cs typeface="Arial" charset="0"/>
            </a:endParaRPr>
          </a:p>
        </p:txBody>
      </p:sp>
      <p:sp>
        <p:nvSpPr>
          <p:cNvPr id="3" name="Content Placeholder 2"/>
          <p:cNvSpPr>
            <a:spLocks noGrp="1"/>
          </p:cNvSpPr>
          <p:nvPr>
            <p:ph idx="1"/>
          </p:nvPr>
        </p:nvSpPr>
        <p:spPr>
          <a:xfrm>
            <a:off x="101600" y="1067100"/>
            <a:ext cx="11987896" cy="4823295"/>
          </a:xfrm>
        </p:spPr>
        <p:txBody>
          <a:bodyPr/>
          <a:lstStyle>
            <a:lvl1pPr marL="169664" indent="-169664">
              <a:buFont typeface="Wingdings" panose="05000000000000000000" pitchFamily="2" charset="2"/>
              <a:buChar char="§"/>
              <a:defRPr/>
            </a:lvl1pPr>
            <a:lvl2pPr>
              <a:defRPr sz="1600">
                <a:solidFill>
                  <a:schemeClr val="tx1"/>
                </a:solidFill>
              </a:defRPr>
            </a:lvl2pPr>
            <a:lvl3pPr>
              <a:defRPr sz="14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8"/>
          <p:cNvSpPr>
            <a:spLocks noGrp="1"/>
          </p:cNvSpPr>
          <p:nvPr>
            <p:ph type="title"/>
          </p:nvPr>
        </p:nvSpPr>
        <p:spPr>
          <a:xfrm>
            <a:off x="101600" y="285756"/>
            <a:ext cx="11988800" cy="485775"/>
          </a:xfrm>
        </p:spPr>
        <p:txBody>
          <a:bodyPr/>
          <a:lstStyle/>
          <a:p>
            <a:r>
              <a:rPr lang="en-US"/>
              <a:t>Click to edit Master title style</a:t>
            </a:r>
            <a:endParaRPr lang="en-US" dirty="0"/>
          </a:p>
        </p:txBody>
      </p:sp>
      <p:sp>
        <p:nvSpPr>
          <p:cNvPr id="8"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a:t>Kenny Haak</a:t>
            </a:r>
            <a:endParaRPr lang="en-US" dirty="0"/>
          </a:p>
        </p:txBody>
      </p:sp>
      <p:sp>
        <p:nvSpPr>
          <p:cNvPr id="10" name="Slide Number Placeholder 4"/>
          <p:cNvSpPr>
            <a:spLocks noGrp="1"/>
          </p:cNvSpPr>
          <p:nvPr>
            <p:ph type="sldNum" sz="quarter" idx="11"/>
          </p:nvPr>
        </p:nvSpPr>
        <p:spPr/>
        <p:txBody>
          <a:bodyPr/>
          <a:lstStyle>
            <a:lvl1pPr>
              <a:defRPr/>
            </a:lvl1pPr>
          </a:lstStyle>
          <a:p>
            <a:pPr>
              <a:defRPr/>
            </a:pPr>
            <a:r>
              <a:rPr lang="en-US" dirty="0">
                <a:solidFill>
                  <a:srgbClr val="000000">
                    <a:tint val="75000"/>
                  </a:srgbClr>
                </a:solidFill>
              </a:rPr>
              <a:t>, Slide </a:t>
            </a:r>
            <a:fld id="{35AD4620-7552-4207-8973-898801ED212B}" type="slidenum">
              <a:rPr lang="en-US">
                <a:solidFill>
                  <a:srgbClr val="000000">
                    <a:tint val="75000"/>
                  </a:srgbClr>
                </a:solidFill>
              </a:rPr>
              <a:pPr>
                <a:defRPr/>
              </a:pPr>
              <a:t>‹#›</a:t>
            </a:fld>
            <a:endParaRPr lang="en-US" dirty="0">
              <a:solidFill>
                <a:srgbClr val="000000">
                  <a:tint val="75000"/>
                </a:srgbClr>
              </a:solidFill>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 y="6132576"/>
            <a:ext cx="12183897" cy="725425"/>
          </a:xfrm>
          <a:prstGeom prst="rect">
            <a:avLst/>
          </a:prstGeom>
        </p:spPr>
      </p:pic>
      <p:sp>
        <p:nvSpPr>
          <p:cNvPr id="12" name="TextBox 11"/>
          <p:cNvSpPr txBox="1"/>
          <p:nvPr userDrawn="1"/>
        </p:nvSpPr>
        <p:spPr>
          <a:xfrm>
            <a:off x="11212800" y="6400264"/>
            <a:ext cx="508000" cy="276999"/>
          </a:xfrm>
          <a:prstGeom prst="rect">
            <a:avLst/>
          </a:prstGeom>
          <a:noFill/>
        </p:spPr>
        <p:txBody>
          <a:bodyPr wrap="square" rtlCol="0">
            <a:spAutoFit/>
          </a:bodyPr>
          <a:lstStyle/>
          <a:p>
            <a:pPr defTabSz="913586"/>
            <a:fld id="{68A2E204-3C7D-4A15-BD99-89FD133B0745}" type="slidenum">
              <a:rPr lang="en-US" sz="1200">
                <a:solidFill>
                  <a:srgbClr val="064308"/>
                </a:solidFill>
              </a:rPr>
              <a:pPr defTabSz="913586"/>
              <a:t>‹#›</a:t>
            </a:fld>
            <a:endParaRPr lang="en-US" sz="1200" dirty="0">
              <a:solidFill>
                <a:srgbClr val="064308"/>
              </a:solidFill>
            </a:endParaRPr>
          </a:p>
        </p:txBody>
      </p:sp>
      <p:pic>
        <p:nvPicPr>
          <p:cNvPr id="4" name="Picture 3"/>
          <p:cNvPicPr>
            <a:picLocks noChangeAspect="1"/>
          </p:cNvPicPr>
          <p:nvPr userDrawn="1"/>
        </p:nvPicPr>
        <p:blipFill>
          <a:blip r:embed="rId4"/>
          <a:stretch>
            <a:fillRect/>
          </a:stretch>
        </p:blipFill>
        <p:spPr>
          <a:xfrm>
            <a:off x="0" y="5978371"/>
            <a:ext cx="12192000" cy="885825"/>
          </a:xfrm>
          <a:prstGeom prst="rect">
            <a:avLst/>
          </a:prstGeom>
        </p:spPr>
      </p:pic>
      <p:sp>
        <p:nvSpPr>
          <p:cNvPr id="13" name="Footer Placeholder 6"/>
          <p:cNvSpPr txBox="1">
            <a:spLocks/>
          </p:cNvSpPr>
          <p:nvPr userDrawn="1"/>
        </p:nvSpPr>
        <p:spPr>
          <a:xfrm>
            <a:off x="7875498" y="6268474"/>
            <a:ext cx="4116413" cy="364628"/>
          </a:xfrm>
          <a:prstGeom prst="rect">
            <a:avLst/>
          </a:prstGeom>
        </p:spPr>
        <p:txBody>
          <a:bodyPr vert="horz" lIns="91440" tIns="45720" rIns="91440" bIns="45720" rtlCol="0" anchor="ctr"/>
          <a:lstStyle>
            <a:defPPr>
              <a:defRPr lang="en-US"/>
            </a:defPPr>
            <a:lvl1pPr marL="0" algn="ctr" defTabSz="914400" rtl="0" eaLnBrk="1" latinLnBrk="0" hangingPunct="1">
              <a:defRPr sz="112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600" dirty="0"/>
              <a:t>Kenny Haak, </a:t>
            </a:r>
            <a:r>
              <a:rPr lang="en-US" sz="1600" dirty="0">
                <a:solidFill>
                  <a:srgbClr val="000000">
                    <a:tint val="75000"/>
                  </a:srgbClr>
                </a:solidFill>
              </a:rPr>
              <a:t>Slide </a:t>
            </a:r>
            <a:fld id="{C096B4DE-0D32-4AAB-8754-316C6749373A}" type="slidenum">
              <a:rPr lang="en-US" sz="1600" smtClean="0">
                <a:solidFill>
                  <a:srgbClr val="000000">
                    <a:tint val="75000"/>
                  </a:srgbClr>
                </a:solidFill>
              </a:rPr>
              <a:pPr marL="0" marR="0" lvl="0" indent="0" algn="r" defTabSz="914400" rtl="0" eaLnBrk="1" fontAlgn="auto" latinLnBrk="0" hangingPunct="1">
                <a:lnSpc>
                  <a:spcPct val="100000"/>
                </a:lnSpc>
                <a:spcBef>
                  <a:spcPts val="0"/>
                </a:spcBef>
                <a:spcAft>
                  <a:spcPts val="0"/>
                </a:spcAft>
                <a:buClrTx/>
                <a:buSzTx/>
                <a:buFontTx/>
                <a:buNone/>
                <a:tabLst/>
                <a:defRPr/>
              </a:pPr>
              <a:t>‹#›</a:t>
            </a:fld>
            <a:endParaRPr lang="en-US" sz="1600" dirty="0">
              <a:solidFill>
                <a:srgbClr val="000000">
                  <a:tint val="75000"/>
                </a:srgbClr>
              </a:solidFill>
            </a:endParaRPr>
          </a:p>
        </p:txBody>
      </p:sp>
    </p:spTree>
    <p:extLst>
      <p:ext uri="{BB962C8B-B14F-4D97-AF65-F5344CB8AC3E}">
        <p14:creationId xmlns:p14="http://schemas.microsoft.com/office/powerpoint/2010/main" val="3230756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descr="NSCL_ppt.png"/>
          <p:cNvPicPr>
            <a:picLocks/>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w="9525">
            <a:noFill/>
            <a:miter lim="800000"/>
            <a:headEnd/>
            <a:tailEnd/>
          </a:ln>
        </p:spPr>
      </p:pic>
      <p:sp>
        <p:nvSpPr>
          <p:cNvPr id="5" name="Text Box 5"/>
          <p:cNvSpPr txBox="1">
            <a:spLocks noChangeArrowheads="1"/>
          </p:cNvSpPr>
          <p:nvPr userDrawn="1"/>
        </p:nvSpPr>
        <p:spPr bwMode="auto">
          <a:xfrm>
            <a:off x="893034" y="1320107"/>
            <a:ext cx="10486572" cy="325279"/>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eaLnBrk="0" hangingPunct="0">
              <a:lnSpc>
                <a:spcPct val="90000"/>
              </a:lnSpc>
              <a:defRPr/>
            </a:pPr>
            <a:endParaRPr lang="en-US" sz="1688" dirty="0">
              <a:solidFill>
                <a:srgbClr val="000000"/>
              </a:solidFill>
              <a:latin typeface="Helvetica" pitchFamily="-111" charset="0"/>
              <a:cs typeface="Arial" charset="0"/>
            </a:endParaRPr>
          </a:p>
        </p:txBody>
      </p:sp>
      <p:sp>
        <p:nvSpPr>
          <p:cNvPr id="6" name="Rectangle 7"/>
          <p:cNvSpPr>
            <a:spLocks noChangeArrowheads="1"/>
          </p:cNvSpPr>
          <p:nvPr userDrawn="1"/>
        </p:nvSpPr>
        <p:spPr bwMode="auto">
          <a:xfrm>
            <a:off x="5487207" y="3009305"/>
            <a:ext cx="12192000" cy="351248"/>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a:defRPr/>
            </a:pPr>
            <a:endParaRPr lang="en-US" sz="1688" dirty="0">
              <a:solidFill>
                <a:srgbClr val="000000"/>
              </a:solidFill>
              <a:cs typeface="Arial" charset="0"/>
            </a:endParaRPr>
          </a:p>
        </p:txBody>
      </p:sp>
      <p:sp>
        <p:nvSpPr>
          <p:cNvPr id="7" name="Title 1"/>
          <p:cNvSpPr>
            <a:spLocks noGrp="1"/>
          </p:cNvSpPr>
          <p:nvPr>
            <p:ph type="title"/>
          </p:nvPr>
        </p:nvSpPr>
        <p:spPr>
          <a:xfrm>
            <a:off x="580573" y="219076"/>
            <a:ext cx="11030857" cy="479625"/>
          </a:xfrm>
        </p:spPr>
        <p:txBody>
          <a:bodyPr/>
          <a:lstStyle/>
          <a:p>
            <a:r>
              <a:rPr lang="en-US"/>
              <a:t>Click to edit Master title style</a:t>
            </a:r>
            <a:endParaRPr lang="en-US" dirty="0"/>
          </a:p>
        </p:txBody>
      </p:sp>
      <p:sp>
        <p:nvSpPr>
          <p:cNvPr id="8" name="Content Placeholder 2"/>
          <p:cNvSpPr>
            <a:spLocks noGrp="1"/>
          </p:cNvSpPr>
          <p:nvPr>
            <p:ph idx="1"/>
          </p:nvPr>
        </p:nvSpPr>
        <p:spPr>
          <a:xfrm>
            <a:off x="387048" y="1004889"/>
            <a:ext cx="11417904" cy="5089624"/>
          </a:xfrm>
        </p:spPr>
        <p:txBody>
          <a:bodyPr/>
          <a:lstStyle>
            <a:lvl1pPr marL="169664" indent="-169664">
              <a:buFont typeface="Arial" panose="020B0604020202020204" pitchFamily="34" charset="0"/>
              <a:buChar char="•"/>
              <a:defRPr sz="2250">
                <a:solidFill>
                  <a:srgbClr val="064308"/>
                </a:solidFill>
                <a:latin typeface="+mn-lt"/>
              </a:defRPr>
            </a:lvl1pPr>
            <a:lvl2pPr marL="452438" indent="-169664">
              <a:buFont typeface="Arial" panose="020B0604020202020204" pitchFamily="34" charset="0"/>
              <a:buChar char="•"/>
              <a:defRPr sz="1688">
                <a:solidFill>
                  <a:srgbClr val="064308"/>
                </a:solidFill>
                <a:latin typeface="+mn-lt"/>
              </a:defRPr>
            </a:lvl2pPr>
            <a:lvl3pPr marL="735211" indent="-169664">
              <a:buFont typeface="Arial" panose="020B0604020202020204" pitchFamily="34" charset="0"/>
              <a:buChar char="•"/>
              <a:defRPr sz="1688">
                <a:solidFill>
                  <a:srgbClr val="064308"/>
                </a:solidFill>
                <a:latin typeface="+mn-lt"/>
              </a:defRPr>
            </a:lvl3pPr>
            <a:lvl4pPr marL="1245692" indent="-226219">
              <a:buFont typeface="Arial" panose="020B0604020202020204" pitchFamily="34" charset="0"/>
              <a:buChar char="•"/>
              <a:defRPr sz="1500">
                <a:solidFill>
                  <a:srgbClr val="064308"/>
                </a:solidFill>
                <a:latin typeface="+mn-lt"/>
              </a:defRPr>
            </a:lvl4pPr>
            <a:lvl5pPr marL="1750219" indent="-148828">
              <a:buFont typeface="Arial" panose="020B0604020202020204" pitchFamily="34" charset="0"/>
              <a:buChar char="•"/>
              <a:defRPr sz="1500">
                <a:solidFill>
                  <a:srgbClr val="064308"/>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p:cNvSpPr>
            <a:spLocks noGrp="1"/>
          </p:cNvSpPr>
          <p:nvPr>
            <p:ph type="ftr" sz="quarter" idx="10"/>
          </p:nvPr>
        </p:nvSpPr>
        <p:spPr>
          <a:xfrm>
            <a:off x="6624159" y="6356450"/>
            <a:ext cx="4116413" cy="364628"/>
          </a:xfrm>
        </p:spPr>
        <p:txBody>
          <a:bodyPr/>
          <a:lstStyle>
            <a:lvl1pPr>
              <a:defRPr>
                <a:latin typeface="+mn-lt"/>
              </a:defRPr>
            </a:lvl1pPr>
          </a:lstStyle>
          <a:p>
            <a:pPr>
              <a:defRPr/>
            </a:pPr>
            <a:r>
              <a:rPr lang="en-US"/>
              <a:t>Kenny Haak</a:t>
            </a:r>
            <a:endParaRPr lang="en-US" dirty="0"/>
          </a:p>
        </p:txBody>
      </p:sp>
      <p:sp>
        <p:nvSpPr>
          <p:cNvPr id="10" name="Slide Number Placeholder 9"/>
          <p:cNvSpPr>
            <a:spLocks noGrp="1"/>
          </p:cNvSpPr>
          <p:nvPr>
            <p:ph type="sldNum" sz="quarter" idx="11"/>
          </p:nvPr>
        </p:nvSpPr>
        <p:spPr>
          <a:xfrm>
            <a:off x="10740573" y="6356450"/>
            <a:ext cx="612825" cy="364628"/>
          </a:xfrm>
        </p:spPr>
        <p:txBody>
          <a:bodyPr/>
          <a:lstStyle/>
          <a:p>
            <a:fld id="{C096B4DE-0D32-4AAB-8754-316C6749373A}"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2385201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4" name="Picture 3" descr="NSCLFRIB_ppt.png"/>
          <p:cNvPicPr>
            <a:picLocks/>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w="9525">
            <a:noFill/>
            <a:miter lim="800000"/>
            <a:headEnd/>
            <a:tailEnd/>
          </a:ln>
        </p:spPr>
      </p:pic>
      <p:sp>
        <p:nvSpPr>
          <p:cNvPr id="5" name="Text Box 5"/>
          <p:cNvSpPr txBox="1">
            <a:spLocks noChangeArrowheads="1"/>
          </p:cNvSpPr>
          <p:nvPr userDrawn="1"/>
        </p:nvSpPr>
        <p:spPr bwMode="auto">
          <a:xfrm>
            <a:off x="893034" y="1320107"/>
            <a:ext cx="10486572" cy="325279"/>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eaLnBrk="0" hangingPunct="0">
              <a:lnSpc>
                <a:spcPct val="90000"/>
              </a:lnSpc>
              <a:defRPr/>
            </a:pPr>
            <a:endParaRPr lang="en-US" sz="1688" dirty="0">
              <a:solidFill>
                <a:srgbClr val="000000"/>
              </a:solidFill>
              <a:latin typeface="Helvetica" pitchFamily="-111" charset="0"/>
              <a:cs typeface="Arial" charset="0"/>
            </a:endParaRPr>
          </a:p>
        </p:txBody>
      </p:sp>
      <p:sp>
        <p:nvSpPr>
          <p:cNvPr id="8" name="Rectangle 7"/>
          <p:cNvSpPr>
            <a:spLocks noChangeArrowheads="1"/>
          </p:cNvSpPr>
          <p:nvPr userDrawn="1"/>
        </p:nvSpPr>
        <p:spPr bwMode="auto">
          <a:xfrm>
            <a:off x="5487207" y="3009305"/>
            <a:ext cx="12192000" cy="351248"/>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a:defRPr/>
            </a:pPr>
            <a:endParaRPr lang="en-US" sz="1688" dirty="0">
              <a:solidFill>
                <a:srgbClr val="000000"/>
              </a:solidFill>
              <a:cs typeface="Arial" charset="0"/>
            </a:endParaRPr>
          </a:p>
        </p:txBody>
      </p:sp>
      <p:sp>
        <p:nvSpPr>
          <p:cNvPr id="6" name="Title 1"/>
          <p:cNvSpPr>
            <a:spLocks noGrp="1"/>
          </p:cNvSpPr>
          <p:nvPr>
            <p:ph type="title"/>
          </p:nvPr>
        </p:nvSpPr>
        <p:spPr>
          <a:xfrm>
            <a:off x="580573" y="219076"/>
            <a:ext cx="11030857" cy="479625"/>
          </a:xfrm>
        </p:spPr>
        <p:txBody>
          <a:bodyPr/>
          <a:lstStyle/>
          <a:p>
            <a:r>
              <a:rPr lang="en-US"/>
              <a:t>Click to edit Master title style</a:t>
            </a:r>
            <a:endParaRPr lang="en-US" dirty="0"/>
          </a:p>
        </p:txBody>
      </p:sp>
      <p:sp>
        <p:nvSpPr>
          <p:cNvPr id="7" name="Content Placeholder 2"/>
          <p:cNvSpPr>
            <a:spLocks noGrp="1"/>
          </p:cNvSpPr>
          <p:nvPr>
            <p:ph idx="1"/>
          </p:nvPr>
        </p:nvSpPr>
        <p:spPr>
          <a:xfrm>
            <a:off x="387048" y="1004890"/>
            <a:ext cx="11417904" cy="5089625"/>
          </a:xfrm>
        </p:spPr>
        <p:txBody>
          <a:bodyPr/>
          <a:lstStyle>
            <a:lvl1pPr marL="169664" indent="-169664">
              <a:buFont typeface="Arial" panose="020B0604020202020204" pitchFamily="34" charset="0"/>
              <a:buChar char="•"/>
              <a:defRPr sz="2250">
                <a:solidFill>
                  <a:srgbClr val="064308"/>
                </a:solidFill>
                <a:latin typeface="+mn-lt"/>
              </a:defRPr>
            </a:lvl1pPr>
            <a:lvl2pPr marL="452438" indent="-169664">
              <a:buFont typeface="Arial" panose="020B0604020202020204" pitchFamily="34" charset="0"/>
              <a:buChar char="•"/>
              <a:defRPr sz="1688">
                <a:solidFill>
                  <a:srgbClr val="064308"/>
                </a:solidFill>
                <a:latin typeface="+mn-lt"/>
              </a:defRPr>
            </a:lvl2pPr>
            <a:lvl3pPr marL="735211" indent="-169664">
              <a:buFont typeface="Arial" panose="020B0604020202020204" pitchFamily="34" charset="0"/>
              <a:buChar char="•"/>
              <a:defRPr sz="1688">
                <a:solidFill>
                  <a:srgbClr val="064308"/>
                </a:solidFill>
                <a:latin typeface="+mn-lt"/>
              </a:defRPr>
            </a:lvl3pPr>
            <a:lvl4pPr marL="1245692" indent="-226219">
              <a:buFont typeface="Arial" panose="020B0604020202020204" pitchFamily="34" charset="0"/>
              <a:buChar char="•"/>
              <a:defRPr sz="1500">
                <a:solidFill>
                  <a:srgbClr val="064308"/>
                </a:solidFill>
                <a:latin typeface="+mn-lt"/>
              </a:defRPr>
            </a:lvl4pPr>
            <a:lvl5pPr marL="1750219" indent="-148828">
              <a:buFont typeface="Arial" panose="020B0604020202020204" pitchFamily="34" charset="0"/>
              <a:buChar char="•"/>
              <a:defRPr sz="1500">
                <a:solidFill>
                  <a:srgbClr val="064308"/>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p:cNvSpPr>
            <a:spLocks noGrp="1"/>
          </p:cNvSpPr>
          <p:nvPr>
            <p:ph type="ftr" sz="quarter" idx="10"/>
          </p:nvPr>
        </p:nvSpPr>
        <p:spPr>
          <a:xfrm>
            <a:off x="6624159" y="6356450"/>
            <a:ext cx="4116413" cy="364628"/>
          </a:xfrm>
        </p:spPr>
        <p:txBody>
          <a:bodyPr/>
          <a:lstStyle>
            <a:lvl1pPr>
              <a:defRPr>
                <a:latin typeface="+mn-lt"/>
              </a:defRPr>
            </a:lvl1pPr>
          </a:lstStyle>
          <a:p>
            <a:pPr>
              <a:defRPr/>
            </a:pPr>
            <a:r>
              <a:rPr lang="en-US"/>
              <a:t>Kenny Haak</a:t>
            </a:r>
            <a:endParaRPr lang="en-US" dirty="0"/>
          </a:p>
        </p:txBody>
      </p:sp>
      <p:sp>
        <p:nvSpPr>
          <p:cNvPr id="3" name="Slide Number Placeholder 2"/>
          <p:cNvSpPr>
            <a:spLocks noGrp="1"/>
          </p:cNvSpPr>
          <p:nvPr>
            <p:ph type="sldNum" sz="quarter" idx="11"/>
          </p:nvPr>
        </p:nvSpPr>
        <p:spPr>
          <a:xfrm>
            <a:off x="10740573" y="6356450"/>
            <a:ext cx="612825" cy="364628"/>
          </a:xfrm>
        </p:spPr>
        <p:txBody>
          <a:bodyPr/>
          <a:lstStyle/>
          <a:p>
            <a:fld id="{C096B4DE-0D32-4AAB-8754-316C6749373A}"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3312345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4" name="Picture 3" descr="ppt_bkg2.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w="9525">
            <a:noFill/>
            <a:miter lim="800000"/>
            <a:headEnd/>
            <a:tailEnd/>
          </a:ln>
        </p:spPr>
      </p:pic>
      <p:sp>
        <p:nvSpPr>
          <p:cNvPr id="5" name="Text Box 5"/>
          <p:cNvSpPr txBox="1">
            <a:spLocks noChangeArrowheads="1"/>
          </p:cNvSpPr>
          <p:nvPr/>
        </p:nvSpPr>
        <p:spPr bwMode="auto">
          <a:xfrm>
            <a:off x="893034" y="1320107"/>
            <a:ext cx="10486572" cy="325279"/>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eaLnBrk="0" hangingPunct="0">
              <a:lnSpc>
                <a:spcPct val="90000"/>
              </a:lnSpc>
              <a:defRPr/>
            </a:pPr>
            <a:endParaRPr lang="en-US" sz="1688" dirty="0">
              <a:solidFill>
                <a:srgbClr val="000000"/>
              </a:solidFill>
              <a:latin typeface="Helvetica" pitchFamily="-111" charset="0"/>
              <a:cs typeface="Arial" charset="0"/>
            </a:endParaRPr>
          </a:p>
        </p:txBody>
      </p:sp>
      <p:sp>
        <p:nvSpPr>
          <p:cNvPr id="6" name="Rectangle 7"/>
          <p:cNvSpPr>
            <a:spLocks noChangeArrowheads="1"/>
          </p:cNvSpPr>
          <p:nvPr/>
        </p:nvSpPr>
        <p:spPr bwMode="auto">
          <a:xfrm>
            <a:off x="5487207" y="3009305"/>
            <a:ext cx="12192000" cy="351248"/>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a:defRPr/>
            </a:pPr>
            <a:endParaRPr lang="en-US" sz="1688" dirty="0">
              <a:solidFill>
                <a:srgbClr val="000000"/>
              </a:solidFill>
              <a:cs typeface="Arial" charset="0"/>
            </a:endParaRPr>
          </a:p>
        </p:txBody>
      </p:sp>
      <p:sp>
        <p:nvSpPr>
          <p:cNvPr id="2" name="Title 1"/>
          <p:cNvSpPr>
            <a:spLocks noGrp="1"/>
          </p:cNvSpPr>
          <p:nvPr>
            <p:ph type="title"/>
          </p:nvPr>
        </p:nvSpPr>
        <p:spPr>
          <a:xfrm>
            <a:off x="580573" y="219076"/>
            <a:ext cx="11030857" cy="479625"/>
          </a:xfrm>
        </p:spPr>
        <p:txBody>
          <a:bodyPr/>
          <a:lstStyle/>
          <a:p>
            <a:r>
              <a:rPr lang="en-US"/>
              <a:t>Click to edit Master title style</a:t>
            </a:r>
            <a:endParaRPr lang="en-US" dirty="0"/>
          </a:p>
        </p:txBody>
      </p:sp>
      <p:sp>
        <p:nvSpPr>
          <p:cNvPr id="3" name="Content Placeholder 2"/>
          <p:cNvSpPr>
            <a:spLocks noGrp="1"/>
          </p:cNvSpPr>
          <p:nvPr>
            <p:ph idx="1"/>
          </p:nvPr>
        </p:nvSpPr>
        <p:spPr>
          <a:xfrm>
            <a:off x="387048" y="1004890"/>
            <a:ext cx="11417904" cy="5067299"/>
          </a:xfrm>
        </p:spPr>
        <p:txBody>
          <a:bodyPr/>
          <a:lstStyle>
            <a:lvl1pPr marL="169664" indent="-169664">
              <a:buFont typeface="Arial" panose="020B0604020202020204" pitchFamily="34" charset="0"/>
              <a:buChar char="•"/>
              <a:defRPr sz="2250">
                <a:solidFill>
                  <a:srgbClr val="064308"/>
                </a:solidFill>
                <a:latin typeface="+mn-lt"/>
              </a:defRPr>
            </a:lvl1pPr>
            <a:lvl2pPr marL="452438" indent="-169664">
              <a:buFont typeface="Arial" panose="020B0604020202020204" pitchFamily="34" charset="0"/>
              <a:buChar char="•"/>
              <a:defRPr sz="1688">
                <a:solidFill>
                  <a:srgbClr val="064308"/>
                </a:solidFill>
                <a:latin typeface="+mn-lt"/>
              </a:defRPr>
            </a:lvl2pPr>
            <a:lvl3pPr marL="735211" indent="-169664">
              <a:buFont typeface="Arial" panose="020B0604020202020204" pitchFamily="34" charset="0"/>
              <a:buChar char="•"/>
              <a:defRPr sz="1688">
                <a:solidFill>
                  <a:srgbClr val="064308"/>
                </a:solidFill>
                <a:latin typeface="+mn-lt"/>
              </a:defRPr>
            </a:lvl3pPr>
            <a:lvl4pPr marL="1245692" indent="-226219">
              <a:buFont typeface="Arial" panose="020B0604020202020204" pitchFamily="34" charset="0"/>
              <a:buChar char="•"/>
              <a:defRPr sz="1500">
                <a:solidFill>
                  <a:srgbClr val="064308"/>
                </a:solidFill>
                <a:latin typeface="+mn-lt"/>
              </a:defRPr>
            </a:lvl4pPr>
            <a:lvl5pPr marL="1750219" indent="-148828">
              <a:buFont typeface="Arial" panose="020B0604020202020204" pitchFamily="34" charset="0"/>
              <a:buChar char="•"/>
              <a:defRPr sz="1500">
                <a:solidFill>
                  <a:srgbClr val="064308"/>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p:cNvSpPr>
            <a:spLocks noGrp="1"/>
          </p:cNvSpPr>
          <p:nvPr>
            <p:ph type="ftr" sz="quarter" idx="10"/>
          </p:nvPr>
        </p:nvSpPr>
        <p:spPr>
          <a:xfrm>
            <a:off x="6624159" y="6356450"/>
            <a:ext cx="4116413" cy="364628"/>
          </a:xfrm>
        </p:spPr>
        <p:txBody>
          <a:bodyPr/>
          <a:lstStyle>
            <a:lvl1pPr>
              <a:defRPr>
                <a:latin typeface="+mn-lt"/>
              </a:defRPr>
            </a:lvl1pPr>
          </a:lstStyle>
          <a:p>
            <a:pPr>
              <a:defRPr/>
            </a:pPr>
            <a:r>
              <a:rPr lang="en-US"/>
              <a:t>Kenny Haak</a:t>
            </a:r>
            <a:endParaRPr lang="en-US" dirty="0"/>
          </a:p>
        </p:txBody>
      </p:sp>
      <p:sp>
        <p:nvSpPr>
          <p:cNvPr id="9" name="Slide Number Placeholder 8"/>
          <p:cNvSpPr>
            <a:spLocks noGrp="1"/>
          </p:cNvSpPr>
          <p:nvPr>
            <p:ph type="sldNum" sz="quarter" idx="11"/>
          </p:nvPr>
        </p:nvSpPr>
        <p:spPr>
          <a:xfrm>
            <a:off x="10740573" y="6356450"/>
            <a:ext cx="612825" cy="364628"/>
          </a:xfrm>
        </p:spPr>
        <p:txBody>
          <a:bodyPr/>
          <a:lstStyle/>
          <a:p>
            <a:fld id="{C096B4DE-0D32-4AAB-8754-316C6749373A}"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2257518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8346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689100" y="101601"/>
            <a:ext cx="8441267" cy="486376"/>
          </a:xfrm>
        </p:spPr>
        <p:txBody>
          <a:bodyPr/>
          <a:lstStyle/>
          <a:p>
            <a:r>
              <a:rPr lang="en-US"/>
              <a:t>Click to edit Master title style</a:t>
            </a:r>
          </a:p>
        </p:txBody>
      </p:sp>
      <p:sp>
        <p:nvSpPr>
          <p:cNvPr id="3" name="Text Placeholder 2"/>
          <p:cNvSpPr>
            <a:spLocks noGrp="1"/>
          </p:cNvSpPr>
          <p:nvPr>
            <p:ph type="body" sz="half" idx="1"/>
          </p:nvPr>
        </p:nvSpPr>
        <p:spPr>
          <a:xfrm>
            <a:off x="914400" y="1219200"/>
            <a:ext cx="10363200" cy="2362200"/>
          </a:xfrm>
        </p:spPr>
        <p:txBody>
          <a:bodyPr/>
          <a:lstStyle>
            <a:lvl1pPr marL="169664" indent="-169664">
              <a:buFont typeface="Arial" panose="020B0604020202020204" pitchFamily="34" charset="0"/>
              <a:buChar char="•"/>
              <a:defRPr>
                <a:solidFill>
                  <a:srgbClr val="064308"/>
                </a:solidFill>
              </a:defRPr>
            </a:lvl1pPr>
            <a:lvl2pPr marL="452438" indent="-169664">
              <a:buFont typeface="Arial" panose="020B0604020202020204" pitchFamily="34" charset="0"/>
              <a:buChar char="•"/>
              <a:defRPr>
                <a:solidFill>
                  <a:srgbClr val="064308"/>
                </a:solidFill>
              </a:defRPr>
            </a:lvl2pPr>
            <a:lvl3pPr marL="735211" indent="-169664">
              <a:buFont typeface="Arial" panose="020B0604020202020204" pitchFamily="34" charset="0"/>
              <a:buChar char="•"/>
              <a:defRPr>
                <a:solidFill>
                  <a:srgbClr val="064308"/>
                </a:solidFill>
              </a:defRPr>
            </a:lvl3pPr>
            <a:lvl4pPr marL="1245692" indent="-226219">
              <a:buFont typeface="Arial" panose="020B0604020202020204" pitchFamily="34" charset="0"/>
              <a:buChar char="•"/>
              <a:defRPr>
                <a:solidFill>
                  <a:srgbClr val="064308"/>
                </a:solidFill>
              </a:defRPr>
            </a:lvl4pPr>
            <a:lvl5pPr marL="1750219" indent="-148828">
              <a:buFont typeface="Arial" panose="020B0604020202020204" pitchFamily="34" charset="0"/>
              <a:buChar char="•"/>
              <a:defRPr>
                <a:solidFill>
                  <a:srgbClr val="064308"/>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914400" y="3733800"/>
            <a:ext cx="10363200" cy="2362200"/>
          </a:xfrm>
        </p:spPr>
        <p:txBody>
          <a:bodyPr/>
          <a:lstStyle>
            <a:lvl1pPr marL="169664" indent="-169664">
              <a:buFont typeface="Arial" panose="020B0604020202020204" pitchFamily="34" charset="0"/>
              <a:buChar char="•"/>
              <a:defRPr>
                <a:solidFill>
                  <a:srgbClr val="064308"/>
                </a:solidFill>
              </a:defRPr>
            </a:lvl1pPr>
            <a:lvl2pPr marL="452438" indent="-169664">
              <a:buFont typeface="Arial" panose="020B0604020202020204" pitchFamily="34" charset="0"/>
              <a:buChar char="•"/>
              <a:defRPr>
                <a:solidFill>
                  <a:srgbClr val="064308"/>
                </a:solidFill>
              </a:defRPr>
            </a:lvl2pPr>
            <a:lvl3pPr marL="735211" indent="-169664">
              <a:buFont typeface="Arial" panose="020B0604020202020204" pitchFamily="34" charset="0"/>
              <a:buChar char="•"/>
              <a:defRPr>
                <a:solidFill>
                  <a:srgbClr val="064308"/>
                </a:solidFill>
              </a:defRPr>
            </a:lvl3pPr>
            <a:lvl4pPr marL="1245692" indent="-226219">
              <a:buFont typeface="Arial" panose="020B0604020202020204" pitchFamily="34" charset="0"/>
              <a:buChar char="•"/>
              <a:defRPr>
                <a:solidFill>
                  <a:srgbClr val="064308"/>
                </a:solidFill>
              </a:defRPr>
            </a:lvl4pPr>
            <a:lvl5pPr marL="1750219" indent="-148828">
              <a:buFont typeface="Arial" panose="020B0604020202020204" pitchFamily="34" charset="0"/>
              <a:buChar char="•"/>
              <a:defRPr>
                <a:solidFill>
                  <a:srgbClr val="064308"/>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95243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 clean bottom">
    <p:spTree>
      <p:nvGrpSpPr>
        <p:cNvPr id="1" name=""/>
        <p:cNvGrpSpPr/>
        <p:nvPr/>
      </p:nvGrpSpPr>
      <p:grpSpPr>
        <a:xfrm>
          <a:off x="0" y="0"/>
          <a:ext cx="0" cy="0"/>
          <a:chOff x="0" y="0"/>
          <a:chExt cx="0" cy="0"/>
        </a:xfrm>
      </p:grpSpPr>
      <p:pic>
        <p:nvPicPr>
          <p:cNvPr id="4" name="Picture 4" descr="FRIB_ppt_top.jpg"/>
          <p:cNvPicPr>
            <a:picLocks noChangeAspect="1"/>
          </p:cNvPicPr>
          <p:nvPr/>
        </p:nvPicPr>
        <p:blipFill>
          <a:blip r:embed="rId2" cstate="print"/>
          <a:srcRect/>
          <a:stretch>
            <a:fillRect/>
          </a:stretch>
        </p:blipFill>
        <p:spPr bwMode="auto">
          <a:xfrm>
            <a:off x="0" y="0"/>
            <a:ext cx="12192000" cy="1003102"/>
          </a:xfrm>
          <a:prstGeom prst="rect">
            <a:avLst/>
          </a:prstGeom>
          <a:noFill/>
          <a:ln w="9525">
            <a:noFill/>
            <a:miter lim="800000"/>
            <a:headEnd/>
            <a:tailEnd/>
          </a:ln>
        </p:spPr>
      </p:pic>
      <p:sp>
        <p:nvSpPr>
          <p:cNvPr id="5" name="Text Box 5"/>
          <p:cNvSpPr txBox="1">
            <a:spLocks noChangeArrowheads="1"/>
          </p:cNvSpPr>
          <p:nvPr/>
        </p:nvSpPr>
        <p:spPr bwMode="auto">
          <a:xfrm>
            <a:off x="893037" y="1320108"/>
            <a:ext cx="10486572"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sz="1800" dirty="0">
              <a:solidFill>
                <a:srgbClr val="000000"/>
              </a:solidFill>
              <a:latin typeface="Helvetica" pitchFamily="-107" charset="0"/>
              <a:ea typeface="ヒラギノ角ゴ Pro W3" pitchFamily="-107" charset="-128"/>
              <a:cs typeface="Arial" charset="0"/>
            </a:endParaRPr>
          </a:p>
        </p:txBody>
      </p:sp>
      <p:sp>
        <p:nvSpPr>
          <p:cNvPr id="6" name="Rectangle 5"/>
          <p:cNvSpPr>
            <a:spLocks noChangeArrowheads="1"/>
          </p:cNvSpPr>
          <p:nvPr/>
        </p:nvSpPr>
        <p:spPr bwMode="auto">
          <a:xfrm>
            <a:off x="5487207" y="3009306"/>
            <a:ext cx="12192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sz="1800" dirty="0">
              <a:solidFill>
                <a:srgbClr val="000000"/>
              </a:solidFill>
              <a:ea typeface="ヒラギノ角ゴ Pro W3" pitchFamily="-107" charset="-128"/>
              <a:cs typeface="Arial" charset="0"/>
            </a:endParaRPr>
          </a:p>
        </p:txBody>
      </p:sp>
      <p:sp>
        <p:nvSpPr>
          <p:cNvPr id="2" name="Title 1"/>
          <p:cNvSpPr>
            <a:spLocks noGrp="1"/>
          </p:cNvSpPr>
          <p:nvPr>
            <p:ph type="title"/>
          </p:nvPr>
        </p:nvSpPr>
        <p:spPr>
          <a:xfrm>
            <a:off x="101600" y="281882"/>
            <a:ext cx="11988800" cy="486372"/>
          </a:xfrm>
        </p:spPr>
        <p:txBody>
          <a:bodyPr/>
          <a:lstStyle/>
          <a:p>
            <a:r>
              <a:rPr lang="en-US"/>
              <a:t>Click to edit Master title style</a:t>
            </a:r>
            <a:endParaRPr lang="en-US" dirty="0"/>
          </a:p>
        </p:txBody>
      </p:sp>
      <p:sp>
        <p:nvSpPr>
          <p:cNvPr id="7"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a:t>Kenny Haak</a:t>
            </a:r>
            <a:endParaRPr lang="en-US" dirty="0"/>
          </a:p>
        </p:txBody>
      </p:sp>
      <p:sp>
        <p:nvSpPr>
          <p:cNvPr id="8" name="Slide Number Placeholder 4"/>
          <p:cNvSpPr>
            <a:spLocks noGrp="1"/>
          </p:cNvSpPr>
          <p:nvPr>
            <p:ph type="sldNum" sz="quarter" idx="11"/>
          </p:nvPr>
        </p:nvSpPr>
        <p:spPr/>
        <p:txBody>
          <a:bodyPr/>
          <a:lstStyle>
            <a:lvl1pPr>
              <a:defRPr/>
            </a:lvl1pPr>
          </a:lstStyle>
          <a:p>
            <a:pPr>
              <a:defRPr/>
            </a:pPr>
            <a:r>
              <a:rPr lang="en-US" dirty="0">
                <a:solidFill>
                  <a:srgbClr val="000000">
                    <a:tint val="75000"/>
                  </a:srgbClr>
                </a:solidFill>
              </a:rPr>
              <a:t>, Slide </a:t>
            </a:r>
            <a:fld id="{888FC917-2F4D-45AC-AA7A-EF80FFB23A84}" type="slidenum">
              <a:rPr lang="en-US">
                <a:solidFill>
                  <a:srgbClr val="000000">
                    <a:tint val="75000"/>
                  </a:srgbClr>
                </a:solidFill>
              </a:rPr>
              <a:pPr>
                <a:defRPr/>
              </a:pPr>
              <a:t>‹#›</a:t>
            </a:fld>
            <a:endParaRPr lang="en-US" dirty="0">
              <a:solidFill>
                <a:srgbClr val="000000">
                  <a:tint val="75000"/>
                </a:srgbClr>
              </a:solidFill>
            </a:endParaRPr>
          </a:p>
        </p:txBody>
      </p:sp>
    </p:spTree>
    <p:extLst>
      <p:ext uri="{BB962C8B-B14F-4D97-AF65-F5344CB8AC3E}">
        <p14:creationId xmlns:p14="http://schemas.microsoft.com/office/powerpoint/2010/main" val="3327279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874763" y="299145"/>
            <a:ext cx="8442476" cy="486668"/>
          </a:xfrm>
          <a:prstGeom prst="rect">
            <a:avLst/>
          </a:prstGeom>
          <a:noFill/>
          <a:ln w="12700">
            <a:noFill/>
            <a:miter lim="800000"/>
            <a:headEnd/>
            <a:tailEnd/>
          </a:ln>
        </p:spPr>
        <p:txBody>
          <a:bodyPr vert="horz" wrap="square" lIns="59299" tIns="23720" rIns="59299" bIns="23720" numCol="1" anchor="t" anchorCtr="0" compatLnSpc="1">
            <a:prstTxWarp prst="textNoShape">
              <a:avLst/>
            </a:prstTxWarp>
            <a:spAutoFit/>
          </a:bodyPr>
          <a:lstStyle/>
          <a:p>
            <a:pPr lvl="0"/>
            <a:r>
              <a:rPr lang="en-US"/>
              <a:t>Click to edit Master title style</a:t>
            </a:r>
          </a:p>
        </p:txBody>
      </p:sp>
      <p:sp>
        <p:nvSpPr>
          <p:cNvPr id="2051" name="Rectangle 6"/>
          <p:cNvSpPr>
            <a:spLocks noGrp="1" noChangeArrowheads="1"/>
          </p:cNvSpPr>
          <p:nvPr>
            <p:ph type="body" idx="1"/>
          </p:nvPr>
        </p:nvSpPr>
        <p:spPr bwMode="auto">
          <a:xfrm>
            <a:off x="610811" y="1067098"/>
            <a:ext cx="10970381" cy="52908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p:txBody>
      </p:sp>
      <p:sp>
        <p:nvSpPr>
          <p:cNvPr id="5" name="Footer Placeholder 4"/>
          <p:cNvSpPr>
            <a:spLocks noGrp="1"/>
          </p:cNvSpPr>
          <p:nvPr>
            <p:ph type="ftr" sz="quarter" idx="3"/>
          </p:nvPr>
        </p:nvSpPr>
        <p:spPr>
          <a:xfrm>
            <a:off x="6633291" y="6356449"/>
            <a:ext cx="4116413" cy="364628"/>
          </a:xfrm>
          <a:prstGeom prst="rect">
            <a:avLst/>
          </a:prstGeom>
        </p:spPr>
        <p:txBody>
          <a:bodyPr vert="horz" lIns="91440" tIns="45720" rIns="91440" bIns="45720" rtlCol="0" anchor="ctr"/>
          <a:lstStyle>
            <a:lvl1pPr algn="ctr">
              <a:defRPr sz="1125">
                <a:solidFill>
                  <a:schemeClr val="tx1">
                    <a:tint val="75000"/>
                  </a:schemeClr>
                </a:solidFill>
              </a:defRPr>
            </a:lvl1pPr>
          </a:lstStyle>
          <a:p>
            <a:pPr>
              <a:defRPr/>
            </a:pPr>
            <a:r>
              <a:rPr lang="en-US"/>
              <a:t>Kenny Haak</a:t>
            </a:r>
            <a:endParaRPr lang="en-US" dirty="0"/>
          </a:p>
        </p:txBody>
      </p:sp>
      <p:sp>
        <p:nvSpPr>
          <p:cNvPr id="6" name="Slide Number Placeholder 5"/>
          <p:cNvSpPr>
            <a:spLocks noGrp="1"/>
          </p:cNvSpPr>
          <p:nvPr>
            <p:ph type="sldNum" sz="quarter" idx="4"/>
          </p:nvPr>
        </p:nvSpPr>
        <p:spPr>
          <a:xfrm>
            <a:off x="10740573" y="6356450"/>
            <a:ext cx="612825" cy="364628"/>
          </a:xfrm>
          <a:prstGeom prst="rect">
            <a:avLst/>
          </a:prstGeom>
        </p:spPr>
        <p:txBody>
          <a:bodyPr vert="horz" lIns="91440" tIns="45720" rIns="91440" bIns="45720" rtlCol="0" anchor="ctr"/>
          <a:lstStyle>
            <a:lvl1pPr algn="r">
              <a:defRPr sz="1125">
                <a:solidFill>
                  <a:schemeClr val="tx1">
                    <a:tint val="75000"/>
                  </a:schemeClr>
                </a:solidFill>
              </a:defRPr>
            </a:lvl1pPr>
          </a:lstStyle>
          <a:p>
            <a:pPr defTabSz="913586"/>
            <a:fld id="{C096B4DE-0D32-4AAB-8754-316C6749373A}" type="slidenum">
              <a:rPr lang="en-US" smtClean="0">
                <a:solidFill>
                  <a:srgbClr val="000000">
                    <a:tint val="75000"/>
                  </a:srgbClr>
                </a:solidFill>
              </a:rPr>
              <a:pPr defTabSz="913586"/>
              <a:t>‹#›</a:t>
            </a:fld>
            <a:endParaRPr lang="en-US" dirty="0">
              <a:solidFill>
                <a:srgbClr val="000000">
                  <a:tint val="75000"/>
                </a:srgbClr>
              </a:solidFill>
            </a:endParaRPr>
          </a:p>
        </p:txBody>
      </p:sp>
    </p:spTree>
    <p:extLst>
      <p:ext uri="{BB962C8B-B14F-4D97-AF65-F5344CB8AC3E}">
        <p14:creationId xmlns:p14="http://schemas.microsoft.com/office/powerpoint/2010/main" val="315851994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63" r:id="rId3"/>
    <p:sldLayoutId id="2147483664" r:id="rId4"/>
    <p:sldLayoutId id="2147483665" r:id="rId5"/>
    <p:sldLayoutId id="2147483666" r:id="rId6"/>
    <p:sldLayoutId id="2147483667" r:id="rId7"/>
    <p:sldLayoutId id="2147483670" r:id="rId8"/>
  </p:sldLayoutIdLst>
  <p:hf sldNum="0" hdr="0" ftr="0" dt="0"/>
  <p:txStyles>
    <p:titleStyle>
      <a:lvl1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1pPr>
      <a:lvl2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2pPr>
      <a:lvl3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3pPr>
      <a:lvl4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4pPr>
      <a:lvl5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5pPr>
      <a:lvl6pPr marL="453099" algn="ctr" defTabSz="800791" rtl="0" eaLnBrk="1" fontAlgn="base" hangingPunct="1">
        <a:lnSpc>
          <a:spcPct val="88000"/>
        </a:lnSpc>
        <a:spcBef>
          <a:spcPct val="0"/>
        </a:spcBef>
        <a:spcAft>
          <a:spcPct val="0"/>
        </a:spcAft>
        <a:defRPr sz="3188" b="1">
          <a:solidFill>
            <a:srgbClr val="064308"/>
          </a:solidFill>
          <a:latin typeface="Arial" charset="0"/>
          <a:ea typeface="Arial" charset="0"/>
          <a:cs typeface="Arial" charset="0"/>
        </a:defRPr>
      </a:lvl6pPr>
      <a:lvl7pPr marL="906199" algn="ctr" defTabSz="800791" rtl="0" eaLnBrk="1" fontAlgn="base" hangingPunct="1">
        <a:lnSpc>
          <a:spcPct val="88000"/>
        </a:lnSpc>
        <a:spcBef>
          <a:spcPct val="0"/>
        </a:spcBef>
        <a:spcAft>
          <a:spcPct val="0"/>
        </a:spcAft>
        <a:defRPr sz="3188" b="1">
          <a:solidFill>
            <a:srgbClr val="064308"/>
          </a:solidFill>
          <a:latin typeface="Arial" charset="0"/>
          <a:ea typeface="Arial" charset="0"/>
          <a:cs typeface="Arial" charset="0"/>
        </a:defRPr>
      </a:lvl7pPr>
      <a:lvl8pPr marL="1359298" algn="ctr" defTabSz="800791" rtl="0" eaLnBrk="1" fontAlgn="base" hangingPunct="1">
        <a:lnSpc>
          <a:spcPct val="88000"/>
        </a:lnSpc>
        <a:spcBef>
          <a:spcPct val="0"/>
        </a:spcBef>
        <a:spcAft>
          <a:spcPct val="0"/>
        </a:spcAft>
        <a:defRPr sz="3188" b="1">
          <a:solidFill>
            <a:srgbClr val="064308"/>
          </a:solidFill>
          <a:latin typeface="Arial" charset="0"/>
          <a:ea typeface="Arial" charset="0"/>
          <a:cs typeface="Arial" charset="0"/>
        </a:defRPr>
      </a:lvl8pPr>
      <a:lvl9pPr marL="1812398" algn="ctr" defTabSz="800791" rtl="0" eaLnBrk="1" fontAlgn="base" hangingPunct="1">
        <a:lnSpc>
          <a:spcPct val="88000"/>
        </a:lnSpc>
        <a:spcBef>
          <a:spcPct val="0"/>
        </a:spcBef>
        <a:spcAft>
          <a:spcPct val="0"/>
        </a:spcAft>
        <a:defRPr sz="3188" b="1">
          <a:solidFill>
            <a:srgbClr val="064308"/>
          </a:solidFill>
          <a:latin typeface="Arial" charset="0"/>
          <a:ea typeface="Arial" charset="0"/>
          <a:cs typeface="Arial" charset="0"/>
        </a:defRPr>
      </a:lvl9pPr>
    </p:titleStyle>
    <p:bodyStyle>
      <a:lvl1pPr marL="169664" indent="-169664" algn="l" defTabSz="800695" rtl="0" eaLnBrk="1" fontAlgn="base" hangingPunct="1">
        <a:lnSpc>
          <a:spcPct val="90000"/>
        </a:lnSpc>
        <a:spcBef>
          <a:spcPct val="50000"/>
        </a:spcBef>
        <a:spcAft>
          <a:spcPct val="0"/>
        </a:spcAft>
        <a:buSzPct val="100000"/>
        <a:buFont typeface="Arial" panose="020B0604020202020204" pitchFamily="34" charset="0"/>
        <a:buChar char="•"/>
        <a:defRPr sz="1969">
          <a:solidFill>
            <a:srgbClr val="064308"/>
          </a:solidFill>
          <a:latin typeface="Arial" charset="0"/>
          <a:ea typeface="ＭＳ Ｐゴシック" pitchFamily="-65" charset="-128"/>
          <a:cs typeface="ＭＳ Ｐゴシック" pitchFamily="-65" charset="-128"/>
        </a:defRPr>
      </a:lvl1pPr>
      <a:lvl2pPr marL="452438" indent="-169664" algn="l" defTabSz="800695" rtl="0" eaLnBrk="1" fontAlgn="base" hangingPunct="1">
        <a:lnSpc>
          <a:spcPct val="90000"/>
        </a:lnSpc>
        <a:spcBef>
          <a:spcPct val="25000"/>
        </a:spcBef>
        <a:spcAft>
          <a:spcPct val="0"/>
        </a:spcAft>
        <a:buSzPct val="100000"/>
        <a:buFont typeface="Arial" panose="020B0604020202020204" pitchFamily="34" charset="0"/>
        <a:buChar char="•"/>
        <a:defRPr sz="1594">
          <a:solidFill>
            <a:srgbClr val="064308"/>
          </a:solidFill>
          <a:latin typeface="Arial" charset="0"/>
          <a:ea typeface="ＭＳ Ｐゴシック" charset="-128"/>
          <a:cs typeface="+mn-cs"/>
        </a:defRPr>
      </a:lvl2pPr>
      <a:lvl3pPr marL="735211" indent="-169664" algn="l" defTabSz="800695" rtl="0" eaLnBrk="1" fontAlgn="base" hangingPunct="1">
        <a:lnSpc>
          <a:spcPct val="90000"/>
        </a:lnSpc>
        <a:spcBef>
          <a:spcPct val="15000"/>
        </a:spcBef>
        <a:spcAft>
          <a:spcPct val="0"/>
        </a:spcAft>
        <a:buSzPct val="100000"/>
        <a:buFont typeface="Arial" panose="020B0604020202020204" pitchFamily="34" charset="0"/>
        <a:buChar char="•"/>
        <a:defRPr sz="1594">
          <a:solidFill>
            <a:srgbClr val="064308"/>
          </a:solidFill>
          <a:latin typeface="Arial" charset="0"/>
          <a:ea typeface="ヒラギノ角ゴ Pro W3" pitchFamily="-111" charset="-128"/>
          <a:cs typeface="ヒラギノ角ゴ Pro W3" pitchFamily="-111" charset="-128"/>
        </a:defRPr>
      </a:lvl3pPr>
      <a:lvl4pPr marL="1245692" indent="-226219" algn="l" defTabSz="800695" rtl="0" eaLnBrk="1" fontAlgn="base" hangingPunct="1">
        <a:lnSpc>
          <a:spcPct val="90000"/>
        </a:lnSpc>
        <a:spcBef>
          <a:spcPct val="10000"/>
        </a:spcBef>
        <a:spcAft>
          <a:spcPct val="0"/>
        </a:spcAft>
        <a:buSzPct val="100000"/>
        <a:buChar char="–"/>
        <a:defRPr sz="1313">
          <a:solidFill>
            <a:schemeClr val="tx1"/>
          </a:solidFill>
          <a:latin typeface="Helvetica" charset="0"/>
          <a:ea typeface="ヒラギノ角ゴ Pro W3" pitchFamily="-111" charset="-128"/>
          <a:cs typeface="+mn-cs"/>
        </a:defRPr>
      </a:lvl4pPr>
      <a:lvl5pPr marL="1750219" indent="-148828" algn="l" defTabSz="800695" rtl="0" eaLnBrk="1" fontAlgn="base" hangingPunct="1">
        <a:lnSpc>
          <a:spcPct val="90000"/>
        </a:lnSpc>
        <a:spcBef>
          <a:spcPct val="10000"/>
        </a:spcBef>
        <a:spcAft>
          <a:spcPct val="0"/>
        </a:spcAft>
        <a:buSzPct val="100000"/>
        <a:buChar char="–"/>
        <a:defRPr sz="1313">
          <a:solidFill>
            <a:schemeClr val="tx1"/>
          </a:solidFill>
          <a:latin typeface="Helvetica" charset="0"/>
          <a:ea typeface="ヒラギノ角ゴ Pro W3" pitchFamily="-111" charset="-128"/>
          <a:cs typeface="+mn-cs"/>
        </a:defRPr>
      </a:lvl5pPr>
      <a:lvl6pPr marL="2204140"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6pPr>
      <a:lvl7pPr marL="2657241"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7pPr>
      <a:lvl8pPr marL="3110340"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8pPr>
      <a:lvl9pPr marL="3563439"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9pPr>
    </p:bodyStyle>
    <p:otherStyle>
      <a:defPPr>
        <a:defRPr lang="en-US"/>
      </a:defPPr>
      <a:lvl1pPr marL="0" algn="l" defTabSz="906199" rtl="0" eaLnBrk="1" latinLnBrk="0" hangingPunct="1">
        <a:defRPr sz="1781" kern="1200">
          <a:solidFill>
            <a:schemeClr val="tx1"/>
          </a:solidFill>
          <a:latin typeface="+mn-lt"/>
          <a:ea typeface="+mn-ea"/>
          <a:cs typeface="+mn-cs"/>
        </a:defRPr>
      </a:lvl1pPr>
      <a:lvl2pPr marL="453099" algn="l" defTabSz="906199" rtl="0" eaLnBrk="1" latinLnBrk="0" hangingPunct="1">
        <a:defRPr sz="1781" kern="1200">
          <a:solidFill>
            <a:schemeClr val="tx1"/>
          </a:solidFill>
          <a:latin typeface="+mn-lt"/>
          <a:ea typeface="+mn-ea"/>
          <a:cs typeface="+mn-cs"/>
        </a:defRPr>
      </a:lvl2pPr>
      <a:lvl3pPr marL="906199" algn="l" defTabSz="906199" rtl="0" eaLnBrk="1" latinLnBrk="0" hangingPunct="1">
        <a:defRPr sz="1781" kern="1200">
          <a:solidFill>
            <a:schemeClr val="tx1"/>
          </a:solidFill>
          <a:latin typeface="+mn-lt"/>
          <a:ea typeface="+mn-ea"/>
          <a:cs typeface="+mn-cs"/>
        </a:defRPr>
      </a:lvl3pPr>
      <a:lvl4pPr marL="1359298" algn="l" defTabSz="906199" rtl="0" eaLnBrk="1" latinLnBrk="0" hangingPunct="1">
        <a:defRPr sz="1781" kern="1200">
          <a:solidFill>
            <a:schemeClr val="tx1"/>
          </a:solidFill>
          <a:latin typeface="+mn-lt"/>
          <a:ea typeface="+mn-ea"/>
          <a:cs typeface="+mn-cs"/>
        </a:defRPr>
      </a:lvl4pPr>
      <a:lvl5pPr marL="1812398" algn="l" defTabSz="906199" rtl="0" eaLnBrk="1" latinLnBrk="0" hangingPunct="1">
        <a:defRPr sz="1781" kern="1200">
          <a:solidFill>
            <a:schemeClr val="tx1"/>
          </a:solidFill>
          <a:latin typeface="+mn-lt"/>
          <a:ea typeface="+mn-ea"/>
          <a:cs typeface="+mn-cs"/>
        </a:defRPr>
      </a:lvl5pPr>
      <a:lvl6pPr marL="2265498" algn="l" defTabSz="906199" rtl="0" eaLnBrk="1" latinLnBrk="0" hangingPunct="1">
        <a:defRPr sz="1781" kern="1200">
          <a:solidFill>
            <a:schemeClr val="tx1"/>
          </a:solidFill>
          <a:latin typeface="+mn-lt"/>
          <a:ea typeface="+mn-ea"/>
          <a:cs typeface="+mn-cs"/>
        </a:defRPr>
      </a:lvl6pPr>
      <a:lvl7pPr marL="2718597" algn="l" defTabSz="906199" rtl="0" eaLnBrk="1" latinLnBrk="0" hangingPunct="1">
        <a:defRPr sz="1781" kern="1200">
          <a:solidFill>
            <a:schemeClr val="tx1"/>
          </a:solidFill>
          <a:latin typeface="+mn-lt"/>
          <a:ea typeface="+mn-ea"/>
          <a:cs typeface="+mn-cs"/>
        </a:defRPr>
      </a:lvl7pPr>
      <a:lvl8pPr marL="3171697" algn="l" defTabSz="906199" rtl="0" eaLnBrk="1" latinLnBrk="0" hangingPunct="1">
        <a:defRPr sz="1781" kern="1200">
          <a:solidFill>
            <a:schemeClr val="tx1"/>
          </a:solidFill>
          <a:latin typeface="+mn-lt"/>
          <a:ea typeface="+mn-ea"/>
          <a:cs typeface="+mn-cs"/>
        </a:defRPr>
      </a:lvl8pPr>
      <a:lvl9pPr marL="3624796" algn="l" defTabSz="906199" rtl="0" eaLnBrk="1" latinLnBrk="0" hangingPunct="1">
        <a:defRPr sz="17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t>Kenny Haak</a:t>
            </a:r>
          </a:p>
        </p:txBody>
      </p:sp>
      <p:sp>
        <p:nvSpPr>
          <p:cNvPr id="3" name="Title 2"/>
          <p:cNvSpPr>
            <a:spLocks noGrp="1"/>
          </p:cNvSpPr>
          <p:nvPr>
            <p:ph type="title"/>
          </p:nvPr>
        </p:nvSpPr>
        <p:spPr/>
        <p:txBody>
          <a:bodyPr/>
          <a:lstStyle/>
          <a:p>
            <a:r>
              <a:rPr lang="en-US" dirty="0"/>
              <a:t>Peak Fitter</a:t>
            </a:r>
          </a:p>
        </p:txBody>
      </p:sp>
    </p:spTree>
    <p:extLst>
      <p:ext uri="{BB962C8B-B14F-4D97-AF65-F5344CB8AC3E}">
        <p14:creationId xmlns:p14="http://schemas.microsoft.com/office/powerpoint/2010/main" val="4151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C1CCE9A-A8F7-EC79-9E27-65DFAE89DDCA}"/>
              </a:ext>
            </a:extLst>
          </p:cNvPr>
          <p:cNvSpPr>
            <a:spLocks noGrp="1"/>
          </p:cNvSpPr>
          <p:nvPr>
            <p:ph idx="1"/>
          </p:nvPr>
        </p:nvSpPr>
        <p:spPr>
          <a:xfrm>
            <a:off x="101600" y="1067100"/>
            <a:ext cx="5994400" cy="4823295"/>
          </a:xfrm>
        </p:spPr>
        <p:txBody>
          <a:bodyPr/>
          <a:lstStyle/>
          <a:p>
            <a:r>
              <a:rPr lang="en-US" dirty="0"/>
              <a:t>The last two cells don’t have anything to do with peak fitting</a:t>
            </a:r>
          </a:p>
          <a:p>
            <a:r>
              <a:rPr lang="en-US" dirty="0"/>
              <a:t>But they CAN read in 2-D spectra files and plot them</a:t>
            </a:r>
          </a:p>
          <a:p>
            <a:r>
              <a:rPr lang="en-US" dirty="0"/>
              <a:t>In fact the final cell is the code that generated the “famous” 5 new isotopes figure for </a:t>
            </a:r>
          </a:p>
          <a:p>
            <a:pPr lvl="1"/>
            <a:r>
              <a:rPr lang="en-US" altLang="ja-JP" sz="1600" dirty="0">
                <a:sym typeface="Wingdings" panose="05000000000000000000" pitchFamily="2" charset="2"/>
              </a:rPr>
              <a:t>O.B. Tarasov et al., PRL 132 (2024) 072501</a:t>
            </a:r>
          </a:p>
          <a:p>
            <a:pPr lvl="1"/>
            <a:endParaRPr lang="en-US" dirty="0">
              <a:solidFill>
                <a:srgbClr val="064308"/>
              </a:solidFill>
              <a:sym typeface="Wingdings" panose="05000000000000000000" pitchFamily="2" charset="2"/>
            </a:endParaRPr>
          </a:p>
          <a:p>
            <a:pPr lvl="1"/>
            <a:endParaRPr lang="en-US" sz="1400" dirty="0">
              <a:solidFill>
                <a:srgbClr val="064308"/>
              </a:solidFill>
            </a:endParaRPr>
          </a:p>
          <a:p>
            <a:pPr lvl="1"/>
            <a:endParaRPr lang="en-US" dirty="0"/>
          </a:p>
        </p:txBody>
      </p:sp>
      <p:sp>
        <p:nvSpPr>
          <p:cNvPr id="3" name="Title 2">
            <a:extLst>
              <a:ext uri="{FF2B5EF4-FFF2-40B4-BE49-F238E27FC236}">
                <a16:creationId xmlns:a16="http://schemas.microsoft.com/office/drawing/2014/main" id="{1C972603-6852-B041-823A-EA7E3FA0BF3F}"/>
              </a:ext>
            </a:extLst>
          </p:cNvPr>
          <p:cNvSpPr>
            <a:spLocks noGrp="1"/>
          </p:cNvSpPr>
          <p:nvPr>
            <p:ph type="title"/>
          </p:nvPr>
        </p:nvSpPr>
        <p:spPr/>
        <p:txBody>
          <a:bodyPr/>
          <a:lstStyle/>
          <a:p>
            <a:r>
              <a:rPr lang="en-US" dirty="0"/>
              <a:t>Appendix</a:t>
            </a:r>
          </a:p>
        </p:txBody>
      </p:sp>
      <p:pic>
        <p:nvPicPr>
          <p:cNvPr id="5" name="Picture 4">
            <a:extLst>
              <a:ext uri="{FF2B5EF4-FFF2-40B4-BE49-F238E27FC236}">
                <a16:creationId xmlns:a16="http://schemas.microsoft.com/office/drawing/2014/main" id="{225C24A8-E146-7728-C3D9-8D0E6AC874DD}"/>
              </a:ext>
            </a:extLst>
          </p:cNvPr>
          <p:cNvPicPr>
            <a:picLocks noChangeAspect="1"/>
          </p:cNvPicPr>
          <p:nvPr/>
        </p:nvPicPr>
        <p:blipFill>
          <a:blip r:embed="rId2"/>
          <a:stretch>
            <a:fillRect/>
          </a:stretch>
        </p:blipFill>
        <p:spPr>
          <a:xfrm>
            <a:off x="6016139" y="1067100"/>
            <a:ext cx="3527003" cy="3105936"/>
          </a:xfrm>
          <a:prstGeom prst="rect">
            <a:avLst/>
          </a:prstGeom>
        </p:spPr>
      </p:pic>
      <p:pic>
        <p:nvPicPr>
          <p:cNvPr id="7" name="Picture 6">
            <a:extLst>
              <a:ext uri="{FF2B5EF4-FFF2-40B4-BE49-F238E27FC236}">
                <a16:creationId xmlns:a16="http://schemas.microsoft.com/office/drawing/2014/main" id="{72FEE530-2F8A-AAC7-FF84-97A0755BF5A6}"/>
              </a:ext>
            </a:extLst>
          </p:cNvPr>
          <p:cNvPicPr>
            <a:picLocks noChangeAspect="1"/>
          </p:cNvPicPr>
          <p:nvPr/>
        </p:nvPicPr>
        <p:blipFill>
          <a:blip r:embed="rId3"/>
          <a:stretch>
            <a:fillRect/>
          </a:stretch>
        </p:blipFill>
        <p:spPr>
          <a:xfrm>
            <a:off x="942351" y="3298876"/>
            <a:ext cx="3413013" cy="2591519"/>
          </a:xfrm>
          <a:prstGeom prst="rect">
            <a:avLst/>
          </a:prstGeom>
        </p:spPr>
      </p:pic>
      <p:sp>
        <p:nvSpPr>
          <p:cNvPr id="8" name="TextBox 7">
            <a:extLst>
              <a:ext uri="{FF2B5EF4-FFF2-40B4-BE49-F238E27FC236}">
                <a16:creationId xmlns:a16="http://schemas.microsoft.com/office/drawing/2014/main" id="{1B86611C-6E1A-B89B-4E5C-46D51306FBA8}"/>
              </a:ext>
            </a:extLst>
          </p:cNvPr>
          <p:cNvSpPr txBox="1"/>
          <p:nvPr/>
        </p:nvSpPr>
        <p:spPr>
          <a:xfrm>
            <a:off x="4360895" y="4173036"/>
            <a:ext cx="8012080" cy="1815882"/>
          </a:xfrm>
          <a:prstGeom prst="rect">
            <a:avLst/>
          </a:prstGeom>
          <a:noFill/>
        </p:spPr>
        <p:txBody>
          <a:bodyPr wrap="square" rtlCol="0">
            <a:spAutoFit/>
          </a:bodyPr>
          <a:lstStyle/>
          <a:p>
            <a:r>
              <a:rPr lang="en-US" sz="1600" dirty="0">
                <a:solidFill>
                  <a:srgbClr val="064308"/>
                </a:solidFill>
              </a:rPr>
              <a:t>Someday it would be nice to fit 2-D plots with 2-D gaussian as opposed to 1-D plots…</a:t>
            </a:r>
          </a:p>
          <a:p>
            <a:r>
              <a:rPr lang="en-US" sz="1600" dirty="0">
                <a:solidFill>
                  <a:srgbClr val="064308"/>
                </a:solidFill>
                <a:latin typeface="+mn-lt"/>
              </a:rPr>
              <a:t>It is possible, you need a</a:t>
            </a:r>
            <a:r>
              <a:rPr lang="en-US" sz="1600" dirty="0">
                <a:solidFill>
                  <a:srgbClr val="064308"/>
                </a:solidFill>
              </a:rPr>
              <a:t>n AI clustering script and efficient coding of the fitting algorithm</a:t>
            </a:r>
          </a:p>
          <a:p>
            <a:r>
              <a:rPr lang="en-US" sz="1600" dirty="0">
                <a:solidFill>
                  <a:srgbClr val="064308"/>
                </a:solidFill>
                <a:latin typeface="+mn-lt"/>
              </a:rPr>
              <a:t>Oleg made the BI program in LISE w</a:t>
            </a:r>
            <a:r>
              <a:rPr lang="en-US" sz="1600" dirty="0">
                <a:solidFill>
                  <a:srgbClr val="064308"/>
                </a:solidFill>
              </a:rPr>
              <a:t>hich does a decent job at finding and providing parameters for 2D peaks</a:t>
            </a:r>
          </a:p>
          <a:p>
            <a:r>
              <a:rPr lang="en-US" sz="1600" dirty="0">
                <a:solidFill>
                  <a:srgbClr val="064308"/>
                </a:solidFill>
                <a:latin typeface="+mn-lt"/>
              </a:rPr>
              <a:t>But without being able to capture each peak, I was unable to make use of it in my analysis</a:t>
            </a:r>
          </a:p>
        </p:txBody>
      </p:sp>
    </p:spTree>
    <p:extLst>
      <p:ext uri="{BB962C8B-B14F-4D97-AF65-F5344CB8AC3E}">
        <p14:creationId xmlns:p14="http://schemas.microsoft.com/office/powerpoint/2010/main" val="3865290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871D09-A9E5-6F95-02B7-B744597549DA}"/>
              </a:ext>
            </a:extLst>
          </p:cNvPr>
          <p:cNvSpPr>
            <a:spLocks noGrp="1"/>
          </p:cNvSpPr>
          <p:nvPr>
            <p:ph idx="1"/>
          </p:nvPr>
        </p:nvSpPr>
        <p:spPr>
          <a:xfrm>
            <a:off x="101600" y="1067100"/>
            <a:ext cx="6299200" cy="4823295"/>
          </a:xfrm>
        </p:spPr>
        <p:txBody>
          <a:bodyPr/>
          <a:lstStyle/>
          <a:p>
            <a:r>
              <a:rPr lang="en-US" dirty="0"/>
              <a:t>This code fits one-dimensional histograms with a series of Gaussian functions</a:t>
            </a:r>
          </a:p>
          <a:p>
            <a:r>
              <a:rPr lang="en-US" dirty="0"/>
              <a:t>The value of this routine is to accurately events corresponding to a given PID (regularly drawn contours will fail to disentangle the overlapping tails of the distributions)</a:t>
            </a:r>
          </a:p>
          <a:p>
            <a:r>
              <a:rPr lang="en-US" dirty="0"/>
              <a:t>What makes this fitting function special is not that it has unlimited flexibility to change the parameters of each gaussian, but in fact there are restraints that correspond to real physical factors</a:t>
            </a:r>
          </a:p>
          <a:p>
            <a:pPr lvl="1"/>
            <a:r>
              <a:rPr lang="en-US" dirty="0"/>
              <a:t>One fixed width – This means that there is a single width for all peaks (they all share the same underlying physical resolution)</a:t>
            </a:r>
          </a:p>
          <a:p>
            <a:pPr lvl="1"/>
            <a:r>
              <a:rPr lang="en-US" dirty="0"/>
              <a:t>Integer centers – Identified peaks correspond to isotopes which have a whole integer number of protons, neutron, and electrons</a:t>
            </a:r>
          </a:p>
          <a:p>
            <a:pPr lvl="1"/>
            <a:r>
              <a:rPr lang="en-US" dirty="0"/>
              <a:t>Constant (or Linear) spacing – Ideally your identified spectra should be well calibrated, but if it still needs a final shift and slope adjustment, this routine will calibrate the 1-D axis for you</a:t>
            </a:r>
          </a:p>
          <a:p>
            <a:pPr lvl="1"/>
            <a:endParaRPr lang="en-US" dirty="0"/>
          </a:p>
          <a:p>
            <a:endParaRPr lang="en-US" dirty="0"/>
          </a:p>
        </p:txBody>
      </p:sp>
      <p:sp>
        <p:nvSpPr>
          <p:cNvPr id="3" name="Title 2">
            <a:extLst>
              <a:ext uri="{FF2B5EF4-FFF2-40B4-BE49-F238E27FC236}">
                <a16:creationId xmlns:a16="http://schemas.microsoft.com/office/drawing/2014/main" id="{8D23FAE5-55E5-86C1-3EB1-5D8AEA4EA081}"/>
              </a:ext>
            </a:extLst>
          </p:cNvPr>
          <p:cNvSpPr>
            <a:spLocks noGrp="1"/>
          </p:cNvSpPr>
          <p:nvPr>
            <p:ph type="title"/>
          </p:nvPr>
        </p:nvSpPr>
        <p:spPr/>
        <p:txBody>
          <a:bodyPr/>
          <a:lstStyle/>
          <a:p>
            <a:r>
              <a:rPr lang="en-US" dirty="0"/>
              <a:t>Foreword</a:t>
            </a:r>
          </a:p>
        </p:txBody>
      </p:sp>
      <p:pic>
        <p:nvPicPr>
          <p:cNvPr id="7" name="Picture 6" descr="A graph of a normal distribution&#10;&#10;Description automatically generated">
            <a:extLst>
              <a:ext uri="{FF2B5EF4-FFF2-40B4-BE49-F238E27FC236}">
                <a16:creationId xmlns:a16="http://schemas.microsoft.com/office/drawing/2014/main" id="{AA5F21BB-C095-77C2-0E30-009BB72A33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1069" y="1557898"/>
            <a:ext cx="4154181" cy="3841698"/>
          </a:xfrm>
          <a:prstGeom prst="rect">
            <a:avLst/>
          </a:prstGeom>
        </p:spPr>
      </p:pic>
      <p:cxnSp>
        <p:nvCxnSpPr>
          <p:cNvPr id="9" name="Straight Arrow Connector 8">
            <a:extLst>
              <a:ext uri="{FF2B5EF4-FFF2-40B4-BE49-F238E27FC236}">
                <a16:creationId xmlns:a16="http://schemas.microsoft.com/office/drawing/2014/main" id="{D9FE4961-6E9D-86BF-B33A-47AABDF2CE55}"/>
              </a:ext>
            </a:extLst>
          </p:cNvPr>
          <p:cNvCxnSpPr>
            <a:cxnSpLocks/>
          </p:cNvCxnSpPr>
          <p:nvPr/>
        </p:nvCxnSpPr>
        <p:spPr>
          <a:xfrm>
            <a:off x="5943600" y="2537927"/>
            <a:ext cx="3797559" cy="19314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6977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19472B-5010-686E-D827-788BCD7BFA06}"/>
              </a:ext>
            </a:extLst>
          </p:cNvPr>
          <p:cNvSpPr>
            <a:spLocks noGrp="1"/>
          </p:cNvSpPr>
          <p:nvPr>
            <p:ph idx="1"/>
          </p:nvPr>
        </p:nvSpPr>
        <p:spPr/>
        <p:txBody>
          <a:bodyPr/>
          <a:lstStyle/>
          <a:p>
            <a:r>
              <a:rPr lang="en-US" dirty="0"/>
              <a:t>Make sure you have the same versions</a:t>
            </a:r>
          </a:p>
        </p:txBody>
      </p:sp>
      <p:sp>
        <p:nvSpPr>
          <p:cNvPr id="3" name="Title 2">
            <a:extLst>
              <a:ext uri="{FF2B5EF4-FFF2-40B4-BE49-F238E27FC236}">
                <a16:creationId xmlns:a16="http://schemas.microsoft.com/office/drawing/2014/main" id="{3D72DB9F-8AFB-9CBB-A04C-2C9B9B6E4D9D}"/>
              </a:ext>
            </a:extLst>
          </p:cNvPr>
          <p:cNvSpPr>
            <a:spLocks noGrp="1"/>
          </p:cNvSpPr>
          <p:nvPr>
            <p:ph type="title"/>
          </p:nvPr>
        </p:nvSpPr>
        <p:spPr/>
        <p:txBody>
          <a:bodyPr/>
          <a:lstStyle/>
          <a:p>
            <a:r>
              <a:rPr lang="en-US" dirty="0"/>
              <a:t>Initialize</a:t>
            </a:r>
          </a:p>
        </p:txBody>
      </p:sp>
      <p:pic>
        <p:nvPicPr>
          <p:cNvPr id="5" name="Picture 4">
            <a:extLst>
              <a:ext uri="{FF2B5EF4-FFF2-40B4-BE49-F238E27FC236}">
                <a16:creationId xmlns:a16="http://schemas.microsoft.com/office/drawing/2014/main" id="{3DEE594F-E6A6-C5E5-4435-0F26BBCFB017}"/>
              </a:ext>
            </a:extLst>
          </p:cNvPr>
          <p:cNvPicPr>
            <a:picLocks noChangeAspect="1"/>
          </p:cNvPicPr>
          <p:nvPr/>
        </p:nvPicPr>
        <p:blipFill>
          <a:blip r:embed="rId2"/>
          <a:stretch>
            <a:fillRect/>
          </a:stretch>
        </p:blipFill>
        <p:spPr>
          <a:xfrm>
            <a:off x="4742809" y="1623760"/>
            <a:ext cx="2705478" cy="3610479"/>
          </a:xfrm>
          <a:prstGeom prst="rect">
            <a:avLst/>
          </a:prstGeom>
        </p:spPr>
      </p:pic>
    </p:spTree>
    <p:extLst>
      <p:ext uri="{BB962C8B-B14F-4D97-AF65-F5344CB8AC3E}">
        <p14:creationId xmlns:p14="http://schemas.microsoft.com/office/powerpoint/2010/main" val="661905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23D2E4-4C80-87D7-45CF-9141B80DEF47}"/>
              </a:ext>
            </a:extLst>
          </p:cNvPr>
          <p:cNvSpPr>
            <a:spLocks noGrp="1"/>
          </p:cNvSpPr>
          <p:nvPr>
            <p:ph idx="1"/>
          </p:nvPr>
        </p:nvSpPr>
        <p:spPr>
          <a:xfrm>
            <a:off x="101600" y="1067100"/>
            <a:ext cx="5994400" cy="4823295"/>
          </a:xfrm>
        </p:spPr>
        <p:txBody>
          <a:bodyPr/>
          <a:lstStyle/>
          <a:p>
            <a:r>
              <a:rPr lang="en-US" dirty="0"/>
              <a:t>The first actual cell allows you to play around with different bin widths</a:t>
            </a:r>
          </a:p>
          <a:p>
            <a:r>
              <a:rPr lang="en-US" dirty="0"/>
              <a:t>For this to be useful, your original spectra should be exported from SpecTk with the finest possible resolution</a:t>
            </a:r>
          </a:p>
          <a:p>
            <a:r>
              <a:rPr lang="en-US" dirty="0"/>
              <a:t>To run, simply set the file path and then change the BINS parameter</a:t>
            </a:r>
          </a:p>
          <a:p>
            <a:r>
              <a:rPr lang="en-US" dirty="0"/>
              <a:t>You will notice there are two plots at the bottom, this code simply shows you the default binning in which you exported from SpecTk and your new binning</a:t>
            </a:r>
          </a:p>
          <a:p>
            <a:r>
              <a:rPr lang="en-US" dirty="0"/>
              <a:t>There is an analytical function for optimal binning that depends on the counts and width of your peaks… Ask Isaiah</a:t>
            </a:r>
          </a:p>
        </p:txBody>
      </p:sp>
      <p:sp>
        <p:nvSpPr>
          <p:cNvPr id="3" name="Title 2">
            <a:extLst>
              <a:ext uri="{FF2B5EF4-FFF2-40B4-BE49-F238E27FC236}">
                <a16:creationId xmlns:a16="http://schemas.microsoft.com/office/drawing/2014/main" id="{1DC23E52-FA0C-46BE-0D4A-C9A096F07EBD}"/>
              </a:ext>
            </a:extLst>
          </p:cNvPr>
          <p:cNvSpPr>
            <a:spLocks noGrp="1"/>
          </p:cNvSpPr>
          <p:nvPr>
            <p:ph type="title"/>
          </p:nvPr>
        </p:nvSpPr>
        <p:spPr/>
        <p:txBody>
          <a:bodyPr/>
          <a:lstStyle/>
          <a:p>
            <a:r>
              <a:rPr lang="en-US" dirty="0"/>
              <a:t>Optimal Binning</a:t>
            </a:r>
          </a:p>
        </p:txBody>
      </p:sp>
      <p:pic>
        <p:nvPicPr>
          <p:cNvPr id="5" name="Picture 4">
            <a:extLst>
              <a:ext uri="{FF2B5EF4-FFF2-40B4-BE49-F238E27FC236}">
                <a16:creationId xmlns:a16="http://schemas.microsoft.com/office/drawing/2014/main" id="{E370321F-A9BC-5895-D0A3-21D133D0545F}"/>
              </a:ext>
            </a:extLst>
          </p:cNvPr>
          <p:cNvPicPr>
            <a:picLocks noChangeAspect="1"/>
          </p:cNvPicPr>
          <p:nvPr/>
        </p:nvPicPr>
        <p:blipFill>
          <a:blip r:embed="rId2"/>
          <a:stretch>
            <a:fillRect/>
          </a:stretch>
        </p:blipFill>
        <p:spPr>
          <a:xfrm>
            <a:off x="7244388" y="1161533"/>
            <a:ext cx="3562847" cy="1829055"/>
          </a:xfrm>
          <a:prstGeom prst="rect">
            <a:avLst/>
          </a:prstGeom>
        </p:spPr>
      </p:pic>
      <p:cxnSp>
        <p:nvCxnSpPr>
          <p:cNvPr id="7" name="Straight Arrow Connector 6">
            <a:extLst>
              <a:ext uri="{FF2B5EF4-FFF2-40B4-BE49-F238E27FC236}">
                <a16:creationId xmlns:a16="http://schemas.microsoft.com/office/drawing/2014/main" id="{4514D24C-4E25-4E64-BC0A-3444F313B125}"/>
              </a:ext>
            </a:extLst>
          </p:cNvPr>
          <p:cNvCxnSpPr/>
          <p:nvPr/>
        </p:nvCxnSpPr>
        <p:spPr>
          <a:xfrm flipV="1">
            <a:off x="2133600" y="2867025"/>
            <a:ext cx="5057775" cy="2571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9" name="Picture 8">
            <a:extLst>
              <a:ext uri="{FF2B5EF4-FFF2-40B4-BE49-F238E27FC236}">
                <a16:creationId xmlns:a16="http://schemas.microsoft.com/office/drawing/2014/main" id="{72C8AB31-5704-EA54-E6F8-AC0B70DAAD1B}"/>
              </a:ext>
            </a:extLst>
          </p:cNvPr>
          <p:cNvPicPr>
            <a:picLocks noChangeAspect="1"/>
          </p:cNvPicPr>
          <p:nvPr/>
        </p:nvPicPr>
        <p:blipFill>
          <a:blip r:embed="rId3"/>
          <a:stretch>
            <a:fillRect/>
          </a:stretch>
        </p:blipFill>
        <p:spPr>
          <a:xfrm>
            <a:off x="6226628" y="3779022"/>
            <a:ext cx="5729798" cy="2022982"/>
          </a:xfrm>
          <a:prstGeom prst="rect">
            <a:avLst/>
          </a:prstGeom>
        </p:spPr>
      </p:pic>
      <p:sp>
        <p:nvSpPr>
          <p:cNvPr id="10" name="Arrow: Right 9">
            <a:extLst>
              <a:ext uri="{FF2B5EF4-FFF2-40B4-BE49-F238E27FC236}">
                <a16:creationId xmlns:a16="http://schemas.microsoft.com/office/drawing/2014/main" id="{F4CB4798-4D66-056F-A508-2972AB324C8D}"/>
              </a:ext>
            </a:extLst>
          </p:cNvPr>
          <p:cNvSpPr/>
          <p:nvPr/>
        </p:nvSpPr>
        <p:spPr>
          <a:xfrm>
            <a:off x="8415058" y="4432041"/>
            <a:ext cx="1352938" cy="54117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7383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6B2FC7-51BC-CE7E-1A42-803A69C7DDCE}"/>
              </a:ext>
            </a:extLst>
          </p:cNvPr>
          <p:cNvSpPr>
            <a:spLocks noGrp="1"/>
          </p:cNvSpPr>
          <p:nvPr>
            <p:ph idx="1"/>
          </p:nvPr>
        </p:nvSpPr>
        <p:spPr>
          <a:xfrm>
            <a:off x="101600" y="1067100"/>
            <a:ext cx="5994400" cy="4823295"/>
          </a:xfrm>
        </p:spPr>
        <p:txBody>
          <a:bodyPr/>
          <a:lstStyle/>
          <a:p>
            <a:r>
              <a:rPr lang="en-US" dirty="0"/>
              <a:t>The next cell allows you to change binning to a spa file and have it automatically resaved in xlsx format</a:t>
            </a:r>
          </a:p>
        </p:txBody>
      </p:sp>
      <p:sp>
        <p:nvSpPr>
          <p:cNvPr id="3" name="Title 2">
            <a:extLst>
              <a:ext uri="{FF2B5EF4-FFF2-40B4-BE49-F238E27FC236}">
                <a16:creationId xmlns:a16="http://schemas.microsoft.com/office/drawing/2014/main" id="{42B72A25-4F6A-71AB-6588-E1F3044C7B5C}"/>
              </a:ext>
            </a:extLst>
          </p:cNvPr>
          <p:cNvSpPr>
            <a:spLocks noGrp="1"/>
          </p:cNvSpPr>
          <p:nvPr>
            <p:ph type="title"/>
          </p:nvPr>
        </p:nvSpPr>
        <p:spPr/>
        <p:txBody>
          <a:bodyPr/>
          <a:lstStyle/>
          <a:p>
            <a:r>
              <a:rPr lang="en-US" dirty="0"/>
              <a:t>Binning 2</a:t>
            </a:r>
          </a:p>
        </p:txBody>
      </p:sp>
      <p:pic>
        <p:nvPicPr>
          <p:cNvPr id="5" name="Picture 4">
            <a:extLst>
              <a:ext uri="{FF2B5EF4-FFF2-40B4-BE49-F238E27FC236}">
                <a16:creationId xmlns:a16="http://schemas.microsoft.com/office/drawing/2014/main" id="{BB153E6F-ECE2-9368-D234-E8C65A82A273}"/>
              </a:ext>
            </a:extLst>
          </p:cNvPr>
          <p:cNvPicPr>
            <a:picLocks noChangeAspect="1"/>
          </p:cNvPicPr>
          <p:nvPr/>
        </p:nvPicPr>
        <p:blipFill>
          <a:blip r:embed="rId2"/>
          <a:stretch>
            <a:fillRect/>
          </a:stretch>
        </p:blipFill>
        <p:spPr>
          <a:xfrm>
            <a:off x="6450570" y="1067100"/>
            <a:ext cx="4086795" cy="1448002"/>
          </a:xfrm>
          <a:prstGeom prst="rect">
            <a:avLst/>
          </a:prstGeom>
        </p:spPr>
      </p:pic>
      <p:pic>
        <p:nvPicPr>
          <p:cNvPr id="7" name="Picture 6">
            <a:extLst>
              <a:ext uri="{FF2B5EF4-FFF2-40B4-BE49-F238E27FC236}">
                <a16:creationId xmlns:a16="http://schemas.microsoft.com/office/drawing/2014/main" id="{0DC528D6-42CB-D088-B42E-84FAF3CB461A}"/>
              </a:ext>
            </a:extLst>
          </p:cNvPr>
          <p:cNvPicPr>
            <a:picLocks noChangeAspect="1"/>
          </p:cNvPicPr>
          <p:nvPr/>
        </p:nvPicPr>
        <p:blipFill>
          <a:blip r:embed="rId3"/>
          <a:stretch>
            <a:fillRect/>
          </a:stretch>
        </p:blipFill>
        <p:spPr>
          <a:xfrm>
            <a:off x="2305490" y="2843525"/>
            <a:ext cx="2038635" cy="2495898"/>
          </a:xfrm>
          <a:prstGeom prst="rect">
            <a:avLst/>
          </a:prstGeom>
        </p:spPr>
      </p:pic>
      <p:pic>
        <p:nvPicPr>
          <p:cNvPr id="9" name="Picture 8">
            <a:extLst>
              <a:ext uri="{FF2B5EF4-FFF2-40B4-BE49-F238E27FC236}">
                <a16:creationId xmlns:a16="http://schemas.microsoft.com/office/drawing/2014/main" id="{C9D1040A-A393-6CBE-4C66-A816C2FE9B3F}"/>
              </a:ext>
            </a:extLst>
          </p:cNvPr>
          <p:cNvPicPr>
            <a:picLocks noChangeAspect="1"/>
          </p:cNvPicPr>
          <p:nvPr/>
        </p:nvPicPr>
        <p:blipFill>
          <a:blip r:embed="rId4"/>
          <a:stretch>
            <a:fillRect/>
          </a:stretch>
        </p:blipFill>
        <p:spPr>
          <a:xfrm>
            <a:off x="6734139" y="2729209"/>
            <a:ext cx="1914792" cy="2724530"/>
          </a:xfrm>
          <a:prstGeom prst="rect">
            <a:avLst/>
          </a:prstGeom>
        </p:spPr>
      </p:pic>
      <p:sp>
        <p:nvSpPr>
          <p:cNvPr id="10" name="Arrow: Right 9">
            <a:extLst>
              <a:ext uri="{FF2B5EF4-FFF2-40B4-BE49-F238E27FC236}">
                <a16:creationId xmlns:a16="http://schemas.microsoft.com/office/drawing/2014/main" id="{2D389F00-BA62-E3D5-9DBC-AFC7AB30148B}"/>
              </a:ext>
            </a:extLst>
          </p:cNvPr>
          <p:cNvSpPr/>
          <p:nvPr/>
        </p:nvSpPr>
        <p:spPr>
          <a:xfrm>
            <a:off x="4945224" y="3741576"/>
            <a:ext cx="1150776" cy="62515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176456F7-90CE-B490-1194-E0A0B653300D}"/>
              </a:ext>
            </a:extLst>
          </p:cNvPr>
          <p:cNvPicPr>
            <a:picLocks noChangeAspect="1"/>
          </p:cNvPicPr>
          <p:nvPr/>
        </p:nvPicPr>
        <p:blipFill>
          <a:blip r:embed="rId5"/>
          <a:stretch>
            <a:fillRect/>
          </a:stretch>
        </p:blipFill>
        <p:spPr>
          <a:xfrm>
            <a:off x="6889587" y="5453739"/>
            <a:ext cx="5210902" cy="409632"/>
          </a:xfrm>
          <a:prstGeom prst="rect">
            <a:avLst/>
          </a:prstGeom>
        </p:spPr>
      </p:pic>
      <p:pic>
        <p:nvPicPr>
          <p:cNvPr id="14" name="Picture 13">
            <a:extLst>
              <a:ext uri="{FF2B5EF4-FFF2-40B4-BE49-F238E27FC236}">
                <a16:creationId xmlns:a16="http://schemas.microsoft.com/office/drawing/2014/main" id="{4680EB34-FD55-54FF-BD61-A4D675731FB1}"/>
              </a:ext>
            </a:extLst>
          </p:cNvPr>
          <p:cNvPicPr>
            <a:picLocks noChangeAspect="1"/>
          </p:cNvPicPr>
          <p:nvPr/>
        </p:nvPicPr>
        <p:blipFill>
          <a:blip r:embed="rId6"/>
          <a:stretch>
            <a:fillRect/>
          </a:stretch>
        </p:blipFill>
        <p:spPr>
          <a:xfrm>
            <a:off x="9076772" y="2728621"/>
            <a:ext cx="809738" cy="2638793"/>
          </a:xfrm>
          <a:prstGeom prst="rect">
            <a:avLst/>
          </a:prstGeom>
        </p:spPr>
      </p:pic>
      <p:pic>
        <p:nvPicPr>
          <p:cNvPr id="16" name="Picture 15">
            <a:extLst>
              <a:ext uri="{FF2B5EF4-FFF2-40B4-BE49-F238E27FC236}">
                <a16:creationId xmlns:a16="http://schemas.microsoft.com/office/drawing/2014/main" id="{53CC4BDE-43FF-F436-8B86-39938468D4A2}"/>
              </a:ext>
            </a:extLst>
          </p:cNvPr>
          <p:cNvPicPr>
            <a:picLocks noChangeAspect="1"/>
          </p:cNvPicPr>
          <p:nvPr/>
        </p:nvPicPr>
        <p:blipFill>
          <a:blip r:embed="rId7"/>
          <a:stretch>
            <a:fillRect/>
          </a:stretch>
        </p:blipFill>
        <p:spPr>
          <a:xfrm>
            <a:off x="10139962" y="2700630"/>
            <a:ext cx="1895740" cy="2781688"/>
          </a:xfrm>
          <a:prstGeom prst="rect">
            <a:avLst/>
          </a:prstGeom>
        </p:spPr>
      </p:pic>
    </p:spTree>
    <p:extLst>
      <p:ext uri="{BB962C8B-B14F-4D97-AF65-F5344CB8AC3E}">
        <p14:creationId xmlns:p14="http://schemas.microsoft.com/office/powerpoint/2010/main" val="85688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6D3AFFA-23FC-3ADB-7746-A5E63223807D}"/>
              </a:ext>
            </a:extLst>
          </p:cNvPr>
          <p:cNvSpPr>
            <a:spLocks noGrp="1"/>
          </p:cNvSpPr>
          <p:nvPr>
            <p:ph idx="1"/>
          </p:nvPr>
        </p:nvSpPr>
        <p:spPr>
          <a:xfrm>
            <a:off x="101600" y="1067100"/>
            <a:ext cx="5994400" cy="4823295"/>
          </a:xfrm>
        </p:spPr>
        <p:txBody>
          <a:bodyPr/>
          <a:lstStyle/>
          <a:p>
            <a:r>
              <a:rPr lang="en-US" dirty="0"/>
              <a:t>The next cell will mark every peak found in a given spectrum</a:t>
            </a:r>
          </a:p>
          <a:p>
            <a:r>
              <a:rPr lang="en-US" dirty="0"/>
              <a:t>First you should set the top two parameters</a:t>
            </a:r>
          </a:p>
          <a:p>
            <a:pPr lvl="1"/>
            <a:r>
              <a:rPr lang="en-US" dirty="0"/>
              <a:t>BINS – You can redefine here or keep same as before</a:t>
            </a:r>
          </a:p>
          <a:p>
            <a:pPr lvl="1"/>
            <a:r>
              <a:rPr lang="en-US" dirty="0" err="1"/>
              <a:t>min_gap</a:t>
            </a:r>
            <a:r>
              <a:rPr lang="en-US" dirty="0"/>
              <a:t> – This is the minimum spacing in which you will allow the program to “find another peak”. I find 0.85 is reasonable but this depends on the resolution of your data</a:t>
            </a:r>
          </a:p>
          <a:p>
            <a:endParaRPr lang="en-US" dirty="0"/>
          </a:p>
        </p:txBody>
      </p:sp>
      <p:sp>
        <p:nvSpPr>
          <p:cNvPr id="3" name="Title 2">
            <a:extLst>
              <a:ext uri="{FF2B5EF4-FFF2-40B4-BE49-F238E27FC236}">
                <a16:creationId xmlns:a16="http://schemas.microsoft.com/office/drawing/2014/main" id="{2974623D-F9F2-FF37-A6F9-D073AB196871}"/>
              </a:ext>
            </a:extLst>
          </p:cNvPr>
          <p:cNvSpPr>
            <a:spLocks noGrp="1"/>
          </p:cNvSpPr>
          <p:nvPr>
            <p:ph type="title"/>
          </p:nvPr>
        </p:nvSpPr>
        <p:spPr/>
        <p:txBody>
          <a:bodyPr/>
          <a:lstStyle/>
          <a:p>
            <a:r>
              <a:rPr lang="en-US" dirty="0"/>
              <a:t>Finding Peaks</a:t>
            </a:r>
          </a:p>
        </p:txBody>
      </p:sp>
      <p:pic>
        <p:nvPicPr>
          <p:cNvPr id="5" name="Picture 4">
            <a:extLst>
              <a:ext uri="{FF2B5EF4-FFF2-40B4-BE49-F238E27FC236}">
                <a16:creationId xmlns:a16="http://schemas.microsoft.com/office/drawing/2014/main" id="{19351020-7449-A163-E141-A62682DAFF8F}"/>
              </a:ext>
            </a:extLst>
          </p:cNvPr>
          <p:cNvPicPr>
            <a:picLocks noChangeAspect="1"/>
          </p:cNvPicPr>
          <p:nvPr/>
        </p:nvPicPr>
        <p:blipFill>
          <a:blip r:embed="rId2"/>
          <a:stretch>
            <a:fillRect/>
          </a:stretch>
        </p:blipFill>
        <p:spPr>
          <a:xfrm>
            <a:off x="6180564" y="2233573"/>
            <a:ext cx="1305107" cy="562053"/>
          </a:xfrm>
          <a:prstGeom prst="rect">
            <a:avLst/>
          </a:prstGeom>
        </p:spPr>
      </p:pic>
      <p:pic>
        <p:nvPicPr>
          <p:cNvPr id="7" name="Picture 6">
            <a:extLst>
              <a:ext uri="{FF2B5EF4-FFF2-40B4-BE49-F238E27FC236}">
                <a16:creationId xmlns:a16="http://schemas.microsoft.com/office/drawing/2014/main" id="{A1B75BBD-68EA-E164-E30A-A6A23BB7C4D4}"/>
              </a:ext>
            </a:extLst>
          </p:cNvPr>
          <p:cNvPicPr>
            <a:picLocks noChangeAspect="1"/>
          </p:cNvPicPr>
          <p:nvPr/>
        </p:nvPicPr>
        <p:blipFill>
          <a:blip r:embed="rId3"/>
          <a:stretch>
            <a:fillRect/>
          </a:stretch>
        </p:blipFill>
        <p:spPr>
          <a:xfrm>
            <a:off x="1636505" y="3003917"/>
            <a:ext cx="9088118" cy="2886478"/>
          </a:xfrm>
          <a:prstGeom prst="rect">
            <a:avLst/>
          </a:prstGeom>
        </p:spPr>
      </p:pic>
      <p:sp>
        <p:nvSpPr>
          <p:cNvPr id="8" name="TextBox 7">
            <a:extLst>
              <a:ext uri="{FF2B5EF4-FFF2-40B4-BE49-F238E27FC236}">
                <a16:creationId xmlns:a16="http://schemas.microsoft.com/office/drawing/2014/main" id="{13BC1E7D-D7AF-D99D-9351-146319FD88BC}"/>
              </a:ext>
            </a:extLst>
          </p:cNvPr>
          <p:cNvSpPr txBox="1"/>
          <p:nvPr/>
        </p:nvSpPr>
        <p:spPr>
          <a:xfrm>
            <a:off x="8257592" y="2149295"/>
            <a:ext cx="2974391" cy="646331"/>
          </a:xfrm>
          <a:prstGeom prst="rect">
            <a:avLst/>
          </a:prstGeom>
          <a:noFill/>
        </p:spPr>
        <p:txBody>
          <a:bodyPr wrap="square" rtlCol="0">
            <a:spAutoFit/>
          </a:bodyPr>
          <a:lstStyle/>
          <a:p>
            <a:r>
              <a:rPr lang="en-US" dirty="0">
                <a:solidFill>
                  <a:srgbClr val="064308"/>
                </a:solidFill>
                <a:latin typeface="+mn-lt"/>
              </a:rPr>
              <a:t>Each peak found is indicated with an orange X</a:t>
            </a:r>
          </a:p>
        </p:txBody>
      </p:sp>
      <p:cxnSp>
        <p:nvCxnSpPr>
          <p:cNvPr id="10" name="Straight Arrow Connector 9">
            <a:extLst>
              <a:ext uri="{FF2B5EF4-FFF2-40B4-BE49-F238E27FC236}">
                <a16:creationId xmlns:a16="http://schemas.microsoft.com/office/drawing/2014/main" id="{C218D50C-DA31-1748-7475-D1535A2771ED}"/>
              </a:ext>
            </a:extLst>
          </p:cNvPr>
          <p:cNvCxnSpPr/>
          <p:nvPr/>
        </p:nvCxnSpPr>
        <p:spPr>
          <a:xfrm flipH="1">
            <a:off x="9358604" y="2708348"/>
            <a:ext cx="1623527" cy="7206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64671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6D93A7-939C-3C12-6B58-97DD36067B51}"/>
              </a:ext>
            </a:extLst>
          </p:cNvPr>
          <p:cNvSpPr>
            <a:spLocks noGrp="1"/>
          </p:cNvSpPr>
          <p:nvPr>
            <p:ph idx="1"/>
          </p:nvPr>
        </p:nvSpPr>
        <p:spPr>
          <a:xfrm>
            <a:off x="101600" y="1067100"/>
            <a:ext cx="6607110" cy="4823295"/>
          </a:xfrm>
        </p:spPr>
        <p:txBody>
          <a:bodyPr/>
          <a:lstStyle/>
          <a:p>
            <a:r>
              <a:rPr lang="en-US" dirty="0"/>
              <a:t>The next cell is setup to plot a fitted peak figure that is acceptable for use in a publication so there is a large matplotlib settings preamble</a:t>
            </a:r>
          </a:p>
          <a:p>
            <a:r>
              <a:rPr lang="en-US" dirty="0"/>
              <a:t>After that you set all important parameters</a:t>
            </a:r>
          </a:p>
          <a:p>
            <a:pPr lvl="1"/>
            <a:r>
              <a:rPr lang="en-US" dirty="0"/>
              <a:t>BINS and </a:t>
            </a:r>
            <a:r>
              <a:rPr lang="en-US" dirty="0" err="1"/>
              <a:t>min_gap</a:t>
            </a:r>
            <a:r>
              <a:rPr lang="en-US" dirty="0"/>
              <a:t> as before</a:t>
            </a:r>
          </a:p>
          <a:p>
            <a:pPr lvl="1"/>
            <a:r>
              <a:rPr lang="en-US" dirty="0" err="1"/>
              <a:t>xmin</a:t>
            </a:r>
            <a:r>
              <a:rPr lang="en-US" dirty="0"/>
              <a:t> / </a:t>
            </a:r>
            <a:r>
              <a:rPr lang="en-US" dirty="0" err="1"/>
              <a:t>xmax</a:t>
            </a:r>
            <a:r>
              <a:rPr lang="en-US" dirty="0"/>
              <a:t> – This is the range the figure will be plotted on; you need to set this manually to actually see the data</a:t>
            </a:r>
          </a:p>
          <a:p>
            <a:pPr lvl="1"/>
            <a:r>
              <a:rPr lang="en-US" dirty="0"/>
              <a:t>sig – This is the initial condition for that “one fixed width” mentioned in the first slide of this document</a:t>
            </a:r>
          </a:p>
          <a:p>
            <a:pPr lvl="1"/>
            <a:r>
              <a:rPr lang="en-US" dirty="0"/>
              <a:t>l / u – The lower and upper bounds for the fitting parameters</a:t>
            </a:r>
          </a:p>
          <a:p>
            <a:pPr lvl="2"/>
            <a:r>
              <a:rPr lang="en-US" dirty="0"/>
              <a:t>Slope – for linearly fitting the spectra to linearly spaced integer centers</a:t>
            </a:r>
          </a:p>
          <a:p>
            <a:pPr lvl="2"/>
            <a:r>
              <a:rPr lang="en-US" dirty="0" err="1"/>
              <a:t>Yint</a:t>
            </a:r>
            <a:r>
              <a:rPr lang="en-US" dirty="0"/>
              <a:t> – the shifting part of the linear fit</a:t>
            </a:r>
          </a:p>
          <a:p>
            <a:pPr lvl="2"/>
            <a:r>
              <a:rPr lang="en-US" dirty="0"/>
              <a:t>Sig – One Fixed Width</a:t>
            </a:r>
          </a:p>
        </p:txBody>
      </p:sp>
      <p:sp>
        <p:nvSpPr>
          <p:cNvPr id="3" name="Title 2">
            <a:extLst>
              <a:ext uri="{FF2B5EF4-FFF2-40B4-BE49-F238E27FC236}">
                <a16:creationId xmlns:a16="http://schemas.microsoft.com/office/drawing/2014/main" id="{C0D788B4-423A-2CFA-52E1-548C813ED852}"/>
              </a:ext>
            </a:extLst>
          </p:cNvPr>
          <p:cNvSpPr>
            <a:spLocks noGrp="1"/>
          </p:cNvSpPr>
          <p:nvPr>
            <p:ph type="title"/>
          </p:nvPr>
        </p:nvSpPr>
        <p:spPr/>
        <p:txBody>
          <a:bodyPr/>
          <a:lstStyle/>
          <a:p>
            <a:r>
              <a:rPr lang="en-US" dirty="0"/>
              <a:t>Fitting Peaks</a:t>
            </a:r>
          </a:p>
        </p:txBody>
      </p:sp>
      <p:pic>
        <p:nvPicPr>
          <p:cNvPr id="5" name="Picture 4">
            <a:extLst>
              <a:ext uri="{FF2B5EF4-FFF2-40B4-BE49-F238E27FC236}">
                <a16:creationId xmlns:a16="http://schemas.microsoft.com/office/drawing/2014/main" id="{ACF854E9-F225-4950-9225-013CDAE107E8}"/>
              </a:ext>
            </a:extLst>
          </p:cNvPr>
          <p:cNvPicPr>
            <a:picLocks noChangeAspect="1"/>
          </p:cNvPicPr>
          <p:nvPr/>
        </p:nvPicPr>
        <p:blipFill>
          <a:blip r:embed="rId2"/>
          <a:stretch>
            <a:fillRect/>
          </a:stretch>
        </p:blipFill>
        <p:spPr>
          <a:xfrm>
            <a:off x="7492531" y="1959462"/>
            <a:ext cx="3477110" cy="905001"/>
          </a:xfrm>
          <a:prstGeom prst="rect">
            <a:avLst/>
          </a:prstGeom>
        </p:spPr>
      </p:pic>
      <p:pic>
        <p:nvPicPr>
          <p:cNvPr id="7" name="Picture 6">
            <a:extLst>
              <a:ext uri="{FF2B5EF4-FFF2-40B4-BE49-F238E27FC236}">
                <a16:creationId xmlns:a16="http://schemas.microsoft.com/office/drawing/2014/main" id="{DBFABD83-14A1-0780-6889-6732CF83A34F}"/>
              </a:ext>
            </a:extLst>
          </p:cNvPr>
          <p:cNvPicPr>
            <a:picLocks noChangeAspect="1"/>
          </p:cNvPicPr>
          <p:nvPr/>
        </p:nvPicPr>
        <p:blipFill>
          <a:blip r:embed="rId3"/>
          <a:stretch>
            <a:fillRect/>
          </a:stretch>
        </p:blipFill>
        <p:spPr>
          <a:xfrm>
            <a:off x="6816161" y="2864463"/>
            <a:ext cx="4829849" cy="2581635"/>
          </a:xfrm>
          <a:prstGeom prst="rect">
            <a:avLst/>
          </a:prstGeom>
        </p:spPr>
      </p:pic>
    </p:spTree>
    <p:extLst>
      <p:ext uri="{BB962C8B-B14F-4D97-AF65-F5344CB8AC3E}">
        <p14:creationId xmlns:p14="http://schemas.microsoft.com/office/powerpoint/2010/main" val="42717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84B14B-318A-1C03-0064-2E8AD702B60A}"/>
              </a:ext>
            </a:extLst>
          </p:cNvPr>
          <p:cNvSpPr>
            <a:spLocks noGrp="1"/>
          </p:cNvSpPr>
          <p:nvPr>
            <p:ph idx="1"/>
          </p:nvPr>
        </p:nvSpPr>
        <p:spPr>
          <a:xfrm>
            <a:off x="101600" y="1067100"/>
            <a:ext cx="5994400" cy="4823295"/>
          </a:xfrm>
        </p:spPr>
        <p:txBody>
          <a:bodyPr/>
          <a:lstStyle/>
          <a:p>
            <a:r>
              <a:rPr lang="en-US" dirty="0"/>
              <a:t>The results of the fit will be printed below along with the final figure</a:t>
            </a:r>
          </a:p>
          <a:p>
            <a:r>
              <a:rPr lang="en-US" dirty="0"/>
              <a:t>First you have the counts in each peak</a:t>
            </a:r>
          </a:p>
          <a:p>
            <a:pPr lvl="1"/>
            <a:r>
              <a:rPr lang="en-US" dirty="0"/>
              <a:t>This is the data you came here for! Now go put that into your cross section calculation!</a:t>
            </a:r>
          </a:p>
          <a:p>
            <a:r>
              <a:rPr lang="en-US" dirty="0"/>
              <a:t>Next you can see how the one dimension of the spectra was linearly transformed with the slope and </a:t>
            </a:r>
            <a:r>
              <a:rPr lang="en-US" dirty="0" err="1"/>
              <a:t>yint</a:t>
            </a:r>
            <a:r>
              <a:rPr lang="en-US" dirty="0"/>
              <a:t> parameters</a:t>
            </a:r>
          </a:p>
          <a:p>
            <a:r>
              <a:rPr lang="en-US" dirty="0"/>
              <a:t>The next two lines show you the actual location of each peak and where they SHOULD be (on integer values)</a:t>
            </a:r>
          </a:p>
          <a:p>
            <a:pPr lvl="1"/>
            <a:r>
              <a:rPr lang="en-US" dirty="0"/>
              <a:t>This functionality is unnecessary if you have your PID spectra properly calibrated, but we all know how picky the source code of SpecTcl can be when trying to calibrate</a:t>
            </a:r>
          </a:p>
          <a:p>
            <a:r>
              <a:rPr lang="en-US" dirty="0"/>
              <a:t>And finally you get the single fixed width in Sigma</a:t>
            </a:r>
          </a:p>
        </p:txBody>
      </p:sp>
      <p:sp>
        <p:nvSpPr>
          <p:cNvPr id="3" name="Title 2">
            <a:extLst>
              <a:ext uri="{FF2B5EF4-FFF2-40B4-BE49-F238E27FC236}">
                <a16:creationId xmlns:a16="http://schemas.microsoft.com/office/drawing/2014/main" id="{5DE8941A-A55D-0A8E-F9CA-5BE4D9BAC7D8}"/>
              </a:ext>
            </a:extLst>
          </p:cNvPr>
          <p:cNvSpPr>
            <a:spLocks noGrp="1"/>
          </p:cNvSpPr>
          <p:nvPr>
            <p:ph type="title"/>
          </p:nvPr>
        </p:nvSpPr>
        <p:spPr/>
        <p:txBody>
          <a:bodyPr/>
          <a:lstStyle/>
          <a:p>
            <a:r>
              <a:rPr lang="en-US" dirty="0"/>
              <a:t>Fitting Peaks 2</a:t>
            </a:r>
          </a:p>
        </p:txBody>
      </p:sp>
      <p:pic>
        <p:nvPicPr>
          <p:cNvPr id="5" name="Picture 4">
            <a:extLst>
              <a:ext uri="{FF2B5EF4-FFF2-40B4-BE49-F238E27FC236}">
                <a16:creationId xmlns:a16="http://schemas.microsoft.com/office/drawing/2014/main" id="{97E1C68E-D611-55DE-7024-463941361E36}"/>
              </a:ext>
            </a:extLst>
          </p:cNvPr>
          <p:cNvPicPr>
            <a:picLocks noChangeAspect="1"/>
          </p:cNvPicPr>
          <p:nvPr/>
        </p:nvPicPr>
        <p:blipFill>
          <a:blip r:embed="rId2"/>
          <a:stretch>
            <a:fillRect/>
          </a:stretch>
        </p:blipFill>
        <p:spPr>
          <a:xfrm>
            <a:off x="6376318" y="1605943"/>
            <a:ext cx="5410955" cy="1257475"/>
          </a:xfrm>
          <a:prstGeom prst="rect">
            <a:avLst/>
          </a:prstGeom>
        </p:spPr>
      </p:pic>
      <p:cxnSp>
        <p:nvCxnSpPr>
          <p:cNvPr id="7" name="Straight Arrow Connector 6">
            <a:extLst>
              <a:ext uri="{FF2B5EF4-FFF2-40B4-BE49-F238E27FC236}">
                <a16:creationId xmlns:a16="http://schemas.microsoft.com/office/drawing/2014/main" id="{18A42BCA-1B9D-3664-7674-C9E85974A03C}"/>
              </a:ext>
            </a:extLst>
          </p:cNvPr>
          <p:cNvCxnSpPr/>
          <p:nvPr/>
        </p:nvCxnSpPr>
        <p:spPr>
          <a:xfrm>
            <a:off x="4674637" y="1884784"/>
            <a:ext cx="170168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999FB6F6-FF65-1948-8775-8C1D500591F4}"/>
              </a:ext>
            </a:extLst>
          </p:cNvPr>
          <p:cNvCxnSpPr>
            <a:cxnSpLocks/>
          </p:cNvCxnSpPr>
          <p:nvPr/>
        </p:nvCxnSpPr>
        <p:spPr>
          <a:xfrm flipV="1">
            <a:off x="5290457" y="2118049"/>
            <a:ext cx="3629608" cy="5844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538FDEF3-2C3C-9DD3-661E-8D981F6BA07C}"/>
              </a:ext>
            </a:extLst>
          </p:cNvPr>
          <p:cNvCxnSpPr/>
          <p:nvPr/>
        </p:nvCxnSpPr>
        <p:spPr>
          <a:xfrm flipV="1">
            <a:off x="5815683" y="2780522"/>
            <a:ext cx="743737" cy="26872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4" name="Picture 13">
            <a:extLst>
              <a:ext uri="{FF2B5EF4-FFF2-40B4-BE49-F238E27FC236}">
                <a16:creationId xmlns:a16="http://schemas.microsoft.com/office/drawing/2014/main" id="{A3DCDB14-B5D9-F3E0-2D8A-6805B15E7FCB}"/>
              </a:ext>
            </a:extLst>
          </p:cNvPr>
          <p:cNvPicPr>
            <a:picLocks noChangeAspect="1"/>
          </p:cNvPicPr>
          <p:nvPr/>
        </p:nvPicPr>
        <p:blipFill>
          <a:blip r:embed="rId3"/>
          <a:stretch>
            <a:fillRect/>
          </a:stretch>
        </p:blipFill>
        <p:spPr>
          <a:xfrm>
            <a:off x="7348166" y="2846318"/>
            <a:ext cx="3143797" cy="2865174"/>
          </a:xfrm>
          <a:prstGeom prst="rect">
            <a:avLst/>
          </a:prstGeom>
        </p:spPr>
      </p:pic>
    </p:spTree>
    <p:extLst>
      <p:ext uri="{BB962C8B-B14F-4D97-AF65-F5344CB8AC3E}">
        <p14:creationId xmlns:p14="http://schemas.microsoft.com/office/powerpoint/2010/main" val="1224740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96BCC7-16EB-043E-3824-E4895D645A98}"/>
              </a:ext>
            </a:extLst>
          </p:cNvPr>
          <p:cNvSpPr>
            <a:spLocks noGrp="1"/>
          </p:cNvSpPr>
          <p:nvPr>
            <p:ph idx="1"/>
          </p:nvPr>
        </p:nvSpPr>
        <p:spPr>
          <a:xfrm>
            <a:off x="101600" y="1067100"/>
            <a:ext cx="5994400" cy="4823295"/>
          </a:xfrm>
        </p:spPr>
        <p:txBody>
          <a:bodyPr/>
          <a:lstStyle/>
          <a:p>
            <a:r>
              <a:rPr lang="en-US" dirty="0"/>
              <a:t>You can build on this code</a:t>
            </a:r>
          </a:p>
          <a:p>
            <a:r>
              <a:rPr lang="en-US" dirty="0"/>
              <a:t>One such example is writing a loop for multiple bin widths to compare a bunch of options all at once</a:t>
            </a:r>
          </a:p>
          <a:p>
            <a:r>
              <a:rPr lang="en-US" dirty="0"/>
              <a:t>And would you look at that, there is the analytical function for optimal bin width here</a:t>
            </a:r>
          </a:p>
          <a:p>
            <a:pPr lvl="1"/>
            <a:r>
              <a:rPr lang="en-US" dirty="0"/>
              <a:t>IQR – Inter Quartile Range</a:t>
            </a:r>
          </a:p>
          <a:p>
            <a:pPr lvl="1"/>
            <a:r>
              <a:rPr lang="en-US" dirty="0"/>
              <a:t>n – number of counts in a given peak</a:t>
            </a:r>
          </a:p>
          <a:p>
            <a:r>
              <a:rPr lang="en-US" dirty="0"/>
              <a:t>The issue with this expression is that it changes based on the number of counts in a peak</a:t>
            </a:r>
          </a:p>
          <a:p>
            <a:r>
              <a:rPr lang="en-US" dirty="0"/>
              <a:t>Not all peaks have consistently the same statistics</a:t>
            </a:r>
          </a:p>
          <a:p>
            <a:r>
              <a:rPr lang="en-US" dirty="0"/>
              <a:t>So while wider binning will look good for the low stat peaks, then the high stat peaks look funny</a:t>
            </a:r>
          </a:p>
          <a:p>
            <a:r>
              <a:rPr lang="en-US" dirty="0"/>
              <a:t>Therefore a range of values are tried here</a:t>
            </a:r>
          </a:p>
          <a:p>
            <a:pPr lvl="1"/>
            <a:endParaRPr lang="en-US" dirty="0"/>
          </a:p>
        </p:txBody>
      </p:sp>
      <p:sp>
        <p:nvSpPr>
          <p:cNvPr id="3" name="Title 2">
            <a:extLst>
              <a:ext uri="{FF2B5EF4-FFF2-40B4-BE49-F238E27FC236}">
                <a16:creationId xmlns:a16="http://schemas.microsoft.com/office/drawing/2014/main" id="{81B2CAEB-DB1E-3F45-45C6-60CC111C047F}"/>
              </a:ext>
            </a:extLst>
          </p:cNvPr>
          <p:cNvSpPr>
            <a:spLocks noGrp="1"/>
          </p:cNvSpPr>
          <p:nvPr>
            <p:ph type="title"/>
          </p:nvPr>
        </p:nvSpPr>
        <p:spPr/>
        <p:txBody>
          <a:bodyPr/>
          <a:lstStyle/>
          <a:p>
            <a:r>
              <a:rPr lang="en-US" dirty="0"/>
              <a:t>Binning 3</a:t>
            </a:r>
          </a:p>
        </p:txBody>
      </p:sp>
      <p:pic>
        <p:nvPicPr>
          <p:cNvPr id="5" name="Picture 4">
            <a:extLst>
              <a:ext uri="{FF2B5EF4-FFF2-40B4-BE49-F238E27FC236}">
                <a16:creationId xmlns:a16="http://schemas.microsoft.com/office/drawing/2014/main" id="{8282C510-553B-BC49-84F1-F843FC045AAD}"/>
              </a:ext>
            </a:extLst>
          </p:cNvPr>
          <p:cNvPicPr>
            <a:picLocks noChangeAspect="1"/>
          </p:cNvPicPr>
          <p:nvPr/>
        </p:nvPicPr>
        <p:blipFill>
          <a:blip r:embed="rId2"/>
          <a:stretch>
            <a:fillRect/>
          </a:stretch>
        </p:blipFill>
        <p:spPr>
          <a:xfrm>
            <a:off x="6012293" y="1132542"/>
            <a:ext cx="4429743" cy="1219370"/>
          </a:xfrm>
          <a:prstGeom prst="rect">
            <a:avLst/>
          </a:prstGeom>
        </p:spPr>
      </p:pic>
      <p:pic>
        <p:nvPicPr>
          <p:cNvPr id="7" name="Picture 6">
            <a:extLst>
              <a:ext uri="{FF2B5EF4-FFF2-40B4-BE49-F238E27FC236}">
                <a16:creationId xmlns:a16="http://schemas.microsoft.com/office/drawing/2014/main" id="{F33F232C-27BC-1BC7-CFC6-BF0DBDD387B2}"/>
              </a:ext>
            </a:extLst>
          </p:cNvPr>
          <p:cNvPicPr>
            <a:picLocks noChangeAspect="1"/>
          </p:cNvPicPr>
          <p:nvPr/>
        </p:nvPicPr>
        <p:blipFill>
          <a:blip r:embed="rId3"/>
          <a:stretch>
            <a:fillRect/>
          </a:stretch>
        </p:blipFill>
        <p:spPr>
          <a:xfrm>
            <a:off x="10642398" y="1132542"/>
            <a:ext cx="1448002" cy="1514686"/>
          </a:xfrm>
          <a:prstGeom prst="rect">
            <a:avLst/>
          </a:prstGeom>
        </p:spPr>
      </p:pic>
      <p:pic>
        <p:nvPicPr>
          <p:cNvPr id="9" name="Picture 8" descr="A graph of a graph&#10;&#10;Description automatically generated with medium confidence">
            <a:extLst>
              <a:ext uri="{FF2B5EF4-FFF2-40B4-BE49-F238E27FC236}">
                <a16:creationId xmlns:a16="http://schemas.microsoft.com/office/drawing/2014/main" id="{0BE7A790-5E33-D450-1280-05E6C96AE47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8876" b="6694"/>
          <a:stretch/>
        </p:blipFill>
        <p:spPr>
          <a:xfrm>
            <a:off x="6271207" y="2434380"/>
            <a:ext cx="3995622" cy="3373546"/>
          </a:xfrm>
          <a:prstGeom prst="rect">
            <a:avLst/>
          </a:prstGeom>
        </p:spPr>
      </p:pic>
    </p:spTree>
    <p:extLst>
      <p:ext uri="{BB962C8B-B14F-4D97-AF65-F5344CB8AC3E}">
        <p14:creationId xmlns:p14="http://schemas.microsoft.com/office/powerpoint/2010/main" val="3427603747"/>
      </p:ext>
    </p:extLst>
  </p:cSld>
  <p:clrMapOvr>
    <a:masterClrMapping/>
  </p:clrMapOvr>
</p:sld>
</file>

<file path=ppt/theme/theme1.xml><?xml version="1.0" encoding="utf-8"?>
<a:theme xmlns:a="http://schemas.openxmlformats.org/drawingml/2006/main" name="10_CKG FRIB no-line h">
  <a:themeElements>
    <a:clrScheme name="CKG FRIB no-line h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Custom 1">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400" dirty="0" smtClean="0">
            <a:solidFill>
              <a:srgbClr val="064308"/>
            </a:solidFill>
            <a:latin typeface="+mn-lt"/>
          </a:defRPr>
        </a:defPPr>
      </a:lstStyle>
    </a:txDef>
  </a:objectDefaults>
  <a:extraClrSchemeLst>
    <a:extraClrScheme>
      <a:clrScheme name="CKG FRIB no-line h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KG FRIB no-line h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KG FRIB no-line h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KG FRIB no-line h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KG FRIB no-line h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KG FRIB no-line h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KG FRIB no-line h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KG FRIB no-line h 8">
        <a:dk1>
          <a:srgbClr val="000000"/>
        </a:dk1>
        <a:lt1>
          <a:srgbClr val="FFFFFF"/>
        </a:lt1>
        <a:dk2>
          <a:srgbClr val="1F1DE8"/>
        </a:dk2>
        <a:lt2>
          <a:srgbClr val="007469"/>
        </a:lt2>
        <a:accent1>
          <a:srgbClr val="FC0128"/>
        </a:accent1>
        <a:accent2>
          <a:srgbClr val="CF16CE"/>
        </a:accent2>
        <a:accent3>
          <a:srgbClr val="FFFFFF"/>
        </a:accent3>
        <a:accent4>
          <a:srgbClr val="000000"/>
        </a:accent4>
        <a:accent5>
          <a:srgbClr val="FDAAAC"/>
        </a:accent5>
        <a:accent6>
          <a:srgbClr val="BB13BA"/>
        </a:accent6>
        <a:hlink>
          <a:srgbClr val="F39FD1"/>
        </a:hlink>
        <a:folHlink>
          <a:srgbClr val="7C0F5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CEDFECA1-1FA7-4343-9FBB-C904838AE647}" vid="{5797861D-8CE6-4C20-AB88-79B80804F0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FRIB_template</Template>
  <TotalTime>81</TotalTime>
  <Words>868</Words>
  <Application>Microsoft Office PowerPoint</Application>
  <PresentationFormat>Widescreen</PresentationFormat>
  <Paragraphs>63</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ヒラギノ角ゴ Pro W3</vt:lpstr>
      <vt:lpstr>Arial</vt:lpstr>
      <vt:lpstr>Calibri</vt:lpstr>
      <vt:lpstr>Helvetica</vt:lpstr>
      <vt:lpstr>Wingdings</vt:lpstr>
      <vt:lpstr>10_CKG FRIB no-line h</vt:lpstr>
      <vt:lpstr>Peak Fitter</vt:lpstr>
      <vt:lpstr>Foreword</vt:lpstr>
      <vt:lpstr>Initialize</vt:lpstr>
      <vt:lpstr>Optimal Binning</vt:lpstr>
      <vt:lpstr>Binning 2</vt:lpstr>
      <vt:lpstr>Finding Peaks</vt:lpstr>
      <vt:lpstr>Fitting Peaks</vt:lpstr>
      <vt:lpstr>Fitting Peaks 2</vt:lpstr>
      <vt:lpstr>Binning 3</vt:lpstr>
      <vt:lpstr>Appendix</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Haak, Kenny</dc:creator>
  <cp:lastModifiedBy>Haak, Kenny</cp:lastModifiedBy>
  <cp:revision>2</cp:revision>
  <dcterms:created xsi:type="dcterms:W3CDTF">2024-08-15T15:50:44Z</dcterms:created>
  <dcterms:modified xsi:type="dcterms:W3CDTF">2024-08-15T17:11:58Z</dcterms:modified>
</cp:coreProperties>
</file>