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2"/>
  </p:notesMasterIdLst>
  <p:sldIdLst>
    <p:sldId id="256" r:id="rId2"/>
    <p:sldId id="257" r:id="rId3"/>
    <p:sldId id="258" r:id="rId4"/>
    <p:sldId id="259" r:id="rId5"/>
    <p:sldId id="260" r:id="rId6"/>
    <p:sldId id="261" r:id="rId7"/>
    <p:sldId id="262" r:id="rId8"/>
    <p:sldId id="263" r:id="rId9"/>
    <p:sldId id="264" r:id="rId10"/>
    <p:sldId id="265" r:id="rId1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7CF3B"/>
    <a:srgbClr val="064308"/>
    <a:srgbClr val="767B4D"/>
    <a:srgbClr val="0063A8"/>
    <a:srgbClr val="6EB43F"/>
    <a:srgbClr val="49674A"/>
    <a:srgbClr val="FCFCF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6" autoAdjust="0"/>
    <p:restoredTop sz="88147" autoAdjust="0"/>
  </p:normalViewPr>
  <p:slideViewPr>
    <p:cSldViewPr snapToGrid="0">
      <p:cViewPr varScale="1">
        <p:scale>
          <a:sx n="80" d="100"/>
          <a:sy n="80" d="100"/>
        </p:scale>
        <p:origin x="67" y="58"/>
      </p:cViewPr>
      <p:guideLst/>
    </p:cSldViewPr>
  </p:slideViewPr>
  <p:notesTextViewPr>
    <p:cViewPr>
      <p:scale>
        <a:sx n="3" d="2"/>
        <a:sy n="3" d="2"/>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6702F08-0B48-45AC-BCD6-9DE530530557}" type="datetimeFigureOut">
              <a:rPr lang="en-US" smtClean="0"/>
              <a:t>8/14/2024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6640BE8-696E-4EA7-BD77-B9BFAD2F8BE6}" type="slidenum">
              <a:rPr lang="en-US" smtClean="0"/>
              <a:t>‹#›</a:t>
            </a:fld>
            <a:endParaRPr lang="en-US"/>
          </a:p>
        </p:txBody>
      </p:sp>
    </p:spTree>
    <p:extLst>
      <p:ext uri="{BB962C8B-B14F-4D97-AF65-F5344CB8AC3E}">
        <p14:creationId xmlns:p14="http://schemas.microsoft.com/office/powerpoint/2010/main" val="255050439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 Id="rId5" Type="http://schemas.openxmlformats.org/officeDocument/2006/relationships/image" Target="../media/image4.png"/><Relationship Id="rId4" Type="http://schemas.openxmlformats.org/officeDocument/2006/relationships/image" Target="../media/image3.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Master" Target="../slideMasters/slideMaster1.xml"/><Relationship Id="rId4" Type="http://schemas.openxmlformats.org/officeDocument/2006/relationships/image" Target="../media/image7.png"/></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_Title">
    <p:spTree>
      <p:nvGrpSpPr>
        <p:cNvPr id="1" name=""/>
        <p:cNvGrpSpPr/>
        <p:nvPr/>
      </p:nvGrpSpPr>
      <p:grpSpPr>
        <a:xfrm>
          <a:off x="0" y="0"/>
          <a:ext cx="0" cy="0"/>
          <a:chOff x="0" y="0"/>
          <a:chExt cx="0" cy="0"/>
        </a:xfrm>
      </p:grpSpPr>
      <p:sp>
        <p:nvSpPr>
          <p:cNvPr id="10" name="Text Box 5"/>
          <p:cNvSpPr txBox="1">
            <a:spLocks noChangeArrowheads="1"/>
          </p:cNvSpPr>
          <p:nvPr userDrawn="1"/>
        </p:nvSpPr>
        <p:spPr bwMode="auto">
          <a:xfrm>
            <a:off x="850703" y="1238250"/>
            <a:ext cx="9986635" cy="447389"/>
          </a:xfrm>
          <a:prstGeom prst="rect">
            <a:avLst/>
          </a:prstGeom>
          <a:noFill/>
          <a:ln w="12700">
            <a:noFill/>
            <a:miter lim="800000"/>
            <a:headEnd/>
            <a:tailEnd/>
          </a:ln>
          <a:effectLst>
            <a:outerShdw blurRad="63500" dist="107763" dir="2700000" algn="ctr" rotWithShape="0">
              <a:schemeClr val="folHlink">
                <a:alpha val="74998"/>
              </a:schemeClr>
            </a:outerShdw>
          </a:effectLst>
        </p:spPr>
        <p:txBody>
          <a:bodyPr lIns="86447" tIns="43223" rIns="86447" bIns="43223">
            <a:spAutoFit/>
          </a:bodyPr>
          <a:lstStyle/>
          <a:p>
            <a:pPr defTabSz="457040" eaLnBrk="0" hangingPunct="0">
              <a:lnSpc>
                <a:spcPct val="90000"/>
              </a:lnSpc>
              <a:defRPr/>
            </a:pPr>
            <a:endParaRPr lang="en-US" sz="2600" dirty="0">
              <a:latin typeface="Helvetica" pitchFamily="-107" charset="0"/>
              <a:ea typeface="ヒラギノ角ゴ Pro W3" pitchFamily="-107" charset="-128"/>
              <a:cs typeface="Arial" charset="0"/>
            </a:endParaRPr>
          </a:p>
        </p:txBody>
      </p:sp>
      <p:sp>
        <p:nvSpPr>
          <p:cNvPr id="12" name="Subtitle 2"/>
          <p:cNvSpPr>
            <a:spLocks noGrp="1"/>
          </p:cNvSpPr>
          <p:nvPr>
            <p:ph type="subTitle" idx="1"/>
          </p:nvPr>
        </p:nvSpPr>
        <p:spPr>
          <a:xfrm>
            <a:off x="2032000" y="4071938"/>
            <a:ext cx="8128000" cy="1143000"/>
          </a:xfrm>
        </p:spPr>
        <p:txBody>
          <a:bodyPr/>
          <a:lstStyle>
            <a:lvl1pPr marL="0" indent="0" algn="ctr">
              <a:buNone/>
              <a:defRPr/>
            </a:lvl1pPr>
            <a:lvl2pPr marL="432277" indent="0" algn="ctr">
              <a:buNone/>
              <a:defRPr/>
            </a:lvl2pPr>
            <a:lvl3pPr marL="864551" indent="0" algn="ctr">
              <a:buNone/>
              <a:defRPr/>
            </a:lvl3pPr>
            <a:lvl4pPr marL="1296827" indent="0" algn="ctr">
              <a:buNone/>
              <a:defRPr/>
            </a:lvl4pPr>
            <a:lvl5pPr marL="1729104" indent="0" algn="ctr">
              <a:buNone/>
              <a:defRPr/>
            </a:lvl5pPr>
            <a:lvl6pPr marL="2161379" indent="0" algn="ctr">
              <a:buNone/>
              <a:defRPr/>
            </a:lvl6pPr>
            <a:lvl7pPr marL="2593655" indent="0" algn="ctr">
              <a:buNone/>
              <a:defRPr/>
            </a:lvl7pPr>
            <a:lvl8pPr marL="3025929" indent="0" algn="ctr">
              <a:buNone/>
              <a:defRPr/>
            </a:lvl8pPr>
            <a:lvl9pPr marL="3458205" indent="0" algn="ctr">
              <a:buNone/>
              <a:defRPr/>
            </a:lvl9pPr>
          </a:lstStyle>
          <a:p>
            <a:r>
              <a:rPr lang="en-US"/>
              <a:t>Click to edit Master subtitle style</a:t>
            </a:r>
            <a:endParaRPr lang="en-US" dirty="0"/>
          </a:p>
        </p:txBody>
      </p:sp>
      <p:sp>
        <p:nvSpPr>
          <p:cNvPr id="13" name="Rectangle 2"/>
          <p:cNvSpPr>
            <a:spLocks noGrp="1" noChangeArrowheads="1"/>
          </p:cNvSpPr>
          <p:nvPr>
            <p:ph type="title"/>
          </p:nvPr>
        </p:nvSpPr>
        <p:spPr bwMode="auto">
          <a:xfrm>
            <a:off x="95255" y="2971800"/>
            <a:ext cx="12001499" cy="478612"/>
          </a:xfrm>
          <a:prstGeom prst="rect">
            <a:avLst/>
          </a:prstGeom>
          <a:noFill/>
          <a:ln w="12700">
            <a:noFill/>
            <a:miter lim="800000"/>
            <a:headEnd/>
            <a:tailEnd/>
          </a:ln>
        </p:spPr>
        <p:txBody>
          <a:bodyPr lIns="56061" tIns="22425" rIns="56061" bIns="22425"/>
          <a:lstStyle/>
          <a:p>
            <a:pPr lvl="0"/>
            <a:r>
              <a:rPr lang="en-US"/>
              <a:t>Click to edit Master title style</a:t>
            </a:r>
            <a:endParaRPr lang="en-US" dirty="0"/>
          </a:p>
        </p:txBody>
      </p:sp>
      <p:sp>
        <p:nvSpPr>
          <p:cNvPr id="15" name="TextBox 14"/>
          <p:cNvSpPr txBox="1"/>
          <p:nvPr userDrawn="1"/>
        </p:nvSpPr>
        <p:spPr>
          <a:xfrm>
            <a:off x="0" y="6236617"/>
            <a:ext cx="12192000" cy="595162"/>
          </a:xfrm>
          <a:prstGeom prst="rect">
            <a:avLst/>
          </a:prstGeom>
          <a:noFill/>
        </p:spPr>
        <p:txBody>
          <a:bodyPr wrap="square" lIns="86486" tIns="43243" rIns="86486" bIns="43243" rtlCol="0">
            <a:spAutoFit/>
          </a:bodyPr>
          <a:lstStyle/>
          <a:p>
            <a:pPr marL="914400" indent="0" algn="l"/>
            <a:r>
              <a:rPr lang="en-US" sz="1100" kern="1200" dirty="0">
                <a:solidFill>
                  <a:schemeClr val="tx1"/>
                </a:solidFill>
                <a:latin typeface="+mn-lt"/>
                <a:ea typeface="ヒラギノ角ゴ Pro W3"/>
                <a:cs typeface="ヒラギノ角ゴ Pro W3"/>
              </a:rPr>
              <a:t>This material is based upon work supported by the U.S. Department of Energy, Office of Science, Office of Nuclear Physics and used resources of </a:t>
            </a:r>
            <a:br>
              <a:rPr lang="en-US" sz="1100" kern="1200" dirty="0">
                <a:solidFill>
                  <a:schemeClr val="tx1"/>
                </a:solidFill>
                <a:latin typeface="+mn-lt"/>
                <a:ea typeface="ヒラギノ角ゴ Pro W3"/>
                <a:cs typeface="ヒラギノ角ゴ Pro W3"/>
              </a:rPr>
            </a:br>
            <a:r>
              <a:rPr lang="en-US" sz="1100" kern="1200" dirty="0">
                <a:solidFill>
                  <a:schemeClr val="tx1"/>
                </a:solidFill>
                <a:latin typeface="+mn-lt"/>
                <a:ea typeface="ヒラギノ角ゴ Pro W3"/>
                <a:cs typeface="ヒラギノ角ゴ Pro W3"/>
              </a:rPr>
              <a:t>the</a:t>
            </a:r>
            <a:r>
              <a:rPr lang="en-US" sz="1100" kern="1200" baseline="0" dirty="0">
                <a:solidFill>
                  <a:schemeClr val="tx1"/>
                </a:solidFill>
                <a:latin typeface="+mn-lt"/>
                <a:ea typeface="ヒラギノ角ゴ Pro W3"/>
                <a:cs typeface="ヒラギノ角ゴ Pro W3"/>
              </a:rPr>
              <a:t> </a:t>
            </a:r>
            <a:r>
              <a:rPr lang="en-US" sz="1100" kern="1200" dirty="0">
                <a:solidFill>
                  <a:schemeClr val="tx1"/>
                </a:solidFill>
                <a:latin typeface="+mn-lt"/>
                <a:ea typeface="ヒラギノ角ゴ Pro W3"/>
                <a:cs typeface="ヒラギノ角ゴ Pro W3"/>
              </a:rPr>
              <a:t>Facility for Rare Isotope Beams (FRIB) Operations, which is a DOE Office of Science User Facility under Award Number DE-SC0023633, and by the US</a:t>
            </a:r>
            <a:br>
              <a:rPr lang="en-US" sz="1100" kern="1200" dirty="0">
                <a:solidFill>
                  <a:schemeClr val="tx1"/>
                </a:solidFill>
                <a:latin typeface="+mn-lt"/>
                <a:ea typeface="ヒラギノ角ゴ Pro W3"/>
                <a:cs typeface="ヒラギノ角ゴ Pro W3"/>
              </a:rPr>
            </a:br>
            <a:r>
              <a:rPr lang="en-US" sz="1100" kern="1200" dirty="0">
                <a:solidFill>
                  <a:schemeClr val="tx1"/>
                </a:solidFill>
                <a:latin typeface="+mn-lt"/>
                <a:ea typeface="ヒラギノ角ゴ Pro W3"/>
                <a:cs typeface="ヒラギノ角ゴ Pro W3"/>
              </a:rPr>
              <a:t>National Science Foundation under Grants No. PHY-20-12040 and 23-10078 “Windows on the Universe: Open Quantum Systems in Atomic Nuclei at FRIB”.</a:t>
            </a:r>
          </a:p>
        </p:txBody>
      </p:sp>
      <p:sp>
        <p:nvSpPr>
          <p:cNvPr id="16" name="Rectangle 15"/>
          <p:cNvSpPr/>
          <p:nvPr userDrawn="1"/>
        </p:nvSpPr>
        <p:spPr>
          <a:xfrm>
            <a:off x="4015216" y="415245"/>
            <a:ext cx="3657600" cy="2099949"/>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7" name="Picture 1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5295900" y="242108"/>
            <a:ext cx="1600200" cy="2043892"/>
          </a:xfrm>
          <a:prstGeom prst="rect">
            <a:avLst/>
          </a:prstGeom>
        </p:spPr>
      </p:pic>
      <p:pic>
        <p:nvPicPr>
          <p:cNvPr id="18" name="Picture 1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609600" y="5529623"/>
            <a:ext cx="3200400" cy="701322"/>
          </a:xfrm>
          <a:prstGeom prst="rect">
            <a:avLst/>
          </a:prstGeom>
        </p:spPr>
      </p:pic>
      <p:pic>
        <p:nvPicPr>
          <p:cNvPr id="19" name="Picture 18"/>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5021056" y="5565867"/>
            <a:ext cx="2651760" cy="627065"/>
          </a:xfrm>
          <a:prstGeom prst="rect">
            <a:avLst/>
          </a:prstGeom>
        </p:spPr>
      </p:pic>
      <p:pic>
        <p:nvPicPr>
          <p:cNvPr id="20" name="Picture 19" descr="A logo of a globe with a gold ring&#10;&#10;Description automatically generated">
            <a:extLst>
              <a:ext uri="{FF2B5EF4-FFF2-40B4-BE49-F238E27FC236}">
                <a16:creationId xmlns:a16="http://schemas.microsoft.com/office/drawing/2014/main" id="{62DDB346-9CD6-3FF0-2627-90ED602A52D9}"/>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9982200" y="5543348"/>
            <a:ext cx="1502408" cy="781252"/>
          </a:xfrm>
          <a:prstGeom prst="rect">
            <a:avLst/>
          </a:prstGeom>
        </p:spPr>
      </p:pic>
    </p:spTree>
    <p:extLst>
      <p:ext uri="{BB962C8B-B14F-4D97-AF65-F5344CB8AC3E}">
        <p14:creationId xmlns:p14="http://schemas.microsoft.com/office/powerpoint/2010/main" val="362888659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ontent">
    <p:spTree>
      <p:nvGrpSpPr>
        <p:cNvPr id="1" name=""/>
        <p:cNvGrpSpPr/>
        <p:nvPr/>
      </p:nvGrpSpPr>
      <p:grpSpPr>
        <a:xfrm>
          <a:off x="0" y="0"/>
          <a:ext cx="0" cy="0"/>
          <a:chOff x="0" y="0"/>
          <a:chExt cx="0" cy="0"/>
        </a:xfrm>
      </p:grpSpPr>
      <p:pic>
        <p:nvPicPr>
          <p:cNvPr id="5" name="Picture 7" descr="FRIB_ppt_top.jpg"/>
          <p:cNvPicPr>
            <a:picLocks noChangeAspect="1"/>
          </p:cNvPicPr>
          <p:nvPr/>
        </p:nvPicPr>
        <p:blipFill>
          <a:blip r:embed="rId2" cstate="print"/>
          <a:srcRect/>
          <a:stretch>
            <a:fillRect/>
          </a:stretch>
        </p:blipFill>
        <p:spPr bwMode="auto">
          <a:xfrm>
            <a:off x="0" y="0"/>
            <a:ext cx="12192000" cy="1003102"/>
          </a:xfrm>
          <a:prstGeom prst="rect">
            <a:avLst/>
          </a:prstGeom>
          <a:noFill/>
          <a:ln w="9525">
            <a:noFill/>
            <a:miter lim="800000"/>
            <a:headEnd/>
            <a:tailEnd/>
          </a:ln>
        </p:spPr>
      </p:pic>
      <p:sp>
        <p:nvSpPr>
          <p:cNvPr id="6" name="Text Box 5"/>
          <p:cNvSpPr txBox="1">
            <a:spLocks noChangeArrowheads="1"/>
          </p:cNvSpPr>
          <p:nvPr/>
        </p:nvSpPr>
        <p:spPr bwMode="auto">
          <a:xfrm>
            <a:off x="893037" y="1320108"/>
            <a:ext cx="10486572" cy="348490"/>
          </a:xfrm>
          <a:prstGeom prst="rect">
            <a:avLst/>
          </a:prstGeom>
          <a:noFill/>
          <a:ln w="12700">
            <a:noFill/>
            <a:miter lim="800000"/>
            <a:headEnd/>
            <a:tailEnd/>
          </a:ln>
          <a:effectLst>
            <a:outerShdw blurRad="63500" dist="107763" dir="2700000" algn="ctr" rotWithShape="0">
              <a:schemeClr val="folHlink">
                <a:alpha val="74998"/>
              </a:schemeClr>
            </a:outerShdw>
          </a:effectLst>
        </p:spPr>
        <p:txBody>
          <a:bodyPr lIns="91374" tIns="45687" rIns="91374" bIns="45687">
            <a:spAutoFit/>
          </a:bodyPr>
          <a:lstStyle/>
          <a:p>
            <a:pPr defTabSz="456996" eaLnBrk="0" hangingPunct="0">
              <a:lnSpc>
                <a:spcPct val="90000"/>
              </a:lnSpc>
              <a:defRPr/>
            </a:pPr>
            <a:endParaRPr lang="en-US" sz="1800" dirty="0">
              <a:solidFill>
                <a:srgbClr val="000000"/>
              </a:solidFill>
              <a:latin typeface="Helvetica" pitchFamily="-107" charset="0"/>
              <a:ea typeface="ヒラギノ角ゴ Pro W3" pitchFamily="-107" charset="-128"/>
              <a:cs typeface="Arial" charset="0"/>
            </a:endParaRPr>
          </a:p>
        </p:txBody>
      </p:sp>
      <p:sp>
        <p:nvSpPr>
          <p:cNvPr id="7" name="Rectangle 6"/>
          <p:cNvSpPr>
            <a:spLocks noChangeArrowheads="1"/>
          </p:cNvSpPr>
          <p:nvPr/>
        </p:nvSpPr>
        <p:spPr bwMode="auto">
          <a:xfrm>
            <a:off x="5487207" y="3009306"/>
            <a:ext cx="12192000" cy="369265"/>
          </a:xfrm>
          <a:prstGeom prst="rect">
            <a:avLst/>
          </a:prstGeom>
          <a:noFill/>
          <a:ln w="12700">
            <a:noFill/>
            <a:miter lim="800000"/>
            <a:headEnd/>
            <a:tailEnd/>
          </a:ln>
          <a:effectLst>
            <a:outerShdw blurRad="63500" dist="107763" dir="2700000" algn="ctr" rotWithShape="0">
              <a:schemeClr val="folHlink">
                <a:alpha val="74998"/>
              </a:schemeClr>
            </a:outerShdw>
          </a:effectLst>
        </p:spPr>
        <p:txBody>
          <a:bodyPr lIns="91374" tIns="45687" rIns="91374" bIns="45687">
            <a:spAutoFit/>
          </a:bodyPr>
          <a:lstStyle/>
          <a:p>
            <a:pPr defTabSz="456996">
              <a:defRPr/>
            </a:pPr>
            <a:endParaRPr lang="en-US" sz="1800" dirty="0">
              <a:solidFill>
                <a:srgbClr val="000000"/>
              </a:solidFill>
              <a:ea typeface="ヒラギノ角ゴ Pro W3" pitchFamily="-107" charset="-128"/>
              <a:cs typeface="Arial" charset="0"/>
            </a:endParaRPr>
          </a:p>
        </p:txBody>
      </p:sp>
      <p:sp>
        <p:nvSpPr>
          <p:cNvPr id="3" name="Content Placeholder 2"/>
          <p:cNvSpPr>
            <a:spLocks noGrp="1"/>
          </p:cNvSpPr>
          <p:nvPr>
            <p:ph idx="1"/>
          </p:nvPr>
        </p:nvSpPr>
        <p:spPr>
          <a:xfrm>
            <a:off x="101600" y="1067100"/>
            <a:ext cx="11987896" cy="4823295"/>
          </a:xfrm>
        </p:spPr>
        <p:txBody>
          <a:bodyPr/>
          <a:lstStyle>
            <a:lvl1pPr marL="169664" indent="-169664">
              <a:buFont typeface="Wingdings" panose="05000000000000000000" pitchFamily="2" charset="2"/>
              <a:buChar char="§"/>
              <a:defRPr/>
            </a:lvl1pPr>
            <a:lvl2pPr>
              <a:defRPr sz="1600">
                <a:solidFill>
                  <a:schemeClr val="tx1"/>
                </a:solidFill>
              </a:defRPr>
            </a:lvl2pPr>
            <a:lvl3pPr>
              <a:defRPr sz="1400"/>
            </a:lvl3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Title 8"/>
          <p:cNvSpPr>
            <a:spLocks noGrp="1"/>
          </p:cNvSpPr>
          <p:nvPr>
            <p:ph type="title"/>
          </p:nvPr>
        </p:nvSpPr>
        <p:spPr>
          <a:xfrm>
            <a:off x="101600" y="285756"/>
            <a:ext cx="11988800" cy="485775"/>
          </a:xfrm>
        </p:spPr>
        <p:txBody>
          <a:bodyPr/>
          <a:lstStyle/>
          <a:p>
            <a:r>
              <a:rPr lang="en-US"/>
              <a:t>Click to edit Master title style</a:t>
            </a:r>
            <a:endParaRPr lang="en-US" dirty="0"/>
          </a:p>
        </p:txBody>
      </p:sp>
      <p:sp>
        <p:nvSpPr>
          <p:cNvPr id="8" name="Footer Placeholder 6"/>
          <p:cNvSpPr>
            <a:spLocks noGrp="1"/>
          </p:cNvSpPr>
          <p:nvPr>
            <p:ph type="ftr" sz="quarter" idx="10"/>
          </p:nvPr>
        </p:nvSpPr>
        <p:spPr/>
        <p:txBody>
          <a:bodyPr/>
          <a:lstStyle>
            <a:lvl1pPr algn="r" eaLnBrk="0" hangingPunct="0">
              <a:lnSpc>
                <a:spcPct val="90000"/>
              </a:lnSpc>
              <a:defRPr sz="1000" smtClean="0">
                <a:solidFill>
                  <a:srgbClr val="064308"/>
                </a:solidFill>
                <a:latin typeface="Arial"/>
                <a:ea typeface="+mn-ea"/>
                <a:cs typeface="Arial"/>
              </a:defRPr>
            </a:lvl1pPr>
          </a:lstStyle>
          <a:p>
            <a:pPr>
              <a:defRPr/>
            </a:pPr>
            <a:r>
              <a:rPr lang="en-US"/>
              <a:t>Kenny Haak</a:t>
            </a:r>
            <a:endParaRPr lang="en-US" dirty="0"/>
          </a:p>
        </p:txBody>
      </p:sp>
      <p:sp>
        <p:nvSpPr>
          <p:cNvPr id="10" name="Slide Number Placeholder 4"/>
          <p:cNvSpPr>
            <a:spLocks noGrp="1"/>
          </p:cNvSpPr>
          <p:nvPr>
            <p:ph type="sldNum" sz="quarter" idx="11"/>
          </p:nvPr>
        </p:nvSpPr>
        <p:spPr/>
        <p:txBody>
          <a:bodyPr/>
          <a:lstStyle>
            <a:lvl1pPr>
              <a:defRPr/>
            </a:lvl1pPr>
          </a:lstStyle>
          <a:p>
            <a:pPr>
              <a:defRPr/>
            </a:pPr>
            <a:r>
              <a:rPr lang="en-US" dirty="0">
                <a:solidFill>
                  <a:srgbClr val="000000">
                    <a:tint val="75000"/>
                  </a:srgbClr>
                </a:solidFill>
              </a:rPr>
              <a:t>, Slide </a:t>
            </a:r>
            <a:fld id="{35AD4620-7552-4207-8973-898801ED212B}" type="slidenum">
              <a:rPr lang="en-US">
                <a:solidFill>
                  <a:srgbClr val="000000">
                    <a:tint val="75000"/>
                  </a:srgbClr>
                </a:solidFill>
              </a:rPr>
              <a:pPr>
                <a:defRPr/>
              </a:pPr>
              <a:t>‹#›</a:t>
            </a:fld>
            <a:endParaRPr lang="en-US" dirty="0">
              <a:solidFill>
                <a:srgbClr val="000000">
                  <a:tint val="75000"/>
                </a:srgbClr>
              </a:solidFill>
            </a:endParaRPr>
          </a:p>
        </p:txBody>
      </p:sp>
      <p:pic>
        <p:nvPicPr>
          <p:cNvPr id="2" name="Picture 1"/>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1" y="6132576"/>
            <a:ext cx="12183897" cy="725425"/>
          </a:xfrm>
          <a:prstGeom prst="rect">
            <a:avLst/>
          </a:prstGeom>
        </p:spPr>
      </p:pic>
      <p:sp>
        <p:nvSpPr>
          <p:cNvPr id="12" name="TextBox 11"/>
          <p:cNvSpPr txBox="1"/>
          <p:nvPr userDrawn="1"/>
        </p:nvSpPr>
        <p:spPr>
          <a:xfrm>
            <a:off x="11212800" y="6400264"/>
            <a:ext cx="508000" cy="276999"/>
          </a:xfrm>
          <a:prstGeom prst="rect">
            <a:avLst/>
          </a:prstGeom>
          <a:noFill/>
        </p:spPr>
        <p:txBody>
          <a:bodyPr wrap="square" rtlCol="0">
            <a:spAutoFit/>
          </a:bodyPr>
          <a:lstStyle/>
          <a:p>
            <a:pPr defTabSz="913586"/>
            <a:fld id="{68A2E204-3C7D-4A15-BD99-89FD133B0745}" type="slidenum">
              <a:rPr lang="en-US" sz="1200">
                <a:solidFill>
                  <a:srgbClr val="064308"/>
                </a:solidFill>
              </a:rPr>
              <a:pPr defTabSz="913586"/>
              <a:t>‹#›</a:t>
            </a:fld>
            <a:endParaRPr lang="en-US" sz="1200" dirty="0">
              <a:solidFill>
                <a:srgbClr val="064308"/>
              </a:solidFill>
            </a:endParaRPr>
          </a:p>
        </p:txBody>
      </p:sp>
      <p:pic>
        <p:nvPicPr>
          <p:cNvPr id="4" name="Picture 3"/>
          <p:cNvPicPr>
            <a:picLocks noChangeAspect="1"/>
          </p:cNvPicPr>
          <p:nvPr userDrawn="1"/>
        </p:nvPicPr>
        <p:blipFill>
          <a:blip r:embed="rId4"/>
          <a:stretch>
            <a:fillRect/>
          </a:stretch>
        </p:blipFill>
        <p:spPr>
          <a:xfrm>
            <a:off x="0" y="5978371"/>
            <a:ext cx="12192000" cy="885825"/>
          </a:xfrm>
          <a:prstGeom prst="rect">
            <a:avLst/>
          </a:prstGeom>
        </p:spPr>
      </p:pic>
      <p:sp>
        <p:nvSpPr>
          <p:cNvPr id="13" name="Footer Placeholder 6"/>
          <p:cNvSpPr txBox="1">
            <a:spLocks/>
          </p:cNvSpPr>
          <p:nvPr userDrawn="1"/>
        </p:nvSpPr>
        <p:spPr>
          <a:xfrm>
            <a:off x="7875498" y="6268474"/>
            <a:ext cx="4116413" cy="364628"/>
          </a:xfrm>
          <a:prstGeom prst="rect">
            <a:avLst/>
          </a:prstGeom>
        </p:spPr>
        <p:txBody>
          <a:bodyPr vert="horz" lIns="91440" tIns="45720" rIns="91440" bIns="45720" rtlCol="0" anchor="ctr"/>
          <a:lstStyle>
            <a:defPPr>
              <a:defRPr lang="en-US"/>
            </a:defPPr>
            <a:lvl1pPr marL="0" algn="ctr" defTabSz="914400" rtl="0" eaLnBrk="1" latinLnBrk="0" hangingPunct="1">
              <a:defRPr sz="1125"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r>
              <a:rPr lang="en-US" sz="1600" dirty="0"/>
              <a:t>Kenny Haak, </a:t>
            </a:r>
            <a:r>
              <a:rPr lang="en-US" sz="1600" dirty="0">
                <a:solidFill>
                  <a:srgbClr val="000000">
                    <a:tint val="75000"/>
                  </a:srgbClr>
                </a:solidFill>
              </a:rPr>
              <a:t>Slide </a:t>
            </a:r>
            <a:fld id="{C096B4DE-0D32-4AAB-8754-316C6749373A}" type="slidenum">
              <a:rPr lang="en-US" sz="1600" smtClean="0">
                <a:solidFill>
                  <a:srgbClr val="000000">
                    <a:tint val="75000"/>
                  </a:srgbClr>
                </a:solidFill>
              </a:rPr>
              <a:pPr marL="0" marR="0" lvl="0" indent="0" algn="r" defTabSz="914400" rtl="0" eaLnBrk="1" fontAlgn="auto" latinLnBrk="0" hangingPunct="1">
                <a:lnSpc>
                  <a:spcPct val="100000"/>
                </a:lnSpc>
                <a:spcBef>
                  <a:spcPts val="0"/>
                </a:spcBef>
                <a:spcAft>
                  <a:spcPts val="0"/>
                </a:spcAft>
                <a:buClrTx/>
                <a:buSzTx/>
                <a:buFontTx/>
                <a:buNone/>
                <a:tabLst/>
                <a:defRPr/>
              </a:pPr>
              <a:t>‹#›</a:t>
            </a:fld>
            <a:endParaRPr lang="en-US" sz="1600" dirty="0">
              <a:solidFill>
                <a:srgbClr val="000000">
                  <a:tint val="75000"/>
                </a:srgbClr>
              </a:solidFill>
            </a:endParaRPr>
          </a:p>
        </p:txBody>
      </p:sp>
    </p:spTree>
    <p:extLst>
      <p:ext uri="{BB962C8B-B14F-4D97-AF65-F5344CB8AC3E}">
        <p14:creationId xmlns:p14="http://schemas.microsoft.com/office/powerpoint/2010/main" val="323075621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4" name="Picture 3" descr="NSCL_ppt.png"/>
          <p:cNvPicPr>
            <a:picLocks/>
          </p:cNvPicPr>
          <p:nvPr userDrawn="1"/>
        </p:nvPicPr>
        <p:blipFill>
          <a:blip r:embed="rId2" cstate="print">
            <a:extLst>
              <a:ext uri="{28A0092B-C50C-407E-A947-70E740481C1C}">
                <a14:useLocalDpi xmlns:a14="http://schemas.microsoft.com/office/drawing/2010/main"/>
              </a:ext>
            </a:extLst>
          </a:blip>
          <a:srcRect/>
          <a:stretch>
            <a:fillRect/>
          </a:stretch>
        </p:blipFill>
        <p:spPr bwMode="auto">
          <a:xfrm>
            <a:off x="0" y="0"/>
            <a:ext cx="12192000" cy="6858000"/>
          </a:xfrm>
          <a:prstGeom prst="rect">
            <a:avLst/>
          </a:prstGeom>
          <a:noFill/>
          <a:ln w="9525">
            <a:noFill/>
            <a:miter lim="800000"/>
            <a:headEnd/>
            <a:tailEnd/>
          </a:ln>
        </p:spPr>
      </p:pic>
      <p:sp>
        <p:nvSpPr>
          <p:cNvPr id="5" name="Text Box 5"/>
          <p:cNvSpPr txBox="1">
            <a:spLocks noChangeArrowheads="1"/>
          </p:cNvSpPr>
          <p:nvPr userDrawn="1"/>
        </p:nvSpPr>
        <p:spPr bwMode="auto">
          <a:xfrm>
            <a:off x="893034" y="1320107"/>
            <a:ext cx="10486572" cy="325279"/>
          </a:xfrm>
          <a:prstGeom prst="rect">
            <a:avLst/>
          </a:prstGeom>
          <a:noFill/>
          <a:ln w="12700">
            <a:noFill/>
            <a:miter lim="800000"/>
            <a:headEnd/>
            <a:tailEnd/>
          </a:ln>
          <a:effectLst>
            <a:outerShdw blurRad="63500" dist="107763" dir="2700000" algn="ctr" rotWithShape="0">
              <a:schemeClr val="folHlink">
                <a:alpha val="74998"/>
              </a:schemeClr>
            </a:outerShdw>
          </a:effectLst>
        </p:spPr>
        <p:txBody>
          <a:bodyPr lIns="90612" tIns="45306" rIns="90612" bIns="45306">
            <a:spAutoFit/>
          </a:bodyPr>
          <a:lstStyle/>
          <a:p>
            <a:pPr defTabSz="913586" eaLnBrk="0" hangingPunct="0">
              <a:lnSpc>
                <a:spcPct val="90000"/>
              </a:lnSpc>
              <a:defRPr/>
            </a:pPr>
            <a:endParaRPr lang="en-US" sz="1688" dirty="0">
              <a:solidFill>
                <a:srgbClr val="000000"/>
              </a:solidFill>
              <a:latin typeface="Helvetica" pitchFamily="-111" charset="0"/>
              <a:cs typeface="Arial" charset="0"/>
            </a:endParaRPr>
          </a:p>
        </p:txBody>
      </p:sp>
      <p:sp>
        <p:nvSpPr>
          <p:cNvPr id="6" name="Rectangle 7"/>
          <p:cNvSpPr>
            <a:spLocks noChangeArrowheads="1"/>
          </p:cNvSpPr>
          <p:nvPr userDrawn="1"/>
        </p:nvSpPr>
        <p:spPr bwMode="auto">
          <a:xfrm>
            <a:off x="5487207" y="3009305"/>
            <a:ext cx="12192000" cy="351248"/>
          </a:xfrm>
          <a:prstGeom prst="rect">
            <a:avLst/>
          </a:prstGeom>
          <a:noFill/>
          <a:ln w="12700">
            <a:noFill/>
            <a:miter lim="800000"/>
            <a:headEnd/>
            <a:tailEnd/>
          </a:ln>
          <a:effectLst>
            <a:outerShdw blurRad="63500" dist="107763" dir="2700000" algn="ctr" rotWithShape="0">
              <a:schemeClr val="folHlink">
                <a:alpha val="74998"/>
              </a:schemeClr>
            </a:outerShdw>
          </a:effectLst>
        </p:spPr>
        <p:txBody>
          <a:bodyPr lIns="90612" tIns="45306" rIns="90612" bIns="45306">
            <a:spAutoFit/>
          </a:bodyPr>
          <a:lstStyle/>
          <a:p>
            <a:pPr defTabSz="913586">
              <a:defRPr/>
            </a:pPr>
            <a:endParaRPr lang="en-US" sz="1688" dirty="0">
              <a:solidFill>
                <a:srgbClr val="000000"/>
              </a:solidFill>
              <a:cs typeface="Arial" charset="0"/>
            </a:endParaRPr>
          </a:p>
        </p:txBody>
      </p:sp>
      <p:sp>
        <p:nvSpPr>
          <p:cNvPr id="7" name="Title 1"/>
          <p:cNvSpPr>
            <a:spLocks noGrp="1"/>
          </p:cNvSpPr>
          <p:nvPr>
            <p:ph type="title"/>
          </p:nvPr>
        </p:nvSpPr>
        <p:spPr>
          <a:xfrm>
            <a:off x="580573" y="219076"/>
            <a:ext cx="11030857" cy="479625"/>
          </a:xfrm>
        </p:spPr>
        <p:txBody>
          <a:bodyPr/>
          <a:lstStyle/>
          <a:p>
            <a:r>
              <a:rPr lang="en-US"/>
              <a:t>Click to edit Master title style</a:t>
            </a:r>
            <a:endParaRPr lang="en-US" dirty="0"/>
          </a:p>
        </p:txBody>
      </p:sp>
      <p:sp>
        <p:nvSpPr>
          <p:cNvPr id="8" name="Content Placeholder 2"/>
          <p:cNvSpPr>
            <a:spLocks noGrp="1"/>
          </p:cNvSpPr>
          <p:nvPr>
            <p:ph idx="1"/>
          </p:nvPr>
        </p:nvSpPr>
        <p:spPr>
          <a:xfrm>
            <a:off x="387048" y="1004889"/>
            <a:ext cx="11417904" cy="5089624"/>
          </a:xfrm>
        </p:spPr>
        <p:txBody>
          <a:bodyPr/>
          <a:lstStyle>
            <a:lvl1pPr marL="169664" indent="-169664">
              <a:buFont typeface="Arial" panose="020B0604020202020204" pitchFamily="34" charset="0"/>
              <a:buChar char="•"/>
              <a:defRPr sz="2250">
                <a:solidFill>
                  <a:srgbClr val="064308"/>
                </a:solidFill>
                <a:latin typeface="+mn-lt"/>
              </a:defRPr>
            </a:lvl1pPr>
            <a:lvl2pPr marL="452438" indent="-169664">
              <a:buFont typeface="Arial" panose="020B0604020202020204" pitchFamily="34" charset="0"/>
              <a:buChar char="•"/>
              <a:defRPr sz="1688">
                <a:solidFill>
                  <a:srgbClr val="064308"/>
                </a:solidFill>
                <a:latin typeface="+mn-lt"/>
              </a:defRPr>
            </a:lvl2pPr>
            <a:lvl3pPr marL="735211" indent="-169664">
              <a:buFont typeface="Arial" panose="020B0604020202020204" pitchFamily="34" charset="0"/>
              <a:buChar char="•"/>
              <a:defRPr sz="1688">
                <a:solidFill>
                  <a:srgbClr val="064308"/>
                </a:solidFill>
                <a:latin typeface="+mn-lt"/>
              </a:defRPr>
            </a:lvl3pPr>
            <a:lvl4pPr marL="1245692" indent="-226219">
              <a:buFont typeface="Arial" panose="020B0604020202020204" pitchFamily="34" charset="0"/>
              <a:buChar char="•"/>
              <a:defRPr sz="1500">
                <a:solidFill>
                  <a:srgbClr val="064308"/>
                </a:solidFill>
                <a:latin typeface="+mn-lt"/>
              </a:defRPr>
            </a:lvl4pPr>
            <a:lvl5pPr marL="1750219" indent="-148828">
              <a:buFont typeface="Arial" panose="020B0604020202020204" pitchFamily="34" charset="0"/>
              <a:buChar char="•"/>
              <a:defRPr sz="1500">
                <a:solidFill>
                  <a:srgbClr val="064308"/>
                </a:solidFill>
                <a:latin typeface="+mn-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Footer Placeholder 2"/>
          <p:cNvSpPr>
            <a:spLocks noGrp="1"/>
          </p:cNvSpPr>
          <p:nvPr>
            <p:ph type="ftr" sz="quarter" idx="10"/>
          </p:nvPr>
        </p:nvSpPr>
        <p:spPr>
          <a:xfrm>
            <a:off x="6624159" y="6356450"/>
            <a:ext cx="4116413" cy="364628"/>
          </a:xfrm>
        </p:spPr>
        <p:txBody>
          <a:bodyPr/>
          <a:lstStyle>
            <a:lvl1pPr>
              <a:defRPr>
                <a:latin typeface="+mn-lt"/>
              </a:defRPr>
            </a:lvl1pPr>
          </a:lstStyle>
          <a:p>
            <a:pPr>
              <a:defRPr/>
            </a:pPr>
            <a:r>
              <a:rPr lang="en-US"/>
              <a:t>Kenny Haak</a:t>
            </a:r>
            <a:endParaRPr lang="en-US" dirty="0"/>
          </a:p>
        </p:txBody>
      </p:sp>
      <p:sp>
        <p:nvSpPr>
          <p:cNvPr id="10" name="Slide Number Placeholder 9"/>
          <p:cNvSpPr>
            <a:spLocks noGrp="1"/>
          </p:cNvSpPr>
          <p:nvPr>
            <p:ph type="sldNum" sz="quarter" idx="11"/>
          </p:nvPr>
        </p:nvSpPr>
        <p:spPr>
          <a:xfrm>
            <a:off x="10740573" y="6356450"/>
            <a:ext cx="612825" cy="364628"/>
          </a:xfrm>
        </p:spPr>
        <p:txBody>
          <a:bodyPr/>
          <a:lstStyle/>
          <a:p>
            <a:fld id="{C096B4DE-0D32-4AAB-8754-316C6749373A}" type="slidenum">
              <a:rPr lang="en-US" smtClean="0">
                <a:solidFill>
                  <a:srgbClr val="000000">
                    <a:tint val="75000"/>
                  </a:srgbClr>
                </a:solidFill>
              </a:rPr>
              <a:pPr/>
              <a:t>‹#›</a:t>
            </a:fld>
            <a:endParaRPr lang="en-US" dirty="0">
              <a:solidFill>
                <a:srgbClr val="000000">
                  <a:tint val="75000"/>
                </a:srgbClr>
              </a:solidFill>
            </a:endParaRPr>
          </a:p>
        </p:txBody>
      </p:sp>
    </p:spTree>
    <p:extLst>
      <p:ext uri="{BB962C8B-B14F-4D97-AF65-F5344CB8AC3E}">
        <p14:creationId xmlns:p14="http://schemas.microsoft.com/office/powerpoint/2010/main" val="238520170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pic>
        <p:nvPicPr>
          <p:cNvPr id="4" name="Picture 3" descr="NSCLFRIB_ppt.png"/>
          <p:cNvPicPr>
            <a:picLocks/>
          </p:cNvPicPr>
          <p:nvPr userDrawn="1"/>
        </p:nvPicPr>
        <p:blipFill>
          <a:blip r:embed="rId2" cstate="print">
            <a:extLst>
              <a:ext uri="{28A0092B-C50C-407E-A947-70E740481C1C}">
                <a14:useLocalDpi xmlns:a14="http://schemas.microsoft.com/office/drawing/2010/main"/>
              </a:ext>
            </a:extLst>
          </a:blip>
          <a:srcRect/>
          <a:stretch>
            <a:fillRect/>
          </a:stretch>
        </p:blipFill>
        <p:spPr bwMode="auto">
          <a:xfrm>
            <a:off x="0" y="0"/>
            <a:ext cx="12192000" cy="6858000"/>
          </a:xfrm>
          <a:prstGeom prst="rect">
            <a:avLst/>
          </a:prstGeom>
          <a:noFill/>
          <a:ln w="9525">
            <a:noFill/>
            <a:miter lim="800000"/>
            <a:headEnd/>
            <a:tailEnd/>
          </a:ln>
        </p:spPr>
      </p:pic>
      <p:sp>
        <p:nvSpPr>
          <p:cNvPr id="5" name="Text Box 5"/>
          <p:cNvSpPr txBox="1">
            <a:spLocks noChangeArrowheads="1"/>
          </p:cNvSpPr>
          <p:nvPr userDrawn="1"/>
        </p:nvSpPr>
        <p:spPr bwMode="auto">
          <a:xfrm>
            <a:off x="893034" y="1320107"/>
            <a:ext cx="10486572" cy="325279"/>
          </a:xfrm>
          <a:prstGeom prst="rect">
            <a:avLst/>
          </a:prstGeom>
          <a:noFill/>
          <a:ln w="12700">
            <a:noFill/>
            <a:miter lim="800000"/>
            <a:headEnd/>
            <a:tailEnd/>
          </a:ln>
          <a:effectLst>
            <a:outerShdw blurRad="63500" dist="107763" dir="2700000" algn="ctr" rotWithShape="0">
              <a:schemeClr val="folHlink">
                <a:alpha val="74998"/>
              </a:schemeClr>
            </a:outerShdw>
          </a:effectLst>
        </p:spPr>
        <p:txBody>
          <a:bodyPr lIns="90612" tIns="45306" rIns="90612" bIns="45306">
            <a:spAutoFit/>
          </a:bodyPr>
          <a:lstStyle/>
          <a:p>
            <a:pPr defTabSz="913586" eaLnBrk="0" hangingPunct="0">
              <a:lnSpc>
                <a:spcPct val="90000"/>
              </a:lnSpc>
              <a:defRPr/>
            </a:pPr>
            <a:endParaRPr lang="en-US" sz="1688" dirty="0">
              <a:solidFill>
                <a:srgbClr val="000000"/>
              </a:solidFill>
              <a:latin typeface="Helvetica" pitchFamily="-111" charset="0"/>
              <a:cs typeface="Arial" charset="0"/>
            </a:endParaRPr>
          </a:p>
        </p:txBody>
      </p:sp>
      <p:sp>
        <p:nvSpPr>
          <p:cNvPr id="8" name="Rectangle 7"/>
          <p:cNvSpPr>
            <a:spLocks noChangeArrowheads="1"/>
          </p:cNvSpPr>
          <p:nvPr userDrawn="1"/>
        </p:nvSpPr>
        <p:spPr bwMode="auto">
          <a:xfrm>
            <a:off x="5487207" y="3009305"/>
            <a:ext cx="12192000" cy="351248"/>
          </a:xfrm>
          <a:prstGeom prst="rect">
            <a:avLst/>
          </a:prstGeom>
          <a:noFill/>
          <a:ln w="12700">
            <a:noFill/>
            <a:miter lim="800000"/>
            <a:headEnd/>
            <a:tailEnd/>
          </a:ln>
          <a:effectLst>
            <a:outerShdw blurRad="63500" dist="107763" dir="2700000" algn="ctr" rotWithShape="0">
              <a:schemeClr val="folHlink">
                <a:alpha val="74998"/>
              </a:schemeClr>
            </a:outerShdw>
          </a:effectLst>
        </p:spPr>
        <p:txBody>
          <a:bodyPr lIns="90612" tIns="45306" rIns="90612" bIns="45306">
            <a:spAutoFit/>
          </a:bodyPr>
          <a:lstStyle/>
          <a:p>
            <a:pPr defTabSz="913586">
              <a:defRPr/>
            </a:pPr>
            <a:endParaRPr lang="en-US" sz="1688" dirty="0">
              <a:solidFill>
                <a:srgbClr val="000000"/>
              </a:solidFill>
              <a:cs typeface="Arial" charset="0"/>
            </a:endParaRPr>
          </a:p>
        </p:txBody>
      </p:sp>
      <p:sp>
        <p:nvSpPr>
          <p:cNvPr id="6" name="Title 1"/>
          <p:cNvSpPr>
            <a:spLocks noGrp="1"/>
          </p:cNvSpPr>
          <p:nvPr>
            <p:ph type="title"/>
          </p:nvPr>
        </p:nvSpPr>
        <p:spPr>
          <a:xfrm>
            <a:off x="580573" y="219076"/>
            <a:ext cx="11030857" cy="479625"/>
          </a:xfrm>
        </p:spPr>
        <p:txBody>
          <a:bodyPr/>
          <a:lstStyle/>
          <a:p>
            <a:r>
              <a:rPr lang="en-US"/>
              <a:t>Click to edit Master title style</a:t>
            </a:r>
            <a:endParaRPr lang="en-US" dirty="0"/>
          </a:p>
        </p:txBody>
      </p:sp>
      <p:sp>
        <p:nvSpPr>
          <p:cNvPr id="7" name="Content Placeholder 2"/>
          <p:cNvSpPr>
            <a:spLocks noGrp="1"/>
          </p:cNvSpPr>
          <p:nvPr>
            <p:ph idx="1"/>
          </p:nvPr>
        </p:nvSpPr>
        <p:spPr>
          <a:xfrm>
            <a:off x="387048" y="1004890"/>
            <a:ext cx="11417904" cy="5089625"/>
          </a:xfrm>
        </p:spPr>
        <p:txBody>
          <a:bodyPr/>
          <a:lstStyle>
            <a:lvl1pPr marL="169664" indent="-169664">
              <a:buFont typeface="Arial" panose="020B0604020202020204" pitchFamily="34" charset="0"/>
              <a:buChar char="•"/>
              <a:defRPr sz="2250">
                <a:solidFill>
                  <a:srgbClr val="064308"/>
                </a:solidFill>
                <a:latin typeface="+mn-lt"/>
              </a:defRPr>
            </a:lvl1pPr>
            <a:lvl2pPr marL="452438" indent="-169664">
              <a:buFont typeface="Arial" panose="020B0604020202020204" pitchFamily="34" charset="0"/>
              <a:buChar char="•"/>
              <a:defRPr sz="1688">
                <a:solidFill>
                  <a:srgbClr val="064308"/>
                </a:solidFill>
                <a:latin typeface="+mn-lt"/>
              </a:defRPr>
            </a:lvl2pPr>
            <a:lvl3pPr marL="735211" indent="-169664">
              <a:buFont typeface="Arial" panose="020B0604020202020204" pitchFamily="34" charset="0"/>
              <a:buChar char="•"/>
              <a:defRPr sz="1688">
                <a:solidFill>
                  <a:srgbClr val="064308"/>
                </a:solidFill>
                <a:latin typeface="+mn-lt"/>
              </a:defRPr>
            </a:lvl3pPr>
            <a:lvl4pPr marL="1245692" indent="-226219">
              <a:buFont typeface="Arial" panose="020B0604020202020204" pitchFamily="34" charset="0"/>
              <a:buChar char="•"/>
              <a:defRPr sz="1500">
                <a:solidFill>
                  <a:srgbClr val="064308"/>
                </a:solidFill>
                <a:latin typeface="+mn-lt"/>
              </a:defRPr>
            </a:lvl4pPr>
            <a:lvl5pPr marL="1750219" indent="-148828">
              <a:buFont typeface="Arial" panose="020B0604020202020204" pitchFamily="34" charset="0"/>
              <a:buChar char="•"/>
              <a:defRPr sz="1500">
                <a:solidFill>
                  <a:srgbClr val="064308"/>
                </a:solidFill>
                <a:latin typeface="+mn-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Footer Placeholder 1"/>
          <p:cNvSpPr>
            <a:spLocks noGrp="1"/>
          </p:cNvSpPr>
          <p:nvPr>
            <p:ph type="ftr" sz="quarter" idx="10"/>
          </p:nvPr>
        </p:nvSpPr>
        <p:spPr>
          <a:xfrm>
            <a:off x="6624159" y="6356450"/>
            <a:ext cx="4116413" cy="364628"/>
          </a:xfrm>
        </p:spPr>
        <p:txBody>
          <a:bodyPr/>
          <a:lstStyle>
            <a:lvl1pPr>
              <a:defRPr>
                <a:latin typeface="+mn-lt"/>
              </a:defRPr>
            </a:lvl1pPr>
          </a:lstStyle>
          <a:p>
            <a:pPr>
              <a:defRPr/>
            </a:pPr>
            <a:r>
              <a:rPr lang="en-US"/>
              <a:t>Kenny Haak</a:t>
            </a:r>
            <a:endParaRPr lang="en-US" dirty="0"/>
          </a:p>
        </p:txBody>
      </p:sp>
      <p:sp>
        <p:nvSpPr>
          <p:cNvPr id="3" name="Slide Number Placeholder 2"/>
          <p:cNvSpPr>
            <a:spLocks noGrp="1"/>
          </p:cNvSpPr>
          <p:nvPr>
            <p:ph type="sldNum" sz="quarter" idx="11"/>
          </p:nvPr>
        </p:nvSpPr>
        <p:spPr>
          <a:xfrm>
            <a:off x="10740573" y="6356450"/>
            <a:ext cx="612825" cy="364628"/>
          </a:xfrm>
        </p:spPr>
        <p:txBody>
          <a:bodyPr/>
          <a:lstStyle/>
          <a:p>
            <a:fld id="{C096B4DE-0D32-4AAB-8754-316C6749373A}" type="slidenum">
              <a:rPr lang="en-US" smtClean="0">
                <a:solidFill>
                  <a:srgbClr val="000000">
                    <a:tint val="75000"/>
                  </a:srgbClr>
                </a:solidFill>
              </a:rPr>
              <a:pPr/>
              <a:t>‹#›</a:t>
            </a:fld>
            <a:endParaRPr lang="en-US" dirty="0">
              <a:solidFill>
                <a:srgbClr val="000000">
                  <a:tint val="75000"/>
                </a:srgbClr>
              </a:solidFill>
            </a:endParaRPr>
          </a:p>
        </p:txBody>
      </p:sp>
    </p:spTree>
    <p:extLst>
      <p:ext uri="{BB962C8B-B14F-4D97-AF65-F5344CB8AC3E}">
        <p14:creationId xmlns:p14="http://schemas.microsoft.com/office/powerpoint/2010/main" val="331234540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4_Title and Content">
    <p:spTree>
      <p:nvGrpSpPr>
        <p:cNvPr id="1" name=""/>
        <p:cNvGrpSpPr/>
        <p:nvPr/>
      </p:nvGrpSpPr>
      <p:grpSpPr>
        <a:xfrm>
          <a:off x="0" y="0"/>
          <a:ext cx="0" cy="0"/>
          <a:chOff x="0" y="0"/>
          <a:chExt cx="0" cy="0"/>
        </a:xfrm>
      </p:grpSpPr>
      <p:pic>
        <p:nvPicPr>
          <p:cNvPr id="4" name="Picture 3" descr="ppt_bkg2.png"/>
          <p:cNvPicPr>
            <a:picLocks noChangeAspect="1"/>
          </p:cNvPicPr>
          <p:nvPr userDrawn="1"/>
        </p:nvPicPr>
        <p:blipFill>
          <a:blip r:embed="rId2" cstate="print">
            <a:extLst>
              <a:ext uri="{28A0092B-C50C-407E-A947-70E740481C1C}">
                <a14:useLocalDpi xmlns:a14="http://schemas.microsoft.com/office/drawing/2010/main"/>
              </a:ext>
            </a:extLst>
          </a:blip>
          <a:srcRect/>
          <a:stretch>
            <a:fillRect/>
          </a:stretch>
        </p:blipFill>
        <p:spPr bwMode="auto">
          <a:xfrm>
            <a:off x="0" y="0"/>
            <a:ext cx="12192000" cy="6858000"/>
          </a:xfrm>
          <a:prstGeom prst="rect">
            <a:avLst/>
          </a:prstGeom>
          <a:noFill/>
          <a:ln w="9525">
            <a:noFill/>
            <a:miter lim="800000"/>
            <a:headEnd/>
            <a:tailEnd/>
          </a:ln>
        </p:spPr>
      </p:pic>
      <p:sp>
        <p:nvSpPr>
          <p:cNvPr id="5" name="Text Box 5"/>
          <p:cNvSpPr txBox="1">
            <a:spLocks noChangeArrowheads="1"/>
          </p:cNvSpPr>
          <p:nvPr/>
        </p:nvSpPr>
        <p:spPr bwMode="auto">
          <a:xfrm>
            <a:off x="893034" y="1320107"/>
            <a:ext cx="10486572" cy="325279"/>
          </a:xfrm>
          <a:prstGeom prst="rect">
            <a:avLst/>
          </a:prstGeom>
          <a:noFill/>
          <a:ln w="12700">
            <a:noFill/>
            <a:miter lim="800000"/>
            <a:headEnd/>
            <a:tailEnd/>
          </a:ln>
          <a:effectLst>
            <a:outerShdw blurRad="63500" dist="107763" dir="2700000" algn="ctr" rotWithShape="0">
              <a:schemeClr val="folHlink">
                <a:alpha val="74998"/>
              </a:schemeClr>
            </a:outerShdw>
          </a:effectLst>
        </p:spPr>
        <p:txBody>
          <a:bodyPr lIns="90612" tIns="45306" rIns="90612" bIns="45306">
            <a:spAutoFit/>
          </a:bodyPr>
          <a:lstStyle/>
          <a:p>
            <a:pPr defTabSz="913586" eaLnBrk="0" hangingPunct="0">
              <a:lnSpc>
                <a:spcPct val="90000"/>
              </a:lnSpc>
              <a:defRPr/>
            </a:pPr>
            <a:endParaRPr lang="en-US" sz="1688" dirty="0">
              <a:solidFill>
                <a:srgbClr val="000000"/>
              </a:solidFill>
              <a:latin typeface="Helvetica" pitchFamily="-111" charset="0"/>
              <a:cs typeface="Arial" charset="0"/>
            </a:endParaRPr>
          </a:p>
        </p:txBody>
      </p:sp>
      <p:sp>
        <p:nvSpPr>
          <p:cNvPr id="6" name="Rectangle 7"/>
          <p:cNvSpPr>
            <a:spLocks noChangeArrowheads="1"/>
          </p:cNvSpPr>
          <p:nvPr/>
        </p:nvSpPr>
        <p:spPr bwMode="auto">
          <a:xfrm>
            <a:off x="5487207" y="3009305"/>
            <a:ext cx="12192000" cy="351248"/>
          </a:xfrm>
          <a:prstGeom prst="rect">
            <a:avLst/>
          </a:prstGeom>
          <a:noFill/>
          <a:ln w="12700">
            <a:noFill/>
            <a:miter lim="800000"/>
            <a:headEnd/>
            <a:tailEnd/>
          </a:ln>
          <a:effectLst>
            <a:outerShdw blurRad="63500" dist="107763" dir="2700000" algn="ctr" rotWithShape="0">
              <a:schemeClr val="folHlink">
                <a:alpha val="74998"/>
              </a:schemeClr>
            </a:outerShdw>
          </a:effectLst>
        </p:spPr>
        <p:txBody>
          <a:bodyPr lIns="90612" tIns="45306" rIns="90612" bIns="45306">
            <a:spAutoFit/>
          </a:bodyPr>
          <a:lstStyle/>
          <a:p>
            <a:pPr defTabSz="913586">
              <a:defRPr/>
            </a:pPr>
            <a:endParaRPr lang="en-US" sz="1688" dirty="0">
              <a:solidFill>
                <a:srgbClr val="000000"/>
              </a:solidFill>
              <a:cs typeface="Arial" charset="0"/>
            </a:endParaRPr>
          </a:p>
        </p:txBody>
      </p:sp>
      <p:sp>
        <p:nvSpPr>
          <p:cNvPr id="2" name="Title 1"/>
          <p:cNvSpPr>
            <a:spLocks noGrp="1"/>
          </p:cNvSpPr>
          <p:nvPr>
            <p:ph type="title"/>
          </p:nvPr>
        </p:nvSpPr>
        <p:spPr>
          <a:xfrm>
            <a:off x="580573" y="219076"/>
            <a:ext cx="11030857" cy="479625"/>
          </a:xfrm>
        </p:spPr>
        <p:txBody>
          <a:bodyPr/>
          <a:lstStyle/>
          <a:p>
            <a:r>
              <a:rPr lang="en-US"/>
              <a:t>Click to edit Master title style</a:t>
            </a:r>
            <a:endParaRPr lang="en-US" dirty="0"/>
          </a:p>
        </p:txBody>
      </p:sp>
      <p:sp>
        <p:nvSpPr>
          <p:cNvPr id="3" name="Content Placeholder 2"/>
          <p:cNvSpPr>
            <a:spLocks noGrp="1"/>
          </p:cNvSpPr>
          <p:nvPr>
            <p:ph idx="1"/>
          </p:nvPr>
        </p:nvSpPr>
        <p:spPr>
          <a:xfrm>
            <a:off x="387048" y="1004890"/>
            <a:ext cx="11417904" cy="5067299"/>
          </a:xfrm>
        </p:spPr>
        <p:txBody>
          <a:bodyPr/>
          <a:lstStyle>
            <a:lvl1pPr marL="169664" indent="-169664">
              <a:buFont typeface="Arial" panose="020B0604020202020204" pitchFamily="34" charset="0"/>
              <a:buChar char="•"/>
              <a:defRPr sz="2250">
                <a:solidFill>
                  <a:srgbClr val="064308"/>
                </a:solidFill>
                <a:latin typeface="+mn-lt"/>
              </a:defRPr>
            </a:lvl1pPr>
            <a:lvl2pPr marL="452438" indent="-169664">
              <a:buFont typeface="Arial" panose="020B0604020202020204" pitchFamily="34" charset="0"/>
              <a:buChar char="•"/>
              <a:defRPr sz="1688">
                <a:solidFill>
                  <a:srgbClr val="064308"/>
                </a:solidFill>
                <a:latin typeface="+mn-lt"/>
              </a:defRPr>
            </a:lvl2pPr>
            <a:lvl3pPr marL="735211" indent="-169664">
              <a:buFont typeface="Arial" panose="020B0604020202020204" pitchFamily="34" charset="0"/>
              <a:buChar char="•"/>
              <a:defRPr sz="1688">
                <a:solidFill>
                  <a:srgbClr val="064308"/>
                </a:solidFill>
                <a:latin typeface="+mn-lt"/>
              </a:defRPr>
            </a:lvl3pPr>
            <a:lvl4pPr marL="1245692" indent="-226219">
              <a:buFont typeface="Arial" panose="020B0604020202020204" pitchFamily="34" charset="0"/>
              <a:buChar char="•"/>
              <a:defRPr sz="1500">
                <a:solidFill>
                  <a:srgbClr val="064308"/>
                </a:solidFill>
                <a:latin typeface="+mn-lt"/>
              </a:defRPr>
            </a:lvl4pPr>
            <a:lvl5pPr marL="1750219" indent="-148828">
              <a:buFont typeface="Arial" panose="020B0604020202020204" pitchFamily="34" charset="0"/>
              <a:buChar char="•"/>
              <a:defRPr sz="1500">
                <a:solidFill>
                  <a:srgbClr val="064308"/>
                </a:solidFill>
                <a:latin typeface="+mn-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Footer Placeholder 6"/>
          <p:cNvSpPr>
            <a:spLocks noGrp="1"/>
          </p:cNvSpPr>
          <p:nvPr>
            <p:ph type="ftr" sz="quarter" idx="10"/>
          </p:nvPr>
        </p:nvSpPr>
        <p:spPr>
          <a:xfrm>
            <a:off x="6624159" y="6356450"/>
            <a:ext cx="4116413" cy="364628"/>
          </a:xfrm>
        </p:spPr>
        <p:txBody>
          <a:bodyPr/>
          <a:lstStyle>
            <a:lvl1pPr>
              <a:defRPr>
                <a:latin typeface="+mn-lt"/>
              </a:defRPr>
            </a:lvl1pPr>
          </a:lstStyle>
          <a:p>
            <a:pPr>
              <a:defRPr/>
            </a:pPr>
            <a:r>
              <a:rPr lang="en-US"/>
              <a:t>Kenny Haak</a:t>
            </a:r>
            <a:endParaRPr lang="en-US" dirty="0"/>
          </a:p>
        </p:txBody>
      </p:sp>
      <p:sp>
        <p:nvSpPr>
          <p:cNvPr id="9" name="Slide Number Placeholder 8"/>
          <p:cNvSpPr>
            <a:spLocks noGrp="1"/>
          </p:cNvSpPr>
          <p:nvPr>
            <p:ph type="sldNum" sz="quarter" idx="11"/>
          </p:nvPr>
        </p:nvSpPr>
        <p:spPr>
          <a:xfrm>
            <a:off x="10740573" y="6356450"/>
            <a:ext cx="612825" cy="364628"/>
          </a:xfrm>
        </p:spPr>
        <p:txBody>
          <a:bodyPr/>
          <a:lstStyle/>
          <a:p>
            <a:fld id="{C096B4DE-0D32-4AAB-8754-316C6749373A}" type="slidenum">
              <a:rPr lang="en-US" smtClean="0">
                <a:solidFill>
                  <a:srgbClr val="000000">
                    <a:tint val="75000"/>
                  </a:srgbClr>
                </a:solidFill>
              </a:rPr>
              <a:pPr/>
              <a:t>‹#›</a:t>
            </a:fld>
            <a:endParaRPr lang="en-US" dirty="0">
              <a:solidFill>
                <a:srgbClr val="000000">
                  <a:tint val="75000"/>
                </a:srgbClr>
              </a:solidFill>
            </a:endParaRPr>
          </a:p>
        </p:txBody>
      </p:sp>
    </p:spTree>
    <p:extLst>
      <p:ext uri="{BB962C8B-B14F-4D97-AF65-F5344CB8AC3E}">
        <p14:creationId xmlns:p14="http://schemas.microsoft.com/office/powerpoint/2010/main" val="225751864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419834661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xOverObj" preserve="1">
  <p:cSld name="Title and Text Over Content">
    <p:spTree>
      <p:nvGrpSpPr>
        <p:cNvPr id="1" name=""/>
        <p:cNvGrpSpPr/>
        <p:nvPr/>
      </p:nvGrpSpPr>
      <p:grpSpPr>
        <a:xfrm>
          <a:off x="0" y="0"/>
          <a:ext cx="0" cy="0"/>
          <a:chOff x="0" y="0"/>
          <a:chExt cx="0" cy="0"/>
        </a:xfrm>
      </p:grpSpPr>
      <p:sp>
        <p:nvSpPr>
          <p:cNvPr id="2" name="Title 1"/>
          <p:cNvSpPr>
            <a:spLocks noGrp="1"/>
          </p:cNvSpPr>
          <p:nvPr>
            <p:ph type="title"/>
          </p:nvPr>
        </p:nvSpPr>
        <p:spPr>
          <a:xfrm>
            <a:off x="1689100" y="101601"/>
            <a:ext cx="8441267" cy="486376"/>
          </a:xfrm>
        </p:spPr>
        <p:txBody>
          <a:bodyPr/>
          <a:lstStyle/>
          <a:p>
            <a:r>
              <a:rPr lang="en-US"/>
              <a:t>Click to edit Master title style</a:t>
            </a:r>
          </a:p>
        </p:txBody>
      </p:sp>
      <p:sp>
        <p:nvSpPr>
          <p:cNvPr id="3" name="Text Placeholder 2"/>
          <p:cNvSpPr>
            <a:spLocks noGrp="1"/>
          </p:cNvSpPr>
          <p:nvPr>
            <p:ph type="body" sz="half" idx="1"/>
          </p:nvPr>
        </p:nvSpPr>
        <p:spPr>
          <a:xfrm>
            <a:off x="914400" y="1219200"/>
            <a:ext cx="10363200" cy="2362200"/>
          </a:xfrm>
        </p:spPr>
        <p:txBody>
          <a:bodyPr/>
          <a:lstStyle>
            <a:lvl1pPr marL="169664" indent="-169664">
              <a:buFont typeface="Arial" panose="020B0604020202020204" pitchFamily="34" charset="0"/>
              <a:buChar char="•"/>
              <a:defRPr>
                <a:solidFill>
                  <a:srgbClr val="064308"/>
                </a:solidFill>
              </a:defRPr>
            </a:lvl1pPr>
            <a:lvl2pPr marL="452438" indent="-169664">
              <a:buFont typeface="Arial" panose="020B0604020202020204" pitchFamily="34" charset="0"/>
              <a:buChar char="•"/>
              <a:defRPr>
                <a:solidFill>
                  <a:srgbClr val="064308"/>
                </a:solidFill>
              </a:defRPr>
            </a:lvl2pPr>
            <a:lvl3pPr marL="735211" indent="-169664">
              <a:buFont typeface="Arial" panose="020B0604020202020204" pitchFamily="34" charset="0"/>
              <a:buChar char="•"/>
              <a:defRPr>
                <a:solidFill>
                  <a:srgbClr val="064308"/>
                </a:solidFill>
              </a:defRPr>
            </a:lvl3pPr>
            <a:lvl4pPr marL="1245692" indent="-226219">
              <a:buFont typeface="Arial" panose="020B0604020202020204" pitchFamily="34" charset="0"/>
              <a:buChar char="•"/>
              <a:defRPr>
                <a:solidFill>
                  <a:srgbClr val="064308"/>
                </a:solidFill>
              </a:defRPr>
            </a:lvl4pPr>
            <a:lvl5pPr marL="1750219" indent="-148828">
              <a:buFont typeface="Arial" panose="020B0604020202020204" pitchFamily="34" charset="0"/>
              <a:buChar char="•"/>
              <a:defRPr>
                <a:solidFill>
                  <a:srgbClr val="064308"/>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914400" y="3733800"/>
            <a:ext cx="10363200" cy="2362200"/>
          </a:xfrm>
        </p:spPr>
        <p:txBody>
          <a:bodyPr/>
          <a:lstStyle>
            <a:lvl1pPr marL="169664" indent="-169664">
              <a:buFont typeface="Arial" panose="020B0604020202020204" pitchFamily="34" charset="0"/>
              <a:buChar char="•"/>
              <a:defRPr>
                <a:solidFill>
                  <a:srgbClr val="064308"/>
                </a:solidFill>
              </a:defRPr>
            </a:lvl1pPr>
            <a:lvl2pPr marL="452438" indent="-169664">
              <a:buFont typeface="Arial" panose="020B0604020202020204" pitchFamily="34" charset="0"/>
              <a:buChar char="•"/>
              <a:defRPr>
                <a:solidFill>
                  <a:srgbClr val="064308"/>
                </a:solidFill>
              </a:defRPr>
            </a:lvl2pPr>
            <a:lvl3pPr marL="735211" indent="-169664">
              <a:buFont typeface="Arial" panose="020B0604020202020204" pitchFamily="34" charset="0"/>
              <a:buChar char="•"/>
              <a:defRPr>
                <a:solidFill>
                  <a:srgbClr val="064308"/>
                </a:solidFill>
              </a:defRPr>
            </a:lvl3pPr>
            <a:lvl4pPr marL="1245692" indent="-226219">
              <a:buFont typeface="Arial" panose="020B0604020202020204" pitchFamily="34" charset="0"/>
              <a:buChar char="•"/>
              <a:defRPr>
                <a:solidFill>
                  <a:srgbClr val="064308"/>
                </a:solidFill>
              </a:defRPr>
            </a:lvl4pPr>
            <a:lvl5pPr marL="1750219" indent="-148828">
              <a:buFont typeface="Arial" panose="020B0604020202020204" pitchFamily="34" charset="0"/>
              <a:buChar char="•"/>
              <a:defRPr>
                <a:solidFill>
                  <a:srgbClr val="064308"/>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79524342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Blank - clean bottom">
    <p:spTree>
      <p:nvGrpSpPr>
        <p:cNvPr id="1" name=""/>
        <p:cNvGrpSpPr/>
        <p:nvPr/>
      </p:nvGrpSpPr>
      <p:grpSpPr>
        <a:xfrm>
          <a:off x="0" y="0"/>
          <a:ext cx="0" cy="0"/>
          <a:chOff x="0" y="0"/>
          <a:chExt cx="0" cy="0"/>
        </a:xfrm>
      </p:grpSpPr>
      <p:pic>
        <p:nvPicPr>
          <p:cNvPr id="4" name="Picture 4" descr="FRIB_ppt_top.jpg"/>
          <p:cNvPicPr>
            <a:picLocks noChangeAspect="1"/>
          </p:cNvPicPr>
          <p:nvPr/>
        </p:nvPicPr>
        <p:blipFill>
          <a:blip r:embed="rId2" cstate="print"/>
          <a:srcRect/>
          <a:stretch>
            <a:fillRect/>
          </a:stretch>
        </p:blipFill>
        <p:spPr bwMode="auto">
          <a:xfrm>
            <a:off x="0" y="0"/>
            <a:ext cx="12192000" cy="1003102"/>
          </a:xfrm>
          <a:prstGeom prst="rect">
            <a:avLst/>
          </a:prstGeom>
          <a:noFill/>
          <a:ln w="9525">
            <a:noFill/>
            <a:miter lim="800000"/>
            <a:headEnd/>
            <a:tailEnd/>
          </a:ln>
        </p:spPr>
      </p:pic>
      <p:sp>
        <p:nvSpPr>
          <p:cNvPr id="5" name="Text Box 5"/>
          <p:cNvSpPr txBox="1">
            <a:spLocks noChangeArrowheads="1"/>
          </p:cNvSpPr>
          <p:nvPr/>
        </p:nvSpPr>
        <p:spPr bwMode="auto">
          <a:xfrm>
            <a:off x="893037" y="1320108"/>
            <a:ext cx="10486572" cy="348490"/>
          </a:xfrm>
          <a:prstGeom prst="rect">
            <a:avLst/>
          </a:prstGeom>
          <a:noFill/>
          <a:ln w="12700">
            <a:noFill/>
            <a:miter lim="800000"/>
            <a:headEnd/>
            <a:tailEnd/>
          </a:ln>
          <a:effectLst>
            <a:outerShdw blurRad="63500" dist="107763" dir="2700000" algn="ctr" rotWithShape="0">
              <a:schemeClr val="folHlink">
                <a:alpha val="74998"/>
              </a:schemeClr>
            </a:outerShdw>
          </a:effectLst>
        </p:spPr>
        <p:txBody>
          <a:bodyPr lIns="91374" tIns="45687" rIns="91374" bIns="45687">
            <a:spAutoFit/>
          </a:bodyPr>
          <a:lstStyle/>
          <a:p>
            <a:pPr defTabSz="456996" eaLnBrk="0" hangingPunct="0">
              <a:lnSpc>
                <a:spcPct val="90000"/>
              </a:lnSpc>
              <a:defRPr/>
            </a:pPr>
            <a:endParaRPr lang="en-US" sz="1800" dirty="0">
              <a:solidFill>
                <a:srgbClr val="000000"/>
              </a:solidFill>
              <a:latin typeface="Helvetica" pitchFamily="-107" charset="0"/>
              <a:ea typeface="ヒラギノ角ゴ Pro W3" pitchFamily="-107" charset="-128"/>
              <a:cs typeface="Arial" charset="0"/>
            </a:endParaRPr>
          </a:p>
        </p:txBody>
      </p:sp>
      <p:sp>
        <p:nvSpPr>
          <p:cNvPr id="6" name="Rectangle 5"/>
          <p:cNvSpPr>
            <a:spLocks noChangeArrowheads="1"/>
          </p:cNvSpPr>
          <p:nvPr/>
        </p:nvSpPr>
        <p:spPr bwMode="auto">
          <a:xfrm>
            <a:off x="5487207" y="3009306"/>
            <a:ext cx="12192000" cy="369265"/>
          </a:xfrm>
          <a:prstGeom prst="rect">
            <a:avLst/>
          </a:prstGeom>
          <a:noFill/>
          <a:ln w="12700">
            <a:noFill/>
            <a:miter lim="800000"/>
            <a:headEnd/>
            <a:tailEnd/>
          </a:ln>
          <a:effectLst>
            <a:outerShdw blurRad="63500" dist="107763" dir="2700000" algn="ctr" rotWithShape="0">
              <a:schemeClr val="folHlink">
                <a:alpha val="74998"/>
              </a:schemeClr>
            </a:outerShdw>
          </a:effectLst>
        </p:spPr>
        <p:txBody>
          <a:bodyPr lIns="91374" tIns="45687" rIns="91374" bIns="45687">
            <a:spAutoFit/>
          </a:bodyPr>
          <a:lstStyle/>
          <a:p>
            <a:pPr defTabSz="456996">
              <a:defRPr/>
            </a:pPr>
            <a:endParaRPr lang="en-US" sz="1800" dirty="0">
              <a:solidFill>
                <a:srgbClr val="000000"/>
              </a:solidFill>
              <a:ea typeface="ヒラギノ角ゴ Pro W3" pitchFamily="-107" charset="-128"/>
              <a:cs typeface="Arial" charset="0"/>
            </a:endParaRPr>
          </a:p>
        </p:txBody>
      </p:sp>
      <p:sp>
        <p:nvSpPr>
          <p:cNvPr id="2" name="Title 1"/>
          <p:cNvSpPr>
            <a:spLocks noGrp="1"/>
          </p:cNvSpPr>
          <p:nvPr>
            <p:ph type="title"/>
          </p:nvPr>
        </p:nvSpPr>
        <p:spPr>
          <a:xfrm>
            <a:off x="101600" y="281882"/>
            <a:ext cx="11988800" cy="486372"/>
          </a:xfrm>
        </p:spPr>
        <p:txBody>
          <a:bodyPr/>
          <a:lstStyle/>
          <a:p>
            <a:r>
              <a:rPr lang="en-US"/>
              <a:t>Click to edit Master title style</a:t>
            </a:r>
            <a:endParaRPr lang="en-US" dirty="0"/>
          </a:p>
        </p:txBody>
      </p:sp>
      <p:sp>
        <p:nvSpPr>
          <p:cNvPr id="7" name="Footer Placeholder 6"/>
          <p:cNvSpPr>
            <a:spLocks noGrp="1"/>
          </p:cNvSpPr>
          <p:nvPr>
            <p:ph type="ftr" sz="quarter" idx="10"/>
          </p:nvPr>
        </p:nvSpPr>
        <p:spPr/>
        <p:txBody>
          <a:bodyPr/>
          <a:lstStyle>
            <a:lvl1pPr algn="r" eaLnBrk="0" hangingPunct="0">
              <a:lnSpc>
                <a:spcPct val="90000"/>
              </a:lnSpc>
              <a:defRPr sz="1000" smtClean="0">
                <a:solidFill>
                  <a:srgbClr val="064308"/>
                </a:solidFill>
                <a:latin typeface="Arial"/>
                <a:ea typeface="+mn-ea"/>
                <a:cs typeface="Arial"/>
              </a:defRPr>
            </a:lvl1pPr>
          </a:lstStyle>
          <a:p>
            <a:pPr>
              <a:defRPr/>
            </a:pPr>
            <a:r>
              <a:rPr lang="en-US"/>
              <a:t>Kenny Haak</a:t>
            </a:r>
            <a:endParaRPr lang="en-US" dirty="0"/>
          </a:p>
        </p:txBody>
      </p:sp>
      <p:sp>
        <p:nvSpPr>
          <p:cNvPr id="8" name="Slide Number Placeholder 4"/>
          <p:cNvSpPr>
            <a:spLocks noGrp="1"/>
          </p:cNvSpPr>
          <p:nvPr>
            <p:ph type="sldNum" sz="quarter" idx="11"/>
          </p:nvPr>
        </p:nvSpPr>
        <p:spPr/>
        <p:txBody>
          <a:bodyPr/>
          <a:lstStyle>
            <a:lvl1pPr>
              <a:defRPr/>
            </a:lvl1pPr>
          </a:lstStyle>
          <a:p>
            <a:pPr>
              <a:defRPr/>
            </a:pPr>
            <a:r>
              <a:rPr lang="en-US" dirty="0">
                <a:solidFill>
                  <a:srgbClr val="000000">
                    <a:tint val="75000"/>
                  </a:srgbClr>
                </a:solidFill>
              </a:rPr>
              <a:t>, Slide </a:t>
            </a:r>
            <a:fld id="{888FC917-2F4D-45AC-AA7A-EF80FFB23A84}" type="slidenum">
              <a:rPr lang="en-US">
                <a:solidFill>
                  <a:srgbClr val="000000">
                    <a:tint val="75000"/>
                  </a:srgbClr>
                </a:solidFill>
              </a:rPr>
              <a:pPr>
                <a:defRPr/>
              </a:pPr>
              <a:t>‹#›</a:t>
            </a:fld>
            <a:endParaRPr lang="en-US" dirty="0">
              <a:solidFill>
                <a:srgbClr val="000000">
                  <a:tint val="75000"/>
                </a:srgbClr>
              </a:solidFill>
            </a:endParaRPr>
          </a:p>
        </p:txBody>
      </p:sp>
    </p:spTree>
    <p:extLst>
      <p:ext uri="{BB962C8B-B14F-4D97-AF65-F5344CB8AC3E}">
        <p14:creationId xmlns:p14="http://schemas.microsoft.com/office/powerpoint/2010/main" val="332727928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bwMode="auto">
          <a:xfrm>
            <a:off x="1874763" y="299145"/>
            <a:ext cx="8442476" cy="486668"/>
          </a:xfrm>
          <a:prstGeom prst="rect">
            <a:avLst/>
          </a:prstGeom>
          <a:noFill/>
          <a:ln w="12700">
            <a:noFill/>
            <a:miter lim="800000"/>
            <a:headEnd/>
            <a:tailEnd/>
          </a:ln>
        </p:spPr>
        <p:txBody>
          <a:bodyPr vert="horz" wrap="square" lIns="59299" tIns="23720" rIns="59299" bIns="23720" numCol="1" anchor="t" anchorCtr="0" compatLnSpc="1">
            <a:prstTxWarp prst="textNoShape">
              <a:avLst/>
            </a:prstTxWarp>
            <a:spAutoFit/>
          </a:bodyPr>
          <a:lstStyle/>
          <a:p>
            <a:pPr lvl="0"/>
            <a:r>
              <a:rPr lang="en-US"/>
              <a:t>Click to edit Master title style</a:t>
            </a:r>
          </a:p>
        </p:txBody>
      </p:sp>
      <p:sp>
        <p:nvSpPr>
          <p:cNvPr id="2051" name="Rectangle 6"/>
          <p:cNvSpPr>
            <a:spLocks noGrp="1" noChangeArrowheads="1"/>
          </p:cNvSpPr>
          <p:nvPr>
            <p:ph type="body" idx="1"/>
          </p:nvPr>
        </p:nvSpPr>
        <p:spPr bwMode="auto">
          <a:xfrm>
            <a:off x="610811" y="1067098"/>
            <a:ext cx="10970381" cy="5290839"/>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p:txBody>
      </p:sp>
      <p:sp>
        <p:nvSpPr>
          <p:cNvPr id="5" name="Footer Placeholder 4"/>
          <p:cNvSpPr>
            <a:spLocks noGrp="1"/>
          </p:cNvSpPr>
          <p:nvPr>
            <p:ph type="ftr" sz="quarter" idx="3"/>
          </p:nvPr>
        </p:nvSpPr>
        <p:spPr>
          <a:xfrm>
            <a:off x="6633291" y="6356449"/>
            <a:ext cx="4116413" cy="364628"/>
          </a:xfrm>
          <a:prstGeom prst="rect">
            <a:avLst/>
          </a:prstGeom>
        </p:spPr>
        <p:txBody>
          <a:bodyPr vert="horz" lIns="91440" tIns="45720" rIns="91440" bIns="45720" rtlCol="0" anchor="ctr"/>
          <a:lstStyle>
            <a:lvl1pPr algn="ctr">
              <a:defRPr sz="1125">
                <a:solidFill>
                  <a:schemeClr val="tx1">
                    <a:tint val="75000"/>
                  </a:schemeClr>
                </a:solidFill>
              </a:defRPr>
            </a:lvl1pPr>
          </a:lstStyle>
          <a:p>
            <a:pPr>
              <a:defRPr/>
            </a:pPr>
            <a:r>
              <a:rPr lang="en-US"/>
              <a:t>Kenny Haak</a:t>
            </a:r>
            <a:endParaRPr lang="en-US" dirty="0"/>
          </a:p>
        </p:txBody>
      </p:sp>
      <p:sp>
        <p:nvSpPr>
          <p:cNvPr id="6" name="Slide Number Placeholder 5"/>
          <p:cNvSpPr>
            <a:spLocks noGrp="1"/>
          </p:cNvSpPr>
          <p:nvPr>
            <p:ph type="sldNum" sz="quarter" idx="4"/>
          </p:nvPr>
        </p:nvSpPr>
        <p:spPr>
          <a:xfrm>
            <a:off x="10740573" y="6356450"/>
            <a:ext cx="612825" cy="364628"/>
          </a:xfrm>
          <a:prstGeom prst="rect">
            <a:avLst/>
          </a:prstGeom>
        </p:spPr>
        <p:txBody>
          <a:bodyPr vert="horz" lIns="91440" tIns="45720" rIns="91440" bIns="45720" rtlCol="0" anchor="ctr"/>
          <a:lstStyle>
            <a:lvl1pPr algn="r">
              <a:defRPr sz="1125">
                <a:solidFill>
                  <a:schemeClr val="tx1">
                    <a:tint val="75000"/>
                  </a:schemeClr>
                </a:solidFill>
              </a:defRPr>
            </a:lvl1pPr>
          </a:lstStyle>
          <a:p>
            <a:pPr defTabSz="913586"/>
            <a:fld id="{C096B4DE-0D32-4AAB-8754-316C6749373A}" type="slidenum">
              <a:rPr lang="en-US" smtClean="0">
                <a:solidFill>
                  <a:srgbClr val="000000">
                    <a:tint val="75000"/>
                  </a:srgbClr>
                </a:solidFill>
              </a:rPr>
              <a:pPr defTabSz="913586"/>
              <a:t>‹#›</a:t>
            </a:fld>
            <a:endParaRPr lang="en-US" dirty="0">
              <a:solidFill>
                <a:srgbClr val="000000">
                  <a:tint val="75000"/>
                </a:srgbClr>
              </a:solidFill>
            </a:endParaRPr>
          </a:p>
        </p:txBody>
      </p:sp>
    </p:spTree>
    <p:extLst>
      <p:ext uri="{BB962C8B-B14F-4D97-AF65-F5344CB8AC3E}">
        <p14:creationId xmlns:p14="http://schemas.microsoft.com/office/powerpoint/2010/main" val="3158519946"/>
      </p:ext>
    </p:extLst>
  </p:cSld>
  <p:clrMap bg1="lt1" tx1="dk1" bg2="lt2" tx2="dk2" accent1="accent1" accent2="accent2" accent3="accent3" accent4="accent4" accent5="accent5" accent6="accent6" hlink="hlink" folHlink="folHlink"/>
  <p:sldLayoutIdLst>
    <p:sldLayoutId id="2147483668" r:id="rId1"/>
    <p:sldLayoutId id="2147483669" r:id="rId2"/>
    <p:sldLayoutId id="2147483663" r:id="rId3"/>
    <p:sldLayoutId id="2147483664" r:id="rId4"/>
    <p:sldLayoutId id="2147483665" r:id="rId5"/>
    <p:sldLayoutId id="2147483666" r:id="rId6"/>
    <p:sldLayoutId id="2147483667" r:id="rId7"/>
    <p:sldLayoutId id="2147483670" r:id="rId8"/>
  </p:sldLayoutIdLst>
  <p:hf sldNum="0" hdr="0" ftr="0" dt="0"/>
  <p:txStyles>
    <p:titleStyle>
      <a:lvl1pPr algn="ctr" defTabSz="800695" rtl="0" eaLnBrk="1" fontAlgn="base" hangingPunct="1">
        <a:lnSpc>
          <a:spcPct val="88000"/>
        </a:lnSpc>
        <a:spcBef>
          <a:spcPct val="0"/>
        </a:spcBef>
        <a:spcAft>
          <a:spcPct val="0"/>
        </a:spcAft>
        <a:defRPr sz="3188" b="1">
          <a:solidFill>
            <a:srgbClr val="064308"/>
          </a:solidFill>
          <a:latin typeface="Arial" charset="0"/>
          <a:ea typeface="ＭＳ Ｐゴシック" pitchFamily="-65" charset="-128"/>
          <a:cs typeface="ＭＳ Ｐゴシック" pitchFamily="-65" charset="-128"/>
        </a:defRPr>
      </a:lvl1pPr>
      <a:lvl2pPr algn="ctr" defTabSz="800695" rtl="0" eaLnBrk="1" fontAlgn="base" hangingPunct="1">
        <a:lnSpc>
          <a:spcPct val="88000"/>
        </a:lnSpc>
        <a:spcBef>
          <a:spcPct val="0"/>
        </a:spcBef>
        <a:spcAft>
          <a:spcPct val="0"/>
        </a:spcAft>
        <a:defRPr sz="3188" b="1">
          <a:solidFill>
            <a:srgbClr val="064308"/>
          </a:solidFill>
          <a:latin typeface="Arial" charset="0"/>
          <a:ea typeface="ＭＳ Ｐゴシック" pitchFamily="-65" charset="-128"/>
          <a:cs typeface="ＭＳ Ｐゴシック" pitchFamily="-65" charset="-128"/>
        </a:defRPr>
      </a:lvl2pPr>
      <a:lvl3pPr algn="ctr" defTabSz="800695" rtl="0" eaLnBrk="1" fontAlgn="base" hangingPunct="1">
        <a:lnSpc>
          <a:spcPct val="88000"/>
        </a:lnSpc>
        <a:spcBef>
          <a:spcPct val="0"/>
        </a:spcBef>
        <a:spcAft>
          <a:spcPct val="0"/>
        </a:spcAft>
        <a:defRPr sz="3188" b="1">
          <a:solidFill>
            <a:srgbClr val="064308"/>
          </a:solidFill>
          <a:latin typeface="Arial" charset="0"/>
          <a:ea typeface="ＭＳ Ｐゴシック" pitchFamily="-65" charset="-128"/>
          <a:cs typeface="ＭＳ Ｐゴシック" pitchFamily="-65" charset="-128"/>
        </a:defRPr>
      </a:lvl3pPr>
      <a:lvl4pPr algn="ctr" defTabSz="800695" rtl="0" eaLnBrk="1" fontAlgn="base" hangingPunct="1">
        <a:lnSpc>
          <a:spcPct val="88000"/>
        </a:lnSpc>
        <a:spcBef>
          <a:spcPct val="0"/>
        </a:spcBef>
        <a:spcAft>
          <a:spcPct val="0"/>
        </a:spcAft>
        <a:defRPr sz="3188" b="1">
          <a:solidFill>
            <a:srgbClr val="064308"/>
          </a:solidFill>
          <a:latin typeface="Arial" charset="0"/>
          <a:ea typeface="ＭＳ Ｐゴシック" pitchFamily="-65" charset="-128"/>
          <a:cs typeface="ＭＳ Ｐゴシック" pitchFamily="-65" charset="-128"/>
        </a:defRPr>
      </a:lvl4pPr>
      <a:lvl5pPr algn="ctr" defTabSz="800695" rtl="0" eaLnBrk="1" fontAlgn="base" hangingPunct="1">
        <a:lnSpc>
          <a:spcPct val="88000"/>
        </a:lnSpc>
        <a:spcBef>
          <a:spcPct val="0"/>
        </a:spcBef>
        <a:spcAft>
          <a:spcPct val="0"/>
        </a:spcAft>
        <a:defRPr sz="3188" b="1">
          <a:solidFill>
            <a:srgbClr val="064308"/>
          </a:solidFill>
          <a:latin typeface="Arial" charset="0"/>
          <a:ea typeface="ＭＳ Ｐゴシック" pitchFamily="-65" charset="-128"/>
          <a:cs typeface="ＭＳ Ｐゴシック" pitchFamily="-65" charset="-128"/>
        </a:defRPr>
      </a:lvl5pPr>
      <a:lvl6pPr marL="453099" algn="ctr" defTabSz="800791" rtl="0" eaLnBrk="1" fontAlgn="base" hangingPunct="1">
        <a:lnSpc>
          <a:spcPct val="88000"/>
        </a:lnSpc>
        <a:spcBef>
          <a:spcPct val="0"/>
        </a:spcBef>
        <a:spcAft>
          <a:spcPct val="0"/>
        </a:spcAft>
        <a:defRPr sz="3188" b="1">
          <a:solidFill>
            <a:srgbClr val="064308"/>
          </a:solidFill>
          <a:latin typeface="Arial" charset="0"/>
          <a:ea typeface="Arial" charset="0"/>
          <a:cs typeface="Arial" charset="0"/>
        </a:defRPr>
      </a:lvl6pPr>
      <a:lvl7pPr marL="906199" algn="ctr" defTabSz="800791" rtl="0" eaLnBrk="1" fontAlgn="base" hangingPunct="1">
        <a:lnSpc>
          <a:spcPct val="88000"/>
        </a:lnSpc>
        <a:spcBef>
          <a:spcPct val="0"/>
        </a:spcBef>
        <a:spcAft>
          <a:spcPct val="0"/>
        </a:spcAft>
        <a:defRPr sz="3188" b="1">
          <a:solidFill>
            <a:srgbClr val="064308"/>
          </a:solidFill>
          <a:latin typeface="Arial" charset="0"/>
          <a:ea typeface="Arial" charset="0"/>
          <a:cs typeface="Arial" charset="0"/>
        </a:defRPr>
      </a:lvl7pPr>
      <a:lvl8pPr marL="1359298" algn="ctr" defTabSz="800791" rtl="0" eaLnBrk="1" fontAlgn="base" hangingPunct="1">
        <a:lnSpc>
          <a:spcPct val="88000"/>
        </a:lnSpc>
        <a:spcBef>
          <a:spcPct val="0"/>
        </a:spcBef>
        <a:spcAft>
          <a:spcPct val="0"/>
        </a:spcAft>
        <a:defRPr sz="3188" b="1">
          <a:solidFill>
            <a:srgbClr val="064308"/>
          </a:solidFill>
          <a:latin typeface="Arial" charset="0"/>
          <a:ea typeface="Arial" charset="0"/>
          <a:cs typeface="Arial" charset="0"/>
        </a:defRPr>
      </a:lvl8pPr>
      <a:lvl9pPr marL="1812398" algn="ctr" defTabSz="800791" rtl="0" eaLnBrk="1" fontAlgn="base" hangingPunct="1">
        <a:lnSpc>
          <a:spcPct val="88000"/>
        </a:lnSpc>
        <a:spcBef>
          <a:spcPct val="0"/>
        </a:spcBef>
        <a:spcAft>
          <a:spcPct val="0"/>
        </a:spcAft>
        <a:defRPr sz="3188" b="1">
          <a:solidFill>
            <a:srgbClr val="064308"/>
          </a:solidFill>
          <a:latin typeface="Arial" charset="0"/>
          <a:ea typeface="Arial" charset="0"/>
          <a:cs typeface="Arial" charset="0"/>
        </a:defRPr>
      </a:lvl9pPr>
    </p:titleStyle>
    <p:bodyStyle>
      <a:lvl1pPr marL="169664" indent="-169664" algn="l" defTabSz="800695" rtl="0" eaLnBrk="1" fontAlgn="base" hangingPunct="1">
        <a:lnSpc>
          <a:spcPct val="90000"/>
        </a:lnSpc>
        <a:spcBef>
          <a:spcPct val="50000"/>
        </a:spcBef>
        <a:spcAft>
          <a:spcPct val="0"/>
        </a:spcAft>
        <a:buSzPct val="100000"/>
        <a:buFont typeface="Arial" panose="020B0604020202020204" pitchFamily="34" charset="0"/>
        <a:buChar char="•"/>
        <a:defRPr sz="1969">
          <a:solidFill>
            <a:srgbClr val="064308"/>
          </a:solidFill>
          <a:latin typeface="Arial" charset="0"/>
          <a:ea typeface="ＭＳ Ｐゴシック" pitchFamily="-65" charset="-128"/>
          <a:cs typeface="ＭＳ Ｐゴシック" pitchFamily="-65" charset="-128"/>
        </a:defRPr>
      </a:lvl1pPr>
      <a:lvl2pPr marL="452438" indent="-169664" algn="l" defTabSz="800695" rtl="0" eaLnBrk="1" fontAlgn="base" hangingPunct="1">
        <a:lnSpc>
          <a:spcPct val="90000"/>
        </a:lnSpc>
        <a:spcBef>
          <a:spcPct val="25000"/>
        </a:spcBef>
        <a:spcAft>
          <a:spcPct val="0"/>
        </a:spcAft>
        <a:buSzPct val="100000"/>
        <a:buFont typeface="Arial" panose="020B0604020202020204" pitchFamily="34" charset="0"/>
        <a:buChar char="•"/>
        <a:defRPr sz="1594">
          <a:solidFill>
            <a:srgbClr val="064308"/>
          </a:solidFill>
          <a:latin typeface="Arial" charset="0"/>
          <a:ea typeface="ＭＳ Ｐゴシック" charset="-128"/>
          <a:cs typeface="+mn-cs"/>
        </a:defRPr>
      </a:lvl2pPr>
      <a:lvl3pPr marL="735211" indent="-169664" algn="l" defTabSz="800695" rtl="0" eaLnBrk="1" fontAlgn="base" hangingPunct="1">
        <a:lnSpc>
          <a:spcPct val="90000"/>
        </a:lnSpc>
        <a:spcBef>
          <a:spcPct val="15000"/>
        </a:spcBef>
        <a:spcAft>
          <a:spcPct val="0"/>
        </a:spcAft>
        <a:buSzPct val="100000"/>
        <a:buFont typeface="Arial" panose="020B0604020202020204" pitchFamily="34" charset="0"/>
        <a:buChar char="•"/>
        <a:defRPr sz="1594">
          <a:solidFill>
            <a:srgbClr val="064308"/>
          </a:solidFill>
          <a:latin typeface="Arial" charset="0"/>
          <a:ea typeface="ヒラギノ角ゴ Pro W3" pitchFamily="-111" charset="-128"/>
          <a:cs typeface="ヒラギノ角ゴ Pro W3" pitchFamily="-111" charset="-128"/>
        </a:defRPr>
      </a:lvl3pPr>
      <a:lvl4pPr marL="1245692" indent="-226219" algn="l" defTabSz="800695" rtl="0" eaLnBrk="1" fontAlgn="base" hangingPunct="1">
        <a:lnSpc>
          <a:spcPct val="90000"/>
        </a:lnSpc>
        <a:spcBef>
          <a:spcPct val="10000"/>
        </a:spcBef>
        <a:spcAft>
          <a:spcPct val="0"/>
        </a:spcAft>
        <a:buSzPct val="100000"/>
        <a:buChar char="–"/>
        <a:defRPr sz="1313">
          <a:solidFill>
            <a:schemeClr val="tx1"/>
          </a:solidFill>
          <a:latin typeface="Helvetica" charset="0"/>
          <a:ea typeface="ヒラギノ角ゴ Pro W3" pitchFamily="-111" charset="-128"/>
          <a:cs typeface="+mn-cs"/>
        </a:defRPr>
      </a:lvl4pPr>
      <a:lvl5pPr marL="1750219" indent="-148828" algn="l" defTabSz="800695" rtl="0" eaLnBrk="1" fontAlgn="base" hangingPunct="1">
        <a:lnSpc>
          <a:spcPct val="90000"/>
        </a:lnSpc>
        <a:spcBef>
          <a:spcPct val="10000"/>
        </a:spcBef>
        <a:spcAft>
          <a:spcPct val="0"/>
        </a:spcAft>
        <a:buSzPct val="100000"/>
        <a:buChar char="–"/>
        <a:defRPr sz="1313">
          <a:solidFill>
            <a:schemeClr val="tx1"/>
          </a:solidFill>
          <a:latin typeface="Helvetica" charset="0"/>
          <a:ea typeface="ヒラギノ角ゴ Pro W3" pitchFamily="-111" charset="-128"/>
          <a:cs typeface="+mn-cs"/>
        </a:defRPr>
      </a:lvl5pPr>
      <a:lvl6pPr marL="2204140" indent="-149460" algn="l" defTabSz="800791" rtl="0" eaLnBrk="1" fontAlgn="base" hangingPunct="1">
        <a:lnSpc>
          <a:spcPct val="90000"/>
        </a:lnSpc>
        <a:spcBef>
          <a:spcPct val="10000"/>
        </a:spcBef>
        <a:spcAft>
          <a:spcPct val="0"/>
        </a:spcAft>
        <a:buSzPct val="100000"/>
        <a:buChar char="–"/>
        <a:defRPr sz="1313">
          <a:solidFill>
            <a:schemeClr val="tx1"/>
          </a:solidFill>
          <a:latin typeface="Helvetica" charset="0"/>
          <a:ea typeface="+mn-ea"/>
          <a:cs typeface="+mn-cs"/>
        </a:defRPr>
      </a:lvl6pPr>
      <a:lvl7pPr marL="2657241" indent="-149460" algn="l" defTabSz="800791" rtl="0" eaLnBrk="1" fontAlgn="base" hangingPunct="1">
        <a:lnSpc>
          <a:spcPct val="90000"/>
        </a:lnSpc>
        <a:spcBef>
          <a:spcPct val="10000"/>
        </a:spcBef>
        <a:spcAft>
          <a:spcPct val="0"/>
        </a:spcAft>
        <a:buSzPct val="100000"/>
        <a:buChar char="–"/>
        <a:defRPr sz="1313">
          <a:solidFill>
            <a:schemeClr val="tx1"/>
          </a:solidFill>
          <a:latin typeface="Helvetica" charset="0"/>
          <a:ea typeface="+mn-ea"/>
          <a:cs typeface="+mn-cs"/>
        </a:defRPr>
      </a:lvl7pPr>
      <a:lvl8pPr marL="3110340" indent="-149460" algn="l" defTabSz="800791" rtl="0" eaLnBrk="1" fontAlgn="base" hangingPunct="1">
        <a:lnSpc>
          <a:spcPct val="90000"/>
        </a:lnSpc>
        <a:spcBef>
          <a:spcPct val="10000"/>
        </a:spcBef>
        <a:spcAft>
          <a:spcPct val="0"/>
        </a:spcAft>
        <a:buSzPct val="100000"/>
        <a:buChar char="–"/>
        <a:defRPr sz="1313">
          <a:solidFill>
            <a:schemeClr val="tx1"/>
          </a:solidFill>
          <a:latin typeface="Helvetica" charset="0"/>
          <a:ea typeface="+mn-ea"/>
          <a:cs typeface="+mn-cs"/>
        </a:defRPr>
      </a:lvl8pPr>
      <a:lvl9pPr marL="3563439" indent="-149460" algn="l" defTabSz="800791" rtl="0" eaLnBrk="1" fontAlgn="base" hangingPunct="1">
        <a:lnSpc>
          <a:spcPct val="90000"/>
        </a:lnSpc>
        <a:spcBef>
          <a:spcPct val="10000"/>
        </a:spcBef>
        <a:spcAft>
          <a:spcPct val="0"/>
        </a:spcAft>
        <a:buSzPct val="100000"/>
        <a:buChar char="–"/>
        <a:defRPr sz="1313">
          <a:solidFill>
            <a:schemeClr val="tx1"/>
          </a:solidFill>
          <a:latin typeface="Helvetica" charset="0"/>
          <a:ea typeface="+mn-ea"/>
          <a:cs typeface="+mn-cs"/>
        </a:defRPr>
      </a:lvl9pPr>
    </p:bodyStyle>
    <p:otherStyle>
      <a:defPPr>
        <a:defRPr lang="en-US"/>
      </a:defPPr>
      <a:lvl1pPr marL="0" algn="l" defTabSz="906199" rtl="0" eaLnBrk="1" latinLnBrk="0" hangingPunct="1">
        <a:defRPr sz="1781" kern="1200">
          <a:solidFill>
            <a:schemeClr val="tx1"/>
          </a:solidFill>
          <a:latin typeface="+mn-lt"/>
          <a:ea typeface="+mn-ea"/>
          <a:cs typeface="+mn-cs"/>
        </a:defRPr>
      </a:lvl1pPr>
      <a:lvl2pPr marL="453099" algn="l" defTabSz="906199" rtl="0" eaLnBrk="1" latinLnBrk="0" hangingPunct="1">
        <a:defRPr sz="1781" kern="1200">
          <a:solidFill>
            <a:schemeClr val="tx1"/>
          </a:solidFill>
          <a:latin typeface="+mn-lt"/>
          <a:ea typeface="+mn-ea"/>
          <a:cs typeface="+mn-cs"/>
        </a:defRPr>
      </a:lvl2pPr>
      <a:lvl3pPr marL="906199" algn="l" defTabSz="906199" rtl="0" eaLnBrk="1" latinLnBrk="0" hangingPunct="1">
        <a:defRPr sz="1781" kern="1200">
          <a:solidFill>
            <a:schemeClr val="tx1"/>
          </a:solidFill>
          <a:latin typeface="+mn-lt"/>
          <a:ea typeface="+mn-ea"/>
          <a:cs typeface="+mn-cs"/>
        </a:defRPr>
      </a:lvl3pPr>
      <a:lvl4pPr marL="1359298" algn="l" defTabSz="906199" rtl="0" eaLnBrk="1" latinLnBrk="0" hangingPunct="1">
        <a:defRPr sz="1781" kern="1200">
          <a:solidFill>
            <a:schemeClr val="tx1"/>
          </a:solidFill>
          <a:latin typeface="+mn-lt"/>
          <a:ea typeface="+mn-ea"/>
          <a:cs typeface="+mn-cs"/>
        </a:defRPr>
      </a:lvl4pPr>
      <a:lvl5pPr marL="1812398" algn="l" defTabSz="906199" rtl="0" eaLnBrk="1" latinLnBrk="0" hangingPunct="1">
        <a:defRPr sz="1781" kern="1200">
          <a:solidFill>
            <a:schemeClr val="tx1"/>
          </a:solidFill>
          <a:latin typeface="+mn-lt"/>
          <a:ea typeface="+mn-ea"/>
          <a:cs typeface="+mn-cs"/>
        </a:defRPr>
      </a:lvl5pPr>
      <a:lvl6pPr marL="2265498" algn="l" defTabSz="906199" rtl="0" eaLnBrk="1" latinLnBrk="0" hangingPunct="1">
        <a:defRPr sz="1781" kern="1200">
          <a:solidFill>
            <a:schemeClr val="tx1"/>
          </a:solidFill>
          <a:latin typeface="+mn-lt"/>
          <a:ea typeface="+mn-ea"/>
          <a:cs typeface="+mn-cs"/>
        </a:defRPr>
      </a:lvl6pPr>
      <a:lvl7pPr marL="2718597" algn="l" defTabSz="906199" rtl="0" eaLnBrk="1" latinLnBrk="0" hangingPunct="1">
        <a:defRPr sz="1781" kern="1200">
          <a:solidFill>
            <a:schemeClr val="tx1"/>
          </a:solidFill>
          <a:latin typeface="+mn-lt"/>
          <a:ea typeface="+mn-ea"/>
          <a:cs typeface="+mn-cs"/>
        </a:defRPr>
      </a:lvl7pPr>
      <a:lvl8pPr marL="3171697" algn="l" defTabSz="906199" rtl="0" eaLnBrk="1" latinLnBrk="0" hangingPunct="1">
        <a:defRPr sz="1781" kern="1200">
          <a:solidFill>
            <a:schemeClr val="tx1"/>
          </a:solidFill>
          <a:latin typeface="+mn-lt"/>
          <a:ea typeface="+mn-ea"/>
          <a:cs typeface="+mn-cs"/>
        </a:defRPr>
      </a:lvl8pPr>
      <a:lvl9pPr marL="3624796" algn="l" defTabSz="906199" rtl="0" eaLnBrk="1" latinLnBrk="0" hangingPunct="1">
        <a:defRPr sz="1781"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2.xml"/><Relationship Id="rId4" Type="http://schemas.openxmlformats.org/officeDocument/2006/relationships/image" Target="../media/image18.png"/></Relationships>
</file>

<file path=ppt/slides/_rels/slide8.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2.xml"/><Relationship Id="rId6" Type="http://schemas.openxmlformats.org/officeDocument/2006/relationships/image" Target="../media/image23.png"/><Relationship Id="rId5" Type="http://schemas.openxmlformats.org/officeDocument/2006/relationships/image" Target="../media/image22.png"/><Relationship Id="rId4" Type="http://schemas.openxmlformats.org/officeDocument/2006/relationships/image" Target="../media/image21.png"/></Relationships>
</file>

<file path=ppt/slides/_rels/slide9.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2.xml"/><Relationship Id="rId4" Type="http://schemas.openxmlformats.org/officeDocument/2006/relationships/image" Target="../media/image2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p:txBody>
          <a:bodyPr/>
          <a:lstStyle/>
          <a:p>
            <a:r>
              <a:rPr lang="en-US" dirty="0"/>
              <a:t>Kenny Haak</a:t>
            </a:r>
          </a:p>
        </p:txBody>
      </p:sp>
      <p:sp>
        <p:nvSpPr>
          <p:cNvPr id="3" name="Title 2"/>
          <p:cNvSpPr>
            <a:spLocks noGrp="1"/>
          </p:cNvSpPr>
          <p:nvPr>
            <p:ph type="title"/>
          </p:nvPr>
        </p:nvSpPr>
        <p:spPr/>
        <p:txBody>
          <a:bodyPr/>
          <a:lstStyle/>
          <a:p>
            <a:r>
              <a:rPr lang="en-US" dirty="0"/>
              <a:t>LISE Rate Reader + Comparison to Experiment</a:t>
            </a:r>
          </a:p>
        </p:txBody>
      </p:sp>
    </p:spTree>
    <p:extLst>
      <p:ext uri="{BB962C8B-B14F-4D97-AF65-F5344CB8AC3E}">
        <p14:creationId xmlns:p14="http://schemas.microsoft.com/office/powerpoint/2010/main" val="415140142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FC83302D-AA20-3F01-2240-237E382B37AB}"/>
              </a:ext>
            </a:extLst>
          </p:cNvPr>
          <p:cNvSpPr>
            <a:spLocks noGrp="1"/>
          </p:cNvSpPr>
          <p:nvPr>
            <p:ph idx="1"/>
          </p:nvPr>
        </p:nvSpPr>
        <p:spPr>
          <a:xfrm>
            <a:off x="101600" y="1067100"/>
            <a:ext cx="5994400" cy="4823295"/>
          </a:xfrm>
        </p:spPr>
        <p:txBody>
          <a:bodyPr/>
          <a:lstStyle/>
          <a:p>
            <a:r>
              <a:rPr lang="en-US" dirty="0"/>
              <a:t>There is a final cell in this code that was meant to scan for parameters that should be considered in the error evaluation when estimating transmission error bars with LISE</a:t>
            </a:r>
          </a:p>
          <a:p>
            <a:endParaRPr lang="en-US" dirty="0"/>
          </a:p>
          <a:p>
            <a:endParaRPr lang="en-US" dirty="0"/>
          </a:p>
          <a:p>
            <a:endParaRPr lang="en-US" dirty="0"/>
          </a:p>
          <a:p>
            <a:r>
              <a:rPr lang="en-US" dirty="0"/>
              <a:t>This method works by looks for incredibly tiny transmissions and providing the point in the separator where these tiny transmissions occur</a:t>
            </a:r>
          </a:p>
          <a:p>
            <a:r>
              <a:rPr lang="en-US" dirty="0"/>
              <a:t>This is most likely done better with varying each and every parameter and observing the change in transmission of most products as a whole</a:t>
            </a:r>
          </a:p>
          <a:p>
            <a:r>
              <a:rPr lang="en-US" dirty="0"/>
              <a:t>This is really a food for though</a:t>
            </a:r>
          </a:p>
          <a:p>
            <a:pPr marL="0" indent="0">
              <a:buNone/>
            </a:pPr>
            <a:endParaRPr lang="en-US" dirty="0"/>
          </a:p>
          <a:p>
            <a:endParaRPr lang="en-US" dirty="0"/>
          </a:p>
        </p:txBody>
      </p:sp>
      <p:sp>
        <p:nvSpPr>
          <p:cNvPr id="3" name="Title 2">
            <a:extLst>
              <a:ext uri="{FF2B5EF4-FFF2-40B4-BE49-F238E27FC236}">
                <a16:creationId xmlns:a16="http://schemas.microsoft.com/office/drawing/2014/main" id="{44E8777A-1096-5625-1982-D7A65404D206}"/>
              </a:ext>
            </a:extLst>
          </p:cNvPr>
          <p:cNvSpPr>
            <a:spLocks noGrp="1"/>
          </p:cNvSpPr>
          <p:nvPr>
            <p:ph type="title"/>
          </p:nvPr>
        </p:nvSpPr>
        <p:spPr/>
        <p:txBody>
          <a:bodyPr/>
          <a:lstStyle/>
          <a:p>
            <a:r>
              <a:rPr lang="en-US" dirty="0"/>
              <a:t>Afterword</a:t>
            </a:r>
          </a:p>
        </p:txBody>
      </p:sp>
      <p:pic>
        <p:nvPicPr>
          <p:cNvPr id="5" name="Picture 4">
            <a:extLst>
              <a:ext uri="{FF2B5EF4-FFF2-40B4-BE49-F238E27FC236}">
                <a16:creationId xmlns:a16="http://schemas.microsoft.com/office/drawing/2014/main" id="{41117663-CDB4-2C59-EF70-AAD28759BA12}"/>
              </a:ext>
            </a:extLst>
          </p:cNvPr>
          <p:cNvPicPr>
            <a:picLocks noChangeAspect="1"/>
          </p:cNvPicPr>
          <p:nvPr/>
        </p:nvPicPr>
        <p:blipFill>
          <a:blip r:embed="rId2"/>
          <a:stretch>
            <a:fillRect/>
          </a:stretch>
        </p:blipFill>
        <p:spPr>
          <a:xfrm>
            <a:off x="403028" y="2240324"/>
            <a:ext cx="4667901" cy="1238423"/>
          </a:xfrm>
          <a:prstGeom prst="rect">
            <a:avLst/>
          </a:prstGeom>
        </p:spPr>
      </p:pic>
      <p:pic>
        <p:nvPicPr>
          <p:cNvPr id="7" name="Picture 6">
            <a:extLst>
              <a:ext uri="{FF2B5EF4-FFF2-40B4-BE49-F238E27FC236}">
                <a16:creationId xmlns:a16="http://schemas.microsoft.com/office/drawing/2014/main" id="{E51A8E1A-F32B-223E-0B55-84F9E66887DE}"/>
              </a:ext>
            </a:extLst>
          </p:cNvPr>
          <p:cNvPicPr>
            <a:picLocks noChangeAspect="1"/>
          </p:cNvPicPr>
          <p:nvPr/>
        </p:nvPicPr>
        <p:blipFill>
          <a:blip r:embed="rId3"/>
          <a:stretch>
            <a:fillRect/>
          </a:stretch>
        </p:blipFill>
        <p:spPr>
          <a:xfrm>
            <a:off x="7202368" y="3200109"/>
            <a:ext cx="4020111" cy="1390844"/>
          </a:xfrm>
          <a:prstGeom prst="rect">
            <a:avLst/>
          </a:prstGeom>
        </p:spPr>
      </p:pic>
      <p:sp>
        <p:nvSpPr>
          <p:cNvPr id="8" name="TextBox 7">
            <a:extLst>
              <a:ext uri="{FF2B5EF4-FFF2-40B4-BE49-F238E27FC236}">
                <a16:creationId xmlns:a16="http://schemas.microsoft.com/office/drawing/2014/main" id="{A8E4806A-23DD-EB97-3406-7F6E5C9AF670}"/>
              </a:ext>
            </a:extLst>
          </p:cNvPr>
          <p:cNvSpPr txBox="1"/>
          <p:nvPr/>
        </p:nvSpPr>
        <p:spPr>
          <a:xfrm>
            <a:off x="7618615" y="1455494"/>
            <a:ext cx="3657600" cy="1569660"/>
          </a:xfrm>
          <a:prstGeom prst="rect">
            <a:avLst/>
          </a:prstGeom>
          <a:noFill/>
        </p:spPr>
        <p:txBody>
          <a:bodyPr wrap="square" rtlCol="0">
            <a:spAutoFit/>
          </a:bodyPr>
          <a:lstStyle/>
          <a:p>
            <a:r>
              <a:rPr lang="en-US" sz="2400" dirty="0">
                <a:solidFill>
                  <a:srgbClr val="064308"/>
                </a:solidFill>
                <a:latin typeface="+mn-lt"/>
              </a:rPr>
              <a:t>Here this shows how small the transmissions are at the FS slits position </a:t>
            </a:r>
          </a:p>
        </p:txBody>
      </p:sp>
    </p:spTree>
    <p:extLst>
      <p:ext uri="{BB962C8B-B14F-4D97-AF65-F5344CB8AC3E}">
        <p14:creationId xmlns:p14="http://schemas.microsoft.com/office/powerpoint/2010/main" val="75989515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23BFB469-C723-5773-5057-4BC3527B96F7}"/>
              </a:ext>
            </a:extLst>
          </p:cNvPr>
          <p:cNvSpPr>
            <a:spLocks noGrp="1"/>
          </p:cNvSpPr>
          <p:nvPr>
            <p:ph idx="1"/>
          </p:nvPr>
        </p:nvSpPr>
        <p:spPr>
          <a:xfrm>
            <a:off x="101600" y="1067100"/>
            <a:ext cx="5994400" cy="4823295"/>
          </a:xfrm>
        </p:spPr>
        <p:txBody>
          <a:bodyPr/>
          <a:lstStyle/>
          <a:p>
            <a:r>
              <a:rPr lang="en-US" dirty="0"/>
              <a:t>The goal of this code is to read results files from LISE (transmission values) and then plot them against experimentally measured rates</a:t>
            </a:r>
          </a:p>
          <a:p>
            <a:r>
              <a:rPr lang="en-US" dirty="0"/>
              <a:t>In order to have the LISE values and Experimental values show up on the same scale, you need to set your beam rate in the LISE file roughly equal to the total number of beam counts during that given experimental run</a:t>
            </a:r>
          </a:p>
          <a:p>
            <a:r>
              <a:rPr lang="en-US" dirty="0"/>
              <a:t>The end goal is a comparison plot like this</a:t>
            </a:r>
          </a:p>
          <a:p>
            <a:r>
              <a:rPr lang="en-US" dirty="0"/>
              <a:t>Here there is even a built-in shifting function being used to correct the underlying errors in the charge state model</a:t>
            </a:r>
          </a:p>
          <a:p>
            <a:r>
              <a:rPr lang="en-US" dirty="0"/>
              <a:t>To see more figures like this, reference my thesis</a:t>
            </a:r>
          </a:p>
        </p:txBody>
      </p:sp>
      <p:sp>
        <p:nvSpPr>
          <p:cNvPr id="3" name="Title 2">
            <a:extLst>
              <a:ext uri="{FF2B5EF4-FFF2-40B4-BE49-F238E27FC236}">
                <a16:creationId xmlns:a16="http://schemas.microsoft.com/office/drawing/2014/main" id="{799817A7-05E9-E36F-21C9-59EFE20F2979}"/>
              </a:ext>
            </a:extLst>
          </p:cNvPr>
          <p:cNvSpPr>
            <a:spLocks noGrp="1"/>
          </p:cNvSpPr>
          <p:nvPr>
            <p:ph type="title"/>
          </p:nvPr>
        </p:nvSpPr>
        <p:spPr/>
        <p:txBody>
          <a:bodyPr/>
          <a:lstStyle/>
          <a:p>
            <a:r>
              <a:rPr lang="en-US" dirty="0"/>
              <a:t>Foreword</a:t>
            </a:r>
          </a:p>
        </p:txBody>
      </p:sp>
      <p:pic>
        <p:nvPicPr>
          <p:cNvPr id="5" name="Picture 4" descr="A group of graphs showing different types of numbers&#10;&#10;Description automatically generated">
            <a:extLst>
              <a:ext uri="{FF2B5EF4-FFF2-40B4-BE49-F238E27FC236}">
                <a16:creationId xmlns:a16="http://schemas.microsoft.com/office/drawing/2014/main" id="{A4D0D45E-0314-A519-68D1-9C39D31607F2}"/>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621414" y="1528649"/>
            <a:ext cx="4996041" cy="3900196"/>
          </a:xfrm>
          <a:prstGeom prst="rect">
            <a:avLst/>
          </a:prstGeom>
        </p:spPr>
      </p:pic>
    </p:spTree>
    <p:extLst>
      <p:ext uri="{BB962C8B-B14F-4D97-AF65-F5344CB8AC3E}">
        <p14:creationId xmlns:p14="http://schemas.microsoft.com/office/powerpoint/2010/main" val="166049433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421D8085-B0BC-9D60-1A4D-6E82D87D2B70}"/>
              </a:ext>
            </a:extLst>
          </p:cNvPr>
          <p:cNvSpPr>
            <a:spLocks noGrp="1"/>
          </p:cNvSpPr>
          <p:nvPr>
            <p:ph idx="1"/>
          </p:nvPr>
        </p:nvSpPr>
        <p:spPr>
          <a:xfrm>
            <a:off x="101600" y="1067100"/>
            <a:ext cx="5994400" cy="4823295"/>
          </a:xfrm>
        </p:spPr>
        <p:txBody>
          <a:bodyPr/>
          <a:lstStyle/>
          <a:p>
            <a:r>
              <a:rPr lang="en-US" dirty="0"/>
              <a:t>Double check your versions</a:t>
            </a:r>
          </a:p>
        </p:txBody>
      </p:sp>
      <p:sp>
        <p:nvSpPr>
          <p:cNvPr id="3" name="Title 2">
            <a:extLst>
              <a:ext uri="{FF2B5EF4-FFF2-40B4-BE49-F238E27FC236}">
                <a16:creationId xmlns:a16="http://schemas.microsoft.com/office/drawing/2014/main" id="{99EA537B-D788-6C95-7187-CB29F3940273}"/>
              </a:ext>
            </a:extLst>
          </p:cNvPr>
          <p:cNvSpPr>
            <a:spLocks noGrp="1"/>
          </p:cNvSpPr>
          <p:nvPr>
            <p:ph type="title"/>
          </p:nvPr>
        </p:nvSpPr>
        <p:spPr/>
        <p:txBody>
          <a:bodyPr/>
          <a:lstStyle/>
          <a:p>
            <a:r>
              <a:rPr lang="en-US" dirty="0"/>
              <a:t>Software Versions</a:t>
            </a:r>
          </a:p>
        </p:txBody>
      </p:sp>
      <p:pic>
        <p:nvPicPr>
          <p:cNvPr id="6" name="Picture 5">
            <a:extLst>
              <a:ext uri="{FF2B5EF4-FFF2-40B4-BE49-F238E27FC236}">
                <a16:creationId xmlns:a16="http://schemas.microsoft.com/office/drawing/2014/main" id="{119817B9-1FC5-8477-8DCA-9CC3728B3CE8}"/>
              </a:ext>
            </a:extLst>
          </p:cNvPr>
          <p:cNvPicPr>
            <a:picLocks noChangeAspect="1"/>
          </p:cNvPicPr>
          <p:nvPr/>
        </p:nvPicPr>
        <p:blipFill>
          <a:blip r:embed="rId2"/>
          <a:stretch>
            <a:fillRect/>
          </a:stretch>
        </p:blipFill>
        <p:spPr>
          <a:xfrm>
            <a:off x="4476524" y="1680918"/>
            <a:ext cx="3238952" cy="3496163"/>
          </a:xfrm>
          <a:prstGeom prst="rect">
            <a:avLst/>
          </a:prstGeom>
        </p:spPr>
      </p:pic>
    </p:spTree>
    <p:extLst>
      <p:ext uri="{BB962C8B-B14F-4D97-AF65-F5344CB8AC3E}">
        <p14:creationId xmlns:p14="http://schemas.microsoft.com/office/powerpoint/2010/main" val="52253662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B75A4271-DDE6-CA7D-9275-95672A92A873}"/>
              </a:ext>
            </a:extLst>
          </p:cNvPr>
          <p:cNvSpPr>
            <a:spLocks noGrp="1"/>
          </p:cNvSpPr>
          <p:nvPr>
            <p:ph idx="1"/>
          </p:nvPr>
        </p:nvSpPr>
        <p:spPr/>
        <p:txBody>
          <a:bodyPr/>
          <a:lstStyle/>
          <a:p>
            <a:r>
              <a:rPr lang="en-US" dirty="0"/>
              <a:t>Make your desired settings in the LISE file</a:t>
            </a:r>
          </a:p>
          <a:p>
            <a:r>
              <a:rPr lang="en-US" dirty="0"/>
              <a:t>Calculate transmission of all products</a:t>
            </a:r>
          </a:p>
          <a:p>
            <a:r>
              <a:rPr lang="en-US" dirty="0"/>
              <a:t>Then follow this:</a:t>
            </a:r>
          </a:p>
        </p:txBody>
      </p:sp>
      <p:sp>
        <p:nvSpPr>
          <p:cNvPr id="3" name="Title 2">
            <a:extLst>
              <a:ext uri="{FF2B5EF4-FFF2-40B4-BE49-F238E27FC236}">
                <a16:creationId xmlns:a16="http://schemas.microsoft.com/office/drawing/2014/main" id="{05A7802E-CB5C-3F94-1788-4BF18CBDA033}"/>
              </a:ext>
            </a:extLst>
          </p:cNvPr>
          <p:cNvSpPr>
            <a:spLocks noGrp="1"/>
          </p:cNvSpPr>
          <p:nvPr>
            <p:ph type="title"/>
          </p:nvPr>
        </p:nvSpPr>
        <p:spPr/>
        <p:txBody>
          <a:bodyPr/>
          <a:lstStyle/>
          <a:p>
            <a:r>
              <a:rPr lang="en-US" dirty="0"/>
              <a:t>Preparing the LISE File</a:t>
            </a:r>
          </a:p>
        </p:txBody>
      </p:sp>
      <p:pic>
        <p:nvPicPr>
          <p:cNvPr id="5" name="Picture 4">
            <a:extLst>
              <a:ext uri="{FF2B5EF4-FFF2-40B4-BE49-F238E27FC236}">
                <a16:creationId xmlns:a16="http://schemas.microsoft.com/office/drawing/2014/main" id="{A9190BF2-5953-ECC7-4E22-DE3132BA2DF5}"/>
              </a:ext>
            </a:extLst>
          </p:cNvPr>
          <p:cNvPicPr>
            <a:picLocks noChangeAspect="1"/>
          </p:cNvPicPr>
          <p:nvPr/>
        </p:nvPicPr>
        <p:blipFill>
          <a:blip r:embed="rId2"/>
          <a:stretch>
            <a:fillRect/>
          </a:stretch>
        </p:blipFill>
        <p:spPr>
          <a:xfrm>
            <a:off x="391952" y="2245604"/>
            <a:ext cx="11407192" cy="3545296"/>
          </a:xfrm>
          <a:prstGeom prst="rect">
            <a:avLst/>
          </a:prstGeom>
        </p:spPr>
      </p:pic>
      <p:sp>
        <p:nvSpPr>
          <p:cNvPr id="6" name="TextBox 5">
            <a:extLst>
              <a:ext uri="{FF2B5EF4-FFF2-40B4-BE49-F238E27FC236}">
                <a16:creationId xmlns:a16="http://schemas.microsoft.com/office/drawing/2014/main" id="{56B60BC1-C21E-5A00-4EAB-A51EDB5F6E53}"/>
              </a:ext>
            </a:extLst>
          </p:cNvPr>
          <p:cNvSpPr txBox="1"/>
          <p:nvPr/>
        </p:nvSpPr>
        <p:spPr>
          <a:xfrm>
            <a:off x="6018244" y="1876272"/>
            <a:ext cx="5570756" cy="369332"/>
          </a:xfrm>
          <a:prstGeom prst="rect">
            <a:avLst/>
          </a:prstGeom>
          <a:noFill/>
        </p:spPr>
        <p:txBody>
          <a:bodyPr wrap="none" rtlCol="0">
            <a:spAutoFit/>
          </a:bodyPr>
          <a:lstStyle/>
          <a:p>
            <a:r>
              <a:rPr lang="en-US" dirty="0">
                <a:solidFill>
                  <a:srgbClr val="064308"/>
                </a:solidFill>
                <a:latin typeface="+mn-lt"/>
              </a:rPr>
              <a:t>This will make your LISE rate file with extension res4</a:t>
            </a:r>
          </a:p>
        </p:txBody>
      </p:sp>
    </p:spTree>
    <p:extLst>
      <p:ext uri="{BB962C8B-B14F-4D97-AF65-F5344CB8AC3E}">
        <p14:creationId xmlns:p14="http://schemas.microsoft.com/office/powerpoint/2010/main" val="214043083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B74B9BC7-33B5-DD6E-6460-6B42F15CCFF9}"/>
              </a:ext>
            </a:extLst>
          </p:cNvPr>
          <p:cNvSpPr>
            <a:spLocks noGrp="1"/>
          </p:cNvSpPr>
          <p:nvPr>
            <p:ph idx="1"/>
          </p:nvPr>
        </p:nvSpPr>
        <p:spPr>
          <a:xfrm>
            <a:off x="101600" y="1067100"/>
            <a:ext cx="7670800" cy="4823295"/>
          </a:xfrm>
        </p:spPr>
        <p:txBody>
          <a:bodyPr/>
          <a:lstStyle/>
          <a:p>
            <a:r>
              <a:rPr lang="en-US" dirty="0"/>
              <a:t>Count the total observed events for each identified nuclide blob</a:t>
            </a:r>
          </a:p>
          <a:p>
            <a:pPr lvl="1"/>
            <a:r>
              <a:rPr lang="en-US" dirty="0"/>
              <a:t>You can use the 1D_fitter script I made if you reduced your experimental data down to 1D spectra</a:t>
            </a:r>
          </a:p>
          <a:p>
            <a:pPr lvl="1"/>
            <a:r>
              <a:rPr lang="en-US" dirty="0"/>
              <a:t>Technically you could rewrite the </a:t>
            </a:r>
            <a:r>
              <a:rPr lang="en-US" dirty="0" err="1"/>
              <a:t>MonteCarlo</a:t>
            </a:r>
            <a:r>
              <a:rPr lang="en-US" dirty="0"/>
              <a:t> reader script I made to count 2D spectra as well, but that would require additional work</a:t>
            </a:r>
          </a:p>
          <a:p>
            <a:r>
              <a:rPr lang="en-US" dirty="0"/>
              <a:t>Organize it into an excel file with the following format:</a:t>
            </a:r>
          </a:p>
        </p:txBody>
      </p:sp>
      <p:sp>
        <p:nvSpPr>
          <p:cNvPr id="3" name="Title 2">
            <a:extLst>
              <a:ext uri="{FF2B5EF4-FFF2-40B4-BE49-F238E27FC236}">
                <a16:creationId xmlns:a16="http://schemas.microsoft.com/office/drawing/2014/main" id="{A2333A36-0577-EAB9-6CEB-C4997838A5A0}"/>
              </a:ext>
            </a:extLst>
          </p:cNvPr>
          <p:cNvSpPr>
            <a:spLocks noGrp="1"/>
          </p:cNvSpPr>
          <p:nvPr>
            <p:ph type="title"/>
          </p:nvPr>
        </p:nvSpPr>
        <p:spPr/>
        <p:txBody>
          <a:bodyPr/>
          <a:lstStyle/>
          <a:p>
            <a:r>
              <a:rPr lang="en-US" dirty="0"/>
              <a:t>Preparing Experimental Yields</a:t>
            </a:r>
          </a:p>
        </p:txBody>
      </p:sp>
      <p:pic>
        <p:nvPicPr>
          <p:cNvPr id="5" name="Picture 4">
            <a:extLst>
              <a:ext uri="{FF2B5EF4-FFF2-40B4-BE49-F238E27FC236}">
                <a16:creationId xmlns:a16="http://schemas.microsoft.com/office/drawing/2014/main" id="{9EE2DC96-D3EF-0476-3CD5-F0B081D7355D}"/>
              </a:ext>
            </a:extLst>
          </p:cNvPr>
          <p:cNvPicPr>
            <a:picLocks noChangeAspect="1"/>
          </p:cNvPicPr>
          <p:nvPr/>
        </p:nvPicPr>
        <p:blipFill>
          <a:blip r:embed="rId2"/>
          <a:stretch>
            <a:fillRect/>
          </a:stretch>
        </p:blipFill>
        <p:spPr>
          <a:xfrm>
            <a:off x="665992" y="2859462"/>
            <a:ext cx="5430008" cy="1895740"/>
          </a:xfrm>
          <a:prstGeom prst="rect">
            <a:avLst/>
          </a:prstGeom>
        </p:spPr>
      </p:pic>
    </p:spTree>
    <p:extLst>
      <p:ext uri="{BB962C8B-B14F-4D97-AF65-F5344CB8AC3E}">
        <p14:creationId xmlns:p14="http://schemas.microsoft.com/office/powerpoint/2010/main" val="151384851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FD9A3A98-4803-10F8-92B2-E8898BB73F8A}"/>
              </a:ext>
            </a:extLst>
          </p:cNvPr>
          <p:cNvSpPr>
            <a:spLocks noGrp="1"/>
          </p:cNvSpPr>
          <p:nvPr>
            <p:ph idx="1"/>
          </p:nvPr>
        </p:nvSpPr>
        <p:spPr>
          <a:xfrm>
            <a:off x="101601" y="1067100"/>
            <a:ext cx="5811062" cy="4823295"/>
          </a:xfrm>
        </p:spPr>
        <p:txBody>
          <a:bodyPr/>
          <a:lstStyle/>
          <a:p>
            <a:r>
              <a:rPr lang="en-US" dirty="0"/>
              <a:t>Set your paths and define key variables and flags</a:t>
            </a:r>
          </a:p>
          <a:p>
            <a:r>
              <a:rPr lang="en-US" dirty="0"/>
              <a:t>You can see how I organized my data in the home directory</a:t>
            </a:r>
          </a:p>
          <a:p>
            <a:r>
              <a:rPr lang="en-US" dirty="0"/>
              <a:t>Feel free to organize and access your data however you wish</a:t>
            </a:r>
          </a:p>
          <a:p>
            <a:r>
              <a:rPr lang="en-US" dirty="0"/>
              <a:t>Variables &amp; Flags:</a:t>
            </a:r>
          </a:p>
          <a:p>
            <a:pPr lvl="1"/>
            <a:r>
              <a:rPr lang="en-US" dirty="0" err="1"/>
              <a:t>dset</a:t>
            </a:r>
            <a:r>
              <a:rPr lang="en-US" dirty="0"/>
              <a:t> </a:t>
            </a:r>
            <a:r>
              <a:rPr lang="en-US" dirty="0">
                <a:sym typeface="Wingdings" panose="05000000000000000000" pitchFamily="2" charset="2"/>
              </a:rPr>
              <a:t> For my data organization</a:t>
            </a:r>
          </a:p>
          <a:p>
            <a:pPr lvl="1"/>
            <a:r>
              <a:rPr lang="en-US" dirty="0">
                <a:sym typeface="Wingdings" panose="05000000000000000000" pitchFamily="2" charset="2"/>
              </a:rPr>
              <a:t>param  This allows you to compare the upper and lower bound of a given parameter adjustment such as changing target thickness</a:t>
            </a:r>
          </a:p>
          <a:p>
            <a:pPr lvl="1"/>
            <a:r>
              <a:rPr lang="en-US" dirty="0">
                <a:sym typeface="Wingdings" panose="05000000000000000000" pitchFamily="2" charset="2"/>
              </a:rPr>
              <a:t>SHIFT  Normalize the LISE data to the experimental data</a:t>
            </a:r>
          </a:p>
          <a:p>
            <a:pPr lvl="1"/>
            <a:r>
              <a:rPr lang="en-US" dirty="0">
                <a:sym typeface="Wingdings" panose="05000000000000000000" pitchFamily="2" charset="2"/>
              </a:rPr>
              <a:t>SAVE  Save the plots to a </a:t>
            </a:r>
            <a:r>
              <a:rPr lang="en-US" dirty="0" err="1">
                <a:sym typeface="Wingdings" panose="05000000000000000000" pitchFamily="2" charset="2"/>
              </a:rPr>
              <a:t>png</a:t>
            </a:r>
            <a:r>
              <a:rPr lang="en-US" dirty="0">
                <a:sym typeface="Wingdings" panose="05000000000000000000" pitchFamily="2" charset="2"/>
              </a:rPr>
              <a:t> file in your working directory</a:t>
            </a:r>
            <a:endParaRPr lang="en-US" dirty="0"/>
          </a:p>
        </p:txBody>
      </p:sp>
      <p:sp>
        <p:nvSpPr>
          <p:cNvPr id="3" name="Title 2">
            <a:extLst>
              <a:ext uri="{FF2B5EF4-FFF2-40B4-BE49-F238E27FC236}">
                <a16:creationId xmlns:a16="http://schemas.microsoft.com/office/drawing/2014/main" id="{B12F292A-790E-93B2-4387-A6F35A2BCDAC}"/>
              </a:ext>
            </a:extLst>
          </p:cNvPr>
          <p:cNvSpPr>
            <a:spLocks noGrp="1"/>
          </p:cNvSpPr>
          <p:nvPr>
            <p:ph type="title"/>
          </p:nvPr>
        </p:nvSpPr>
        <p:spPr/>
        <p:txBody>
          <a:bodyPr/>
          <a:lstStyle/>
          <a:p>
            <a:r>
              <a:rPr lang="en-US" dirty="0"/>
              <a:t>Initializing</a:t>
            </a:r>
          </a:p>
        </p:txBody>
      </p:sp>
      <p:pic>
        <p:nvPicPr>
          <p:cNvPr id="7" name="Picture 6">
            <a:extLst>
              <a:ext uri="{FF2B5EF4-FFF2-40B4-BE49-F238E27FC236}">
                <a16:creationId xmlns:a16="http://schemas.microsoft.com/office/drawing/2014/main" id="{3ACC3467-BF5E-E956-B04E-D6348AD5DAD1}"/>
              </a:ext>
            </a:extLst>
          </p:cNvPr>
          <p:cNvPicPr>
            <a:picLocks noChangeAspect="1"/>
          </p:cNvPicPr>
          <p:nvPr/>
        </p:nvPicPr>
        <p:blipFill>
          <a:blip r:embed="rId2"/>
          <a:stretch>
            <a:fillRect/>
          </a:stretch>
        </p:blipFill>
        <p:spPr>
          <a:xfrm>
            <a:off x="6194328" y="2234780"/>
            <a:ext cx="5811061" cy="1962424"/>
          </a:xfrm>
          <a:prstGeom prst="rect">
            <a:avLst/>
          </a:prstGeom>
        </p:spPr>
      </p:pic>
    </p:spTree>
    <p:extLst>
      <p:ext uri="{BB962C8B-B14F-4D97-AF65-F5344CB8AC3E}">
        <p14:creationId xmlns:p14="http://schemas.microsoft.com/office/powerpoint/2010/main" val="335761896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83BB60E7-ABD9-BF24-B3A1-EFEE9E0AB5F0}"/>
              </a:ext>
            </a:extLst>
          </p:cNvPr>
          <p:cNvSpPr>
            <a:spLocks noGrp="1"/>
          </p:cNvSpPr>
          <p:nvPr>
            <p:ph idx="1"/>
          </p:nvPr>
        </p:nvSpPr>
        <p:spPr>
          <a:xfrm>
            <a:off x="101600" y="1067100"/>
            <a:ext cx="7575550" cy="4823295"/>
          </a:xfrm>
        </p:spPr>
        <p:txBody>
          <a:bodyPr/>
          <a:lstStyle/>
          <a:p>
            <a:r>
              <a:rPr lang="en-US" dirty="0"/>
              <a:t>You can Filters to your experimental data if that is necessary</a:t>
            </a:r>
          </a:p>
          <a:p>
            <a:pPr lvl="1"/>
            <a:r>
              <a:rPr lang="en-US" dirty="0"/>
              <a:t>Here we take out the primary beam and only show He-like charge state Z-q = 2</a:t>
            </a:r>
          </a:p>
          <a:p>
            <a:r>
              <a:rPr lang="en-US" dirty="0"/>
              <a:t>You want to compare all present experimental data to LISE</a:t>
            </a:r>
          </a:p>
          <a:p>
            <a:r>
              <a:rPr lang="en-US" dirty="0"/>
              <a:t>So we also look for an overlap between the two data sets and remove anything that doesn’t have a value in both experimental and LISE data</a:t>
            </a:r>
          </a:p>
          <a:p>
            <a:endParaRPr lang="en-US" dirty="0"/>
          </a:p>
          <a:p>
            <a:endParaRPr lang="en-US" dirty="0"/>
          </a:p>
          <a:p>
            <a:r>
              <a:rPr lang="en-US" dirty="0"/>
              <a:t>Here are the results</a:t>
            </a:r>
          </a:p>
        </p:txBody>
      </p:sp>
      <p:sp>
        <p:nvSpPr>
          <p:cNvPr id="3" name="Title 2">
            <a:extLst>
              <a:ext uri="{FF2B5EF4-FFF2-40B4-BE49-F238E27FC236}">
                <a16:creationId xmlns:a16="http://schemas.microsoft.com/office/drawing/2014/main" id="{EF3DA34A-BBC7-98BD-DD95-4E214957888F}"/>
              </a:ext>
            </a:extLst>
          </p:cNvPr>
          <p:cNvSpPr>
            <a:spLocks noGrp="1"/>
          </p:cNvSpPr>
          <p:nvPr>
            <p:ph type="title"/>
          </p:nvPr>
        </p:nvSpPr>
        <p:spPr/>
        <p:txBody>
          <a:bodyPr/>
          <a:lstStyle/>
          <a:p>
            <a:r>
              <a:rPr lang="en-US" dirty="0"/>
              <a:t>Filtering and Matching Data</a:t>
            </a:r>
          </a:p>
        </p:txBody>
      </p:sp>
      <p:pic>
        <p:nvPicPr>
          <p:cNvPr id="5" name="Picture 4">
            <a:extLst>
              <a:ext uri="{FF2B5EF4-FFF2-40B4-BE49-F238E27FC236}">
                <a16:creationId xmlns:a16="http://schemas.microsoft.com/office/drawing/2014/main" id="{6EDBC571-5F6F-B682-CF03-09B3812B97EC}"/>
              </a:ext>
            </a:extLst>
          </p:cNvPr>
          <p:cNvPicPr>
            <a:picLocks noChangeAspect="1"/>
          </p:cNvPicPr>
          <p:nvPr/>
        </p:nvPicPr>
        <p:blipFill>
          <a:blip r:embed="rId2"/>
          <a:stretch>
            <a:fillRect/>
          </a:stretch>
        </p:blipFill>
        <p:spPr>
          <a:xfrm>
            <a:off x="8310326" y="1209976"/>
            <a:ext cx="3348806" cy="1962118"/>
          </a:xfrm>
          <a:prstGeom prst="rect">
            <a:avLst/>
          </a:prstGeom>
        </p:spPr>
      </p:pic>
      <p:cxnSp>
        <p:nvCxnSpPr>
          <p:cNvPr id="10" name="Straight Arrow Connector 9">
            <a:extLst>
              <a:ext uri="{FF2B5EF4-FFF2-40B4-BE49-F238E27FC236}">
                <a16:creationId xmlns:a16="http://schemas.microsoft.com/office/drawing/2014/main" id="{C1F65BC6-F1B2-5765-17F1-758635799F29}"/>
              </a:ext>
            </a:extLst>
          </p:cNvPr>
          <p:cNvCxnSpPr/>
          <p:nvPr/>
        </p:nvCxnSpPr>
        <p:spPr>
          <a:xfrm>
            <a:off x="7677150" y="1502229"/>
            <a:ext cx="1056303" cy="1017036"/>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pic>
        <p:nvPicPr>
          <p:cNvPr id="12" name="Picture 11">
            <a:extLst>
              <a:ext uri="{FF2B5EF4-FFF2-40B4-BE49-F238E27FC236}">
                <a16:creationId xmlns:a16="http://schemas.microsoft.com/office/drawing/2014/main" id="{17905CAD-301F-DA89-2A04-C0AB5724A81F}"/>
              </a:ext>
            </a:extLst>
          </p:cNvPr>
          <p:cNvPicPr>
            <a:picLocks noChangeAspect="1"/>
          </p:cNvPicPr>
          <p:nvPr/>
        </p:nvPicPr>
        <p:blipFill>
          <a:blip r:embed="rId3"/>
          <a:stretch>
            <a:fillRect/>
          </a:stretch>
        </p:blipFill>
        <p:spPr>
          <a:xfrm>
            <a:off x="231264" y="3181315"/>
            <a:ext cx="7316221" cy="495369"/>
          </a:xfrm>
          <a:prstGeom prst="rect">
            <a:avLst/>
          </a:prstGeom>
        </p:spPr>
      </p:pic>
      <p:pic>
        <p:nvPicPr>
          <p:cNvPr id="14" name="Picture 13">
            <a:extLst>
              <a:ext uri="{FF2B5EF4-FFF2-40B4-BE49-F238E27FC236}">
                <a16:creationId xmlns:a16="http://schemas.microsoft.com/office/drawing/2014/main" id="{7999307A-9163-C2B3-3806-2DAFBCB37F68}"/>
              </a:ext>
            </a:extLst>
          </p:cNvPr>
          <p:cNvPicPr>
            <a:picLocks noChangeAspect="1"/>
          </p:cNvPicPr>
          <p:nvPr/>
        </p:nvPicPr>
        <p:blipFill>
          <a:blip r:embed="rId4"/>
          <a:stretch>
            <a:fillRect/>
          </a:stretch>
        </p:blipFill>
        <p:spPr>
          <a:xfrm>
            <a:off x="7806814" y="3249963"/>
            <a:ext cx="3791390" cy="2511697"/>
          </a:xfrm>
          <a:prstGeom prst="rect">
            <a:avLst/>
          </a:prstGeom>
        </p:spPr>
      </p:pic>
      <p:cxnSp>
        <p:nvCxnSpPr>
          <p:cNvPr id="16" name="Straight Arrow Connector 15">
            <a:extLst>
              <a:ext uri="{FF2B5EF4-FFF2-40B4-BE49-F238E27FC236}">
                <a16:creationId xmlns:a16="http://schemas.microsoft.com/office/drawing/2014/main" id="{BB201775-64E4-01BC-1882-93120905F707}"/>
              </a:ext>
            </a:extLst>
          </p:cNvPr>
          <p:cNvCxnSpPr/>
          <p:nvPr/>
        </p:nvCxnSpPr>
        <p:spPr>
          <a:xfrm>
            <a:off x="2649894" y="4114800"/>
            <a:ext cx="4897591" cy="223936"/>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72591300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0DBE8497-61F1-8CF4-2FE6-608F2C5D50AF}"/>
              </a:ext>
            </a:extLst>
          </p:cNvPr>
          <p:cNvSpPr>
            <a:spLocks noGrp="1"/>
          </p:cNvSpPr>
          <p:nvPr>
            <p:ph idx="1"/>
          </p:nvPr>
        </p:nvSpPr>
        <p:spPr>
          <a:xfrm>
            <a:off x="101600" y="1067100"/>
            <a:ext cx="6560457" cy="4823295"/>
          </a:xfrm>
        </p:spPr>
        <p:txBody>
          <a:bodyPr/>
          <a:lstStyle/>
          <a:p>
            <a:r>
              <a:rPr lang="en-US" dirty="0"/>
              <a:t>You can set a parameter to vary and plot the upper and lower bound of those variations</a:t>
            </a:r>
          </a:p>
          <a:p>
            <a:r>
              <a:rPr lang="en-US" dirty="0"/>
              <a:t>To do this you need to follow the same file structure I have in my </a:t>
            </a:r>
            <a:r>
              <a:rPr lang="en-US" dirty="0" err="1"/>
              <a:t>LISE_Rates</a:t>
            </a:r>
            <a:r>
              <a:rPr lang="en-US" dirty="0"/>
              <a:t> directory</a:t>
            </a:r>
          </a:p>
          <a:p>
            <a:r>
              <a:rPr lang="en-US" dirty="0"/>
              <a:t>Each adjusted parameter has its own directory</a:t>
            </a:r>
          </a:p>
          <a:p>
            <a:r>
              <a:rPr lang="en-US" dirty="0"/>
              <a:t>Within parameter directory, the naming convention goes as follows</a:t>
            </a:r>
          </a:p>
          <a:p>
            <a:endParaRPr lang="en-US" dirty="0"/>
          </a:p>
        </p:txBody>
      </p:sp>
      <p:sp>
        <p:nvSpPr>
          <p:cNvPr id="3" name="Title 2">
            <a:extLst>
              <a:ext uri="{FF2B5EF4-FFF2-40B4-BE49-F238E27FC236}">
                <a16:creationId xmlns:a16="http://schemas.microsoft.com/office/drawing/2014/main" id="{5220E997-831A-8C49-E917-2DD622A97E2B}"/>
              </a:ext>
            </a:extLst>
          </p:cNvPr>
          <p:cNvSpPr>
            <a:spLocks noGrp="1"/>
          </p:cNvSpPr>
          <p:nvPr>
            <p:ph type="title"/>
          </p:nvPr>
        </p:nvSpPr>
        <p:spPr/>
        <p:txBody>
          <a:bodyPr/>
          <a:lstStyle/>
          <a:p>
            <a:r>
              <a:rPr lang="en-US" dirty="0"/>
              <a:t>Visualizing Parameter Variation</a:t>
            </a:r>
          </a:p>
        </p:txBody>
      </p:sp>
      <p:pic>
        <p:nvPicPr>
          <p:cNvPr id="5" name="Picture 4">
            <a:extLst>
              <a:ext uri="{FF2B5EF4-FFF2-40B4-BE49-F238E27FC236}">
                <a16:creationId xmlns:a16="http://schemas.microsoft.com/office/drawing/2014/main" id="{1F26FB93-CC75-C571-B4D9-D845EA1B1833}"/>
              </a:ext>
            </a:extLst>
          </p:cNvPr>
          <p:cNvPicPr>
            <a:picLocks noChangeAspect="1"/>
          </p:cNvPicPr>
          <p:nvPr/>
        </p:nvPicPr>
        <p:blipFill>
          <a:blip r:embed="rId2"/>
          <a:stretch>
            <a:fillRect/>
          </a:stretch>
        </p:blipFill>
        <p:spPr>
          <a:xfrm>
            <a:off x="7057708" y="1243811"/>
            <a:ext cx="1752845" cy="1829055"/>
          </a:xfrm>
          <a:prstGeom prst="rect">
            <a:avLst/>
          </a:prstGeom>
        </p:spPr>
      </p:pic>
      <p:pic>
        <p:nvPicPr>
          <p:cNvPr id="7" name="Picture 6">
            <a:extLst>
              <a:ext uri="{FF2B5EF4-FFF2-40B4-BE49-F238E27FC236}">
                <a16:creationId xmlns:a16="http://schemas.microsoft.com/office/drawing/2014/main" id="{AC5D07A2-8012-2BAC-5DA9-A493BAD89A12}"/>
              </a:ext>
            </a:extLst>
          </p:cNvPr>
          <p:cNvPicPr>
            <a:picLocks noChangeAspect="1"/>
          </p:cNvPicPr>
          <p:nvPr/>
        </p:nvPicPr>
        <p:blipFill>
          <a:blip r:embed="rId3"/>
          <a:stretch>
            <a:fillRect/>
          </a:stretch>
        </p:blipFill>
        <p:spPr>
          <a:xfrm>
            <a:off x="767047" y="3821932"/>
            <a:ext cx="1476581" cy="1714739"/>
          </a:xfrm>
          <a:prstGeom prst="rect">
            <a:avLst/>
          </a:prstGeom>
        </p:spPr>
      </p:pic>
      <p:cxnSp>
        <p:nvCxnSpPr>
          <p:cNvPr id="9" name="Straight Arrow Connector 8">
            <a:extLst>
              <a:ext uri="{FF2B5EF4-FFF2-40B4-BE49-F238E27FC236}">
                <a16:creationId xmlns:a16="http://schemas.microsoft.com/office/drawing/2014/main" id="{E1691401-F359-8934-6F4C-06576309999C}"/>
              </a:ext>
            </a:extLst>
          </p:cNvPr>
          <p:cNvCxnSpPr>
            <a:endCxn id="5" idx="1"/>
          </p:cNvCxnSpPr>
          <p:nvPr/>
        </p:nvCxnSpPr>
        <p:spPr>
          <a:xfrm flipV="1">
            <a:off x="5542384" y="2158339"/>
            <a:ext cx="1515324" cy="444902"/>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11" name="Straight Arrow Connector 10">
            <a:extLst>
              <a:ext uri="{FF2B5EF4-FFF2-40B4-BE49-F238E27FC236}">
                <a16:creationId xmlns:a16="http://schemas.microsoft.com/office/drawing/2014/main" id="{751F55B2-FC5A-6081-6E1D-C126F0137637}"/>
              </a:ext>
            </a:extLst>
          </p:cNvPr>
          <p:cNvCxnSpPr/>
          <p:nvPr/>
        </p:nvCxnSpPr>
        <p:spPr>
          <a:xfrm flipH="1">
            <a:off x="1586204" y="3340359"/>
            <a:ext cx="130629" cy="391886"/>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12" name="TextBox 11">
            <a:extLst>
              <a:ext uri="{FF2B5EF4-FFF2-40B4-BE49-F238E27FC236}">
                <a16:creationId xmlns:a16="http://schemas.microsoft.com/office/drawing/2014/main" id="{764CF0E3-50B7-10F9-66E3-8EDCFB556C5B}"/>
              </a:ext>
            </a:extLst>
          </p:cNvPr>
          <p:cNvSpPr txBox="1"/>
          <p:nvPr/>
        </p:nvSpPr>
        <p:spPr>
          <a:xfrm>
            <a:off x="8775628" y="2187742"/>
            <a:ext cx="2988905" cy="830997"/>
          </a:xfrm>
          <a:prstGeom prst="rect">
            <a:avLst/>
          </a:prstGeom>
          <a:noFill/>
        </p:spPr>
        <p:txBody>
          <a:bodyPr wrap="square" rtlCol="0">
            <a:spAutoFit/>
          </a:bodyPr>
          <a:lstStyle/>
          <a:p>
            <a:r>
              <a:rPr lang="en-US" sz="1600" dirty="0">
                <a:solidFill>
                  <a:srgbClr val="064308"/>
                </a:solidFill>
                <a:latin typeface="+mn-lt"/>
              </a:rPr>
              <a:t>Then simply change the param variable to the name of the directory, and voila</a:t>
            </a:r>
          </a:p>
        </p:txBody>
      </p:sp>
      <p:pic>
        <p:nvPicPr>
          <p:cNvPr id="14" name="Picture 13">
            <a:extLst>
              <a:ext uri="{FF2B5EF4-FFF2-40B4-BE49-F238E27FC236}">
                <a16:creationId xmlns:a16="http://schemas.microsoft.com/office/drawing/2014/main" id="{F20AEE56-4DE7-9883-9899-DC48C12F83CF}"/>
              </a:ext>
            </a:extLst>
          </p:cNvPr>
          <p:cNvPicPr>
            <a:picLocks noChangeAspect="1"/>
          </p:cNvPicPr>
          <p:nvPr/>
        </p:nvPicPr>
        <p:blipFill>
          <a:blip r:embed="rId4"/>
          <a:stretch>
            <a:fillRect/>
          </a:stretch>
        </p:blipFill>
        <p:spPr>
          <a:xfrm>
            <a:off x="9453477" y="1447743"/>
            <a:ext cx="1228896" cy="819264"/>
          </a:xfrm>
          <a:prstGeom prst="rect">
            <a:avLst/>
          </a:prstGeom>
        </p:spPr>
      </p:pic>
      <p:pic>
        <p:nvPicPr>
          <p:cNvPr id="18" name="Picture 17">
            <a:extLst>
              <a:ext uri="{FF2B5EF4-FFF2-40B4-BE49-F238E27FC236}">
                <a16:creationId xmlns:a16="http://schemas.microsoft.com/office/drawing/2014/main" id="{ED3533A6-FB4C-6215-7325-5A79CD2AEDD3}"/>
              </a:ext>
            </a:extLst>
          </p:cNvPr>
          <p:cNvPicPr>
            <a:picLocks noChangeAspect="1"/>
          </p:cNvPicPr>
          <p:nvPr/>
        </p:nvPicPr>
        <p:blipFill>
          <a:blip r:embed="rId5"/>
          <a:stretch>
            <a:fillRect/>
          </a:stretch>
        </p:blipFill>
        <p:spPr>
          <a:xfrm>
            <a:off x="8562765" y="2915255"/>
            <a:ext cx="3010320" cy="3038899"/>
          </a:xfrm>
          <a:prstGeom prst="rect">
            <a:avLst/>
          </a:prstGeom>
        </p:spPr>
      </p:pic>
      <p:sp>
        <p:nvSpPr>
          <p:cNvPr id="19" name="TextBox 18">
            <a:extLst>
              <a:ext uri="{FF2B5EF4-FFF2-40B4-BE49-F238E27FC236}">
                <a16:creationId xmlns:a16="http://schemas.microsoft.com/office/drawing/2014/main" id="{2858D420-2A8F-79C2-61FB-F944431400B7}"/>
              </a:ext>
            </a:extLst>
          </p:cNvPr>
          <p:cNvSpPr txBox="1"/>
          <p:nvPr/>
        </p:nvSpPr>
        <p:spPr>
          <a:xfrm>
            <a:off x="3748685" y="3725194"/>
            <a:ext cx="3605212" cy="954107"/>
          </a:xfrm>
          <a:prstGeom prst="rect">
            <a:avLst/>
          </a:prstGeom>
          <a:noFill/>
        </p:spPr>
        <p:txBody>
          <a:bodyPr wrap="square" rtlCol="0">
            <a:spAutoFit/>
          </a:bodyPr>
          <a:lstStyle/>
          <a:p>
            <a:r>
              <a:rPr lang="en-US" sz="1400" dirty="0">
                <a:solidFill>
                  <a:srgbClr val="064308"/>
                </a:solidFill>
              </a:rPr>
              <a:t>An alternative to this is to just run the main code with param = none and just adjust the LISE file every time. To see a result of this see Figure 3.8 of my thesis</a:t>
            </a:r>
            <a:endParaRPr lang="en-US" sz="1400" dirty="0">
              <a:solidFill>
                <a:srgbClr val="064308"/>
              </a:solidFill>
              <a:latin typeface="+mn-lt"/>
            </a:endParaRPr>
          </a:p>
        </p:txBody>
      </p:sp>
      <p:pic>
        <p:nvPicPr>
          <p:cNvPr id="21" name="Picture 20" descr="A graph of mass number&#10;&#10;Description automatically generated">
            <a:extLst>
              <a:ext uri="{FF2B5EF4-FFF2-40B4-BE49-F238E27FC236}">
                <a16:creationId xmlns:a16="http://schemas.microsoft.com/office/drawing/2014/main" id="{8CA122DD-1107-66D4-64ED-8C3288EADB61}"/>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4765296" y="4817240"/>
            <a:ext cx="1571990" cy="830997"/>
          </a:xfrm>
          <a:prstGeom prst="rect">
            <a:avLst/>
          </a:prstGeom>
        </p:spPr>
      </p:pic>
    </p:spTree>
    <p:extLst>
      <p:ext uri="{BB962C8B-B14F-4D97-AF65-F5344CB8AC3E}">
        <p14:creationId xmlns:p14="http://schemas.microsoft.com/office/powerpoint/2010/main" val="95176618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E25A3B86-3E3C-5B41-F2E2-495FAD1257DE}"/>
              </a:ext>
            </a:extLst>
          </p:cNvPr>
          <p:cNvSpPr>
            <a:spLocks noGrp="1"/>
          </p:cNvSpPr>
          <p:nvPr>
            <p:ph idx="1"/>
          </p:nvPr>
        </p:nvSpPr>
        <p:spPr>
          <a:xfrm>
            <a:off x="101600" y="1067100"/>
            <a:ext cx="6337300" cy="4823295"/>
          </a:xfrm>
        </p:spPr>
        <p:txBody>
          <a:bodyPr/>
          <a:lstStyle/>
          <a:p>
            <a:r>
              <a:rPr lang="en-US" dirty="0"/>
              <a:t>There were significant charge state discrepancies in the 198Pt exp at NSCL</a:t>
            </a:r>
          </a:p>
          <a:p>
            <a:pPr lvl="1"/>
            <a:r>
              <a:rPr lang="en-US" sz="1600" dirty="0">
                <a:sym typeface="Wingdings" panose="05000000000000000000" pitchFamily="2" charset="2"/>
              </a:rPr>
              <a:t>K. Haak et al., PRC 108 (2023) 034608</a:t>
            </a:r>
            <a:endParaRPr lang="en-US" sz="1600" dirty="0"/>
          </a:p>
          <a:p>
            <a:pPr lvl="1"/>
            <a:r>
              <a:rPr lang="en-US" dirty="0"/>
              <a:t>Also see Thesis</a:t>
            </a:r>
          </a:p>
          <a:p>
            <a:r>
              <a:rPr lang="en-US" dirty="0"/>
              <a:t>These were corrected with Monte Carlo calculations for targets below equilibrium thickness</a:t>
            </a:r>
          </a:p>
          <a:p>
            <a:r>
              <a:rPr lang="en-US" dirty="0"/>
              <a:t>But the Ni target data was at equilibrium and the charge state values simply needed to be shifted</a:t>
            </a:r>
          </a:p>
          <a:p>
            <a:r>
              <a:rPr lang="en-US" dirty="0"/>
              <a:t>You can turn the SHIFT flag ON, and it will shift each state individually to experiment values with a log chi squared minimization</a:t>
            </a:r>
          </a:p>
          <a:p>
            <a:r>
              <a:rPr lang="en-US" dirty="0"/>
              <a:t>However, it is then the global normalization is uncertain, I have provided an </a:t>
            </a:r>
            <a:r>
              <a:rPr lang="en-US" dirty="0" err="1"/>
              <a:t>UnNormalized</a:t>
            </a:r>
            <a:r>
              <a:rPr lang="en-US" dirty="0"/>
              <a:t> version that takes the shifted values and aligns them with the most populated charge state (He-like in this case)</a:t>
            </a:r>
          </a:p>
        </p:txBody>
      </p:sp>
      <p:sp>
        <p:nvSpPr>
          <p:cNvPr id="3" name="Title 2">
            <a:extLst>
              <a:ext uri="{FF2B5EF4-FFF2-40B4-BE49-F238E27FC236}">
                <a16:creationId xmlns:a16="http://schemas.microsoft.com/office/drawing/2014/main" id="{95FE1C64-7FA1-23C4-D196-76A54D2E3CBF}"/>
              </a:ext>
            </a:extLst>
          </p:cNvPr>
          <p:cNvSpPr>
            <a:spLocks noGrp="1"/>
          </p:cNvSpPr>
          <p:nvPr>
            <p:ph type="title"/>
          </p:nvPr>
        </p:nvSpPr>
        <p:spPr/>
        <p:txBody>
          <a:bodyPr/>
          <a:lstStyle/>
          <a:p>
            <a:r>
              <a:rPr lang="en-US" dirty="0"/>
              <a:t>Correcting Charge State Normalizations</a:t>
            </a:r>
          </a:p>
        </p:txBody>
      </p:sp>
      <p:pic>
        <p:nvPicPr>
          <p:cNvPr id="9" name="Picture 8">
            <a:extLst>
              <a:ext uri="{FF2B5EF4-FFF2-40B4-BE49-F238E27FC236}">
                <a16:creationId xmlns:a16="http://schemas.microsoft.com/office/drawing/2014/main" id="{0412041B-0C8E-2ABA-E966-ECFA13CE6840}"/>
              </a:ext>
            </a:extLst>
          </p:cNvPr>
          <p:cNvPicPr>
            <a:picLocks noChangeAspect="1"/>
          </p:cNvPicPr>
          <p:nvPr/>
        </p:nvPicPr>
        <p:blipFill>
          <a:blip r:embed="rId2"/>
          <a:stretch>
            <a:fillRect/>
          </a:stretch>
        </p:blipFill>
        <p:spPr>
          <a:xfrm>
            <a:off x="7281307" y="1427431"/>
            <a:ext cx="4449748" cy="4463740"/>
          </a:xfrm>
          <a:prstGeom prst="rect">
            <a:avLst/>
          </a:prstGeom>
        </p:spPr>
      </p:pic>
      <p:pic>
        <p:nvPicPr>
          <p:cNvPr id="13" name="Picture 12">
            <a:extLst>
              <a:ext uri="{FF2B5EF4-FFF2-40B4-BE49-F238E27FC236}">
                <a16:creationId xmlns:a16="http://schemas.microsoft.com/office/drawing/2014/main" id="{C06AF145-C084-1FA0-7A8A-9BBA2A2E375F}"/>
              </a:ext>
            </a:extLst>
          </p:cNvPr>
          <p:cNvPicPr>
            <a:picLocks noChangeAspect="1"/>
          </p:cNvPicPr>
          <p:nvPr/>
        </p:nvPicPr>
        <p:blipFill>
          <a:blip r:embed="rId3"/>
          <a:stretch>
            <a:fillRect/>
          </a:stretch>
        </p:blipFill>
        <p:spPr>
          <a:xfrm>
            <a:off x="4652460" y="1584607"/>
            <a:ext cx="2143424" cy="504895"/>
          </a:xfrm>
          <a:prstGeom prst="rect">
            <a:avLst/>
          </a:prstGeom>
        </p:spPr>
      </p:pic>
      <p:pic>
        <p:nvPicPr>
          <p:cNvPr id="11" name="Picture 10">
            <a:extLst>
              <a:ext uri="{FF2B5EF4-FFF2-40B4-BE49-F238E27FC236}">
                <a16:creationId xmlns:a16="http://schemas.microsoft.com/office/drawing/2014/main" id="{588575ED-DBF4-2F64-546C-09E48382F76A}"/>
              </a:ext>
            </a:extLst>
          </p:cNvPr>
          <p:cNvPicPr>
            <a:picLocks noChangeAspect="1"/>
          </p:cNvPicPr>
          <p:nvPr/>
        </p:nvPicPr>
        <p:blipFill>
          <a:blip r:embed="rId4"/>
          <a:stretch>
            <a:fillRect/>
          </a:stretch>
        </p:blipFill>
        <p:spPr>
          <a:xfrm>
            <a:off x="6210015" y="1027333"/>
            <a:ext cx="1171739" cy="685896"/>
          </a:xfrm>
          <a:prstGeom prst="rect">
            <a:avLst/>
          </a:prstGeom>
        </p:spPr>
      </p:pic>
    </p:spTree>
    <p:extLst>
      <p:ext uri="{BB962C8B-B14F-4D97-AF65-F5344CB8AC3E}">
        <p14:creationId xmlns:p14="http://schemas.microsoft.com/office/powerpoint/2010/main" val="1601381675"/>
      </p:ext>
    </p:extLst>
  </p:cSld>
  <p:clrMapOvr>
    <a:masterClrMapping/>
  </p:clrMapOvr>
</p:sld>
</file>

<file path=ppt/theme/theme1.xml><?xml version="1.0" encoding="utf-8"?>
<a:theme xmlns:a="http://schemas.openxmlformats.org/drawingml/2006/main" name="10_CKG FRIB no-line h">
  <a:themeElements>
    <a:clrScheme name="CKG FRIB no-line h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fontScheme name="Custom 1">
      <a:majorFont>
        <a:latin typeface="Arial Black"/>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txDef>
      <a:spPr>
        <a:noFill/>
      </a:spPr>
      <a:bodyPr wrap="none" rtlCol="0">
        <a:spAutoFit/>
      </a:bodyPr>
      <a:lstStyle>
        <a:defPPr>
          <a:defRPr sz="2400" dirty="0" smtClean="0">
            <a:solidFill>
              <a:srgbClr val="064308"/>
            </a:solidFill>
            <a:latin typeface="+mn-lt"/>
          </a:defRPr>
        </a:defPPr>
      </a:lstStyle>
    </a:txDef>
  </a:objectDefaults>
  <a:extraClrSchemeLst>
    <a:extraClrScheme>
      <a:clrScheme name="CKG FRIB no-line h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CKG FRIB no-line h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CKG FRIB no-line h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CKG FRIB no-line h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CKG FRIB no-line h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CKG FRIB no-line h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CKG FRIB no-line h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
      <a:clrScheme name="CKG FRIB no-line h 8">
        <a:dk1>
          <a:srgbClr val="000000"/>
        </a:dk1>
        <a:lt1>
          <a:srgbClr val="FFFFFF"/>
        </a:lt1>
        <a:dk2>
          <a:srgbClr val="1F1DE8"/>
        </a:dk2>
        <a:lt2>
          <a:srgbClr val="007469"/>
        </a:lt2>
        <a:accent1>
          <a:srgbClr val="FC0128"/>
        </a:accent1>
        <a:accent2>
          <a:srgbClr val="CF16CE"/>
        </a:accent2>
        <a:accent3>
          <a:srgbClr val="FFFFFF"/>
        </a:accent3>
        <a:accent4>
          <a:srgbClr val="000000"/>
        </a:accent4>
        <a:accent5>
          <a:srgbClr val="FDAAAC"/>
        </a:accent5>
        <a:accent6>
          <a:srgbClr val="BB13BA"/>
        </a:accent6>
        <a:hlink>
          <a:srgbClr val="F39FD1"/>
        </a:hlink>
        <a:folHlink>
          <a:srgbClr val="7C0F59"/>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Presentation1" id="{CEDFECA1-1FA7-4343-9FBB-C904838AE647}" vid="{5797861D-8CE6-4C20-AB88-79B80804F01E}"/>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FRIB_template</Template>
  <TotalTime>61</TotalTime>
  <Words>703</Words>
  <Application>Microsoft Office PowerPoint</Application>
  <PresentationFormat>Widescreen</PresentationFormat>
  <Paragraphs>61</Paragraphs>
  <Slides>10</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10</vt:i4>
      </vt:variant>
    </vt:vector>
  </HeadingPairs>
  <TitlesOfParts>
    <vt:vector size="16" baseType="lpstr">
      <vt:lpstr>ヒラギノ角ゴ Pro W3</vt:lpstr>
      <vt:lpstr>Arial</vt:lpstr>
      <vt:lpstr>Calibri</vt:lpstr>
      <vt:lpstr>Helvetica</vt:lpstr>
      <vt:lpstr>Wingdings</vt:lpstr>
      <vt:lpstr>10_CKG FRIB no-line h</vt:lpstr>
      <vt:lpstr>LISE Rate Reader + Comparison to Experiment</vt:lpstr>
      <vt:lpstr>Foreword</vt:lpstr>
      <vt:lpstr>Software Versions</vt:lpstr>
      <vt:lpstr>Preparing the LISE File</vt:lpstr>
      <vt:lpstr>Preparing Experimental Yields</vt:lpstr>
      <vt:lpstr>Initializing</vt:lpstr>
      <vt:lpstr>Filtering and Matching Data</vt:lpstr>
      <vt:lpstr>Visualizing Parameter Variation</vt:lpstr>
      <vt:lpstr>Correcting Charge State Normalizations</vt:lpstr>
      <vt:lpstr>Afterword</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Haak, Kenny</dc:creator>
  <cp:lastModifiedBy>Haak, Kenny</cp:lastModifiedBy>
  <cp:revision>3</cp:revision>
  <dcterms:created xsi:type="dcterms:W3CDTF">2024-08-15T05:23:49Z</dcterms:created>
  <dcterms:modified xsi:type="dcterms:W3CDTF">2024-08-15T06:35:43Z</dcterms:modified>
</cp:coreProperties>
</file>