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CF3B"/>
    <a:srgbClr val="064308"/>
    <a:srgbClr val="767B4D"/>
    <a:srgbClr val="0063A8"/>
    <a:srgbClr val="6EB43F"/>
    <a:srgbClr val="49674A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88147" autoAdjust="0"/>
  </p:normalViewPr>
  <p:slideViewPr>
    <p:cSldViewPr snapToGrid="0">
      <p:cViewPr varScale="1">
        <p:scale>
          <a:sx n="82" d="100"/>
          <a:sy n="82" d="100"/>
        </p:scale>
        <p:origin x="1181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02F08-0B48-45AC-BCD6-9DE530530557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40BE8-696E-4EA7-BD77-B9BFAD2F8B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04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 userDrawn="1"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2971800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0" y="6236617"/>
            <a:ext cx="12192000" cy="595162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marL="914400" indent="0" algn="l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 </a:t>
            </a:r>
            <a:b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</a:b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DE-SC0023633, and by the US</a:t>
            </a:r>
            <a:b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</a:b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National Science Foundation under Grants No. PHY-20-12040 and 23-10078 “Windows on the Universe: Open Quantum Systems in Atomic Nuclei at FRIB”.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242108"/>
            <a:ext cx="1600200" cy="20438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529623"/>
            <a:ext cx="3200400" cy="7013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056" y="5565867"/>
            <a:ext cx="2651760" cy="627065"/>
          </a:xfrm>
          <a:prstGeom prst="rect">
            <a:avLst/>
          </a:prstGeom>
        </p:spPr>
      </p:pic>
      <p:pic>
        <p:nvPicPr>
          <p:cNvPr id="20" name="Picture 19" descr="A logo of a globe with a gold ring&#10;&#10;Description automatically generated">
            <a:extLst>
              <a:ext uri="{FF2B5EF4-FFF2-40B4-BE49-F238E27FC236}">
                <a16:creationId xmlns:a16="http://schemas.microsoft.com/office/drawing/2014/main" id="{62DDB346-9CD6-3FF0-2627-90ED602A52D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5543348"/>
            <a:ext cx="1502408" cy="78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7" y="1320108"/>
            <a:ext cx="10486572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1800" dirty="0">
              <a:solidFill>
                <a:srgbClr val="000000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06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sz="1800" dirty="0">
              <a:solidFill>
                <a:srgbClr val="000000"/>
              </a:solidFill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823295"/>
          </a:xfrm>
        </p:spPr>
        <p:txBody>
          <a:bodyPr/>
          <a:lstStyle>
            <a:lvl1pPr marL="169664" indent="-169664">
              <a:buFont typeface="Wingdings" panose="05000000000000000000" pitchFamily="2" charset="2"/>
              <a:buChar char="§"/>
              <a:defRPr/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5756"/>
            <a:ext cx="11988800" cy="485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>
                    <a:tint val="75000"/>
                  </a:srgbClr>
                </a:solidFill>
              </a:rPr>
              <a:t>, Slide </a:t>
            </a:r>
            <a:fld id="{35AD4620-7552-4207-8973-898801ED212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32576"/>
            <a:ext cx="12183897" cy="72542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1212800" y="6400264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586"/>
            <a:fld id="{68A2E204-3C7D-4A15-BD99-89FD133B0745}" type="slidenum">
              <a:rPr lang="en-US" sz="1200">
                <a:solidFill>
                  <a:srgbClr val="064308"/>
                </a:solidFill>
              </a:rPr>
              <a:pPr defTabSz="913586"/>
              <a:t>‹#›</a:t>
            </a:fld>
            <a:endParaRPr lang="en-US" sz="1200" dirty="0">
              <a:solidFill>
                <a:srgbClr val="06430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978371"/>
            <a:ext cx="12192000" cy="885825"/>
          </a:xfrm>
          <a:prstGeom prst="rect">
            <a:avLst/>
          </a:prstGeom>
        </p:spPr>
      </p:pic>
      <p:sp>
        <p:nvSpPr>
          <p:cNvPr id="13" name="Footer Placeholder 6"/>
          <p:cNvSpPr txBox="1">
            <a:spLocks/>
          </p:cNvSpPr>
          <p:nvPr userDrawn="1"/>
        </p:nvSpPr>
        <p:spPr>
          <a:xfrm>
            <a:off x="7875498" y="6268474"/>
            <a:ext cx="4116413" cy="364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2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/>
              <a:t>Kenny Haak, </a:t>
            </a:r>
            <a:r>
              <a:rPr lang="en-US" sz="1600" dirty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C096B4DE-0D32-4AAB-8754-316C6749373A}" type="slidenum">
              <a:rPr lang="en-US" sz="1600" smtClean="0">
                <a:solidFill>
                  <a:srgbClr val="000000">
                    <a:tint val="75000"/>
                  </a:srgbClr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600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5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893034" y="1320107"/>
            <a:ext cx="10486572" cy="325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 eaLnBrk="0" hangingPunct="0">
              <a:lnSpc>
                <a:spcPct val="90000"/>
              </a:lnSpc>
              <a:defRPr/>
            </a:pPr>
            <a:endParaRPr lang="en-US" sz="1688" dirty="0">
              <a:solidFill>
                <a:srgbClr val="000000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5487207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>
              <a:defRPr/>
            </a:pPr>
            <a:endParaRPr lang="en-US" sz="1688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0573" y="219076"/>
            <a:ext cx="11030857" cy="479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7048" y="1004889"/>
            <a:ext cx="11417904" cy="5089624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 sz="2250">
                <a:solidFill>
                  <a:srgbClr val="064308"/>
                </a:solidFill>
                <a:latin typeface="+mn-lt"/>
              </a:defRPr>
            </a:lvl1pPr>
            <a:lvl2pPr marL="452438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2pPr>
            <a:lvl3pPr marL="735211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3pPr>
            <a:lvl4pPr marL="1245692" indent="-226219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4pPr>
            <a:lvl5pPr marL="1750219" indent="-148828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624159" y="6356450"/>
            <a:ext cx="4116413" cy="36462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0740573" y="6356450"/>
            <a:ext cx="612825" cy="364628"/>
          </a:xfrm>
        </p:spPr>
        <p:txBody>
          <a:bodyPr/>
          <a:lstStyle/>
          <a:p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0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893034" y="1320107"/>
            <a:ext cx="10486572" cy="325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 eaLnBrk="0" hangingPunct="0">
              <a:lnSpc>
                <a:spcPct val="90000"/>
              </a:lnSpc>
              <a:defRPr/>
            </a:pPr>
            <a:endParaRPr lang="en-US" sz="1688" dirty="0">
              <a:solidFill>
                <a:srgbClr val="000000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487207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>
              <a:defRPr/>
            </a:pPr>
            <a:endParaRPr lang="en-US" sz="1688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0573" y="219076"/>
            <a:ext cx="11030857" cy="479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7048" y="1004890"/>
            <a:ext cx="11417904" cy="5089625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 sz="2250">
                <a:solidFill>
                  <a:srgbClr val="064308"/>
                </a:solidFill>
                <a:latin typeface="+mn-lt"/>
              </a:defRPr>
            </a:lvl1pPr>
            <a:lvl2pPr marL="452438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2pPr>
            <a:lvl3pPr marL="735211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3pPr>
            <a:lvl4pPr marL="1245692" indent="-226219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4pPr>
            <a:lvl5pPr marL="1750219" indent="-148828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6624159" y="6356450"/>
            <a:ext cx="4116413" cy="36462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10740573" y="6356450"/>
            <a:ext cx="612825" cy="364628"/>
          </a:xfrm>
        </p:spPr>
        <p:txBody>
          <a:bodyPr/>
          <a:lstStyle/>
          <a:p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34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bkg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4" y="1320107"/>
            <a:ext cx="10486572" cy="3252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 eaLnBrk="0" hangingPunct="0">
              <a:lnSpc>
                <a:spcPct val="90000"/>
              </a:lnSpc>
              <a:defRPr/>
            </a:pPr>
            <a:endParaRPr lang="en-US" sz="1688" dirty="0">
              <a:solidFill>
                <a:srgbClr val="000000"/>
              </a:solidFill>
              <a:latin typeface="Helvetica" pitchFamily="-111" charset="0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05"/>
            <a:ext cx="12192000" cy="3512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0612" tIns="45306" rIns="90612" bIns="45306">
            <a:spAutoFit/>
          </a:bodyPr>
          <a:lstStyle/>
          <a:p>
            <a:pPr defTabSz="913586">
              <a:defRPr/>
            </a:pPr>
            <a:endParaRPr lang="en-US" sz="1688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73" y="219076"/>
            <a:ext cx="11030857" cy="479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048" y="1004890"/>
            <a:ext cx="11417904" cy="5067299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 sz="2250">
                <a:solidFill>
                  <a:srgbClr val="064308"/>
                </a:solidFill>
                <a:latin typeface="+mn-lt"/>
              </a:defRPr>
            </a:lvl1pPr>
            <a:lvl2pPr marL="452438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2pPr>
            <a:lvl3pPr marL="735211" indent="-169664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3pPr>
            <a:lvl4pPr marL="1245692" indent="-226219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4pPr>
            <a:lvl5pPr marL="1750219" indent="-148828">
              <a:buFont typeface="Arial" panose="020B0604020202020204" pitchFamily="34" charset="0"/>
              <a:buChar char="•"/>
              <a:defRPr sz="1500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624159" y="6356450"/>
            <a:ext cx="4116413" cy="364628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0740573" y="6356450"/>
            <a:ext cx="612825" cy="364628"/>
          </a:xfrm>
        </p:spPr>
        <p:txBody>
          <a:bodyPr/>
          <a:lstStyle/>
          <a:p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1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834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101601"/>
            <a:ext cx="8441267" cy="4863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19200"/>
            <a:ext cx="10363200" cy="2362200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1pPr>
            <a:lvl2pPr marL="452438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2pPr>
            <a:lvl3pPr marL="735211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3pPr>
            <a:lvl4pPr marL="1245692" indent="-226219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4pPr>
            <a:lvl5pPr marL="1750219" indent="-148828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733800"/>
            <a:ext cx="10363200" cy="2362200"/>
          </a:xfrm>
        </p:spPr>
        <p:txBody>
          <a:bodyPr/>
          <a:lstStyle>
            <a:lvl1pPr marL="169664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1pPr>
            <a:lvl2pPr marL="452438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2pPr>
            <a:lvl3pPr marL="735211" indent="-169664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3pPr>
            <a:lvl4pPr marL="1245692" indent="-226219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4pPr>
            <a:lvl5pPr marL="1750219" indent="-148828">
              <a:buFont typeface="Arial" panose="020B0604020202020204" pitchFamily="34" charset="0"/>
              <a:buChar char="•"/>
              <a:defRPr>
                <a:solidFill>
                  <a:srgbClr val="064308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24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7" y="1320108"/>
            <a:ext cx="10486572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1800" dirty="0">
              <a:solidFill>
                <a:srgbClr val="000000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06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sz="1800" dirty="0">
              <a:solidFill>
                <a:srgbClr val="000000"/>
              </a:solidFill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1882"/>
            <a:ext cx="119888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>
                    <a:tint val="75000"/>
                  </a:srgbClr>
                </a:solidFill>
              </a:rPr>
              <a:t>, Slide </a:t>
            </a:r>
            <a:fld id="{888FC917-2F4D-45AC-AA7A-EF80FFB23A8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7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74763" y="299145"/>
            <a:ext cx="8442476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0811" y="1067098"/>
            <a:ext cx="10970381" cy="529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33291" y="6356449"/>
            <a:ext cx="4116413" cy="364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Kenny Haak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40573" y="6356450"/>
            <a:ext cx="612825" cy="3646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586"/>
            <a:fld id="{C096B4DE-0D32-4AAB-8754-316C6749373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3586"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1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</p:sldLayoutIdLst>
  <p:hf sldNum="0" hdr="0" ftr="0" dt="0"/>
  <p:txStyles>
    <p:titleStyle>
      <a:lvl1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0695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3099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06199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59298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12398" algn="ctr" defTabSz="800791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188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69664" indent="-169664" algn="l" defTabSz="800695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969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452438" indent="-169664" algn="l" defTabSz="800695" rtl="0" eaLnBrk="1" fontAlgn="base" hangingPunct="1">
        <a:lnSpc>
          <a:spcPct val="90000"/>
        </a:lnSpc>
        <a:spcBef>
          <a:spcPct val="25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594">
          <a:solidFill>
            <a:srgbClr val="064308"/>
          </a:solidFill>
          <a:latin typeface="Arial" charset="0"/>
          <a:ea typeface="ＭＳ Ｐゴシック" charset="-128"/>
          <a:cs typeface="+mn-cs"/>
        </a:defRPr>
      </a:lvl2pPr>
      <a:lvl3pPr marL="735211" indent="-169664" algn="l" defTabSz="800695" rtl="0" eaLnBrk="1" fontAlgn="base" hangingPunct="1">
        <a:lnSpc>
          <a:spcPct val="90000"/>
        </a:lnSpc>
        <a:spcBef>
          <a:spcPct val="15000"/>
        </a:spcBef>
        <a:spcAft>
          <a:spcPct val="0"/>
        </a:spcAft>
        <a:buSzPct val="100000"/>
        <a:buFont typeface="Arial" panose="020B0604020202020204" pitchFamily="34" charset="0"/>
        <a:buChar char="•"/>
        <a:defRPr sz="1594">
          <a:solidFill>
            <a:srgbClr val="064308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1245692" indent="-226219" algn="l" defTabSz="800695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ヒラギノ角ゴ Pro W3" pitchFamily="-111" charset="-128"/>
          <a:cs typeface="+mn-cs"/>
        </a:defRPr>
      </a:lvl4pPr>
      <a:lvl5pPr marL="1750219" indent="-148828" algn="l" defTabSz="800695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ヒラギノ角ゴ Pro W3" pitchFamily="-111" charset="-128"/>
          <a:cs typeface="+mn-cs"/>
        </a:defRPr>
      </a:lvl5pPr>
      <a:lvl6pPr marL="2204140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6pPr>
      <a:lvl7pPr marL="2657241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7pPr>
      <a:lvl8pPr marL="3110340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8pPr>
      <a:lvl9pPr marL="3563439" indent="-149460" algn="l" defTabSz="800791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13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1pPr>
      <a:lvl2pPr marL="453099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2pPr>
      <a:lvl3pPr marL="906199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3pPr>
      <a:lvl4pPr marL="1359298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4pPr>
      <a:lvl5pPr marL="1812398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5pPr>
      <a:lvl6pPr marL="2265498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6pPr>
      <a:lvl7pPr marL="2718597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7pPr>
      <a:lvl8pPr marL="3171697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8pPr>
      <a:lvl9pPr marL="3624796" algn="l" defTabSz="906199" rtl="0" eaLnBrk="1" latinLnBrk="0" hangingPunct="1">
        <a:defRPr sz="17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Kenny Haak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 Reader</a:t>
            </a:r>
          </a:p>
        </p:txBody>
      </p:sp>
    </p:spTree>
    <p:extLst>
      <p:ext uri="{BB962C8B-B14F-4D97-AF65-F5344CB8AC3E}">
        <p14:creationId xmlns:p14="http://schemas.microsoft.com/office/powerpoint/2010/main" val="4151401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BE3F3F-5C1F-8561-3737-DE1245833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This code was made to read the LISE spectra that are generated in the Monte Carlo transmission plots</a:t>
            </a:r>
          </a:p>
          <a:p>
            <a:r>
              <a:rPr lang="en-US" dirty="0"/>
              <a:t>It benefitted my analysis to count blobs on the diagonal </a:t>
            </a:r>
            <a:r>
              <a:rPr lang="en-US" dirty="0" err="1"/>
              <a:t>q_inital</a:t>
            </a:r>
            <a:r>
              <a:rPr lang="en-US" dirty="0"/>
              <a:t> = </a:t>
            </a:r>
            <a:r>
              <a:rPr lang="en-US" dirty="0" err="1"/>
              <a:t>q_final</a:t>
            </a:r>
            <a:r>
              <a:rPr lang="en-US" dirty="0"/>
              <a:t> (x=y) line of the MC plot</a:t>
            </a:r>
          </a:p>
          <a:p>
            <a:r>
              <a:rPr lang="en-US" dirty="0"/>
              <a:t>So we are really just trying to accomplish the function of answer the question:</a:t>
            </a:r>
          </a:p>
          <a:p>
            <a:pPr lvl="1"/>
            <a:r>
              <a:rPr lang="en-US" dirty="0"/>
              <a:t>How many counts are in this blob?</a:t>
            </a:r>
          </a:p>
          <a:p>
            <a:r>
              <a:rPr lang="en-US" dirty="0"/>
              <a:t>Yet I aimed to automate it, because I had to sum the counts from over hundreds (and with mistakes, over thousands) of blobs</a:t>
            </a:r>
          </a:p>
          <a:p>
            <a:r>
              <a:rPr lang="en-US" dirty="0"/>
              <a:t>Therefore these python scripts try to cut the spectra up into a grid and take the sum of the bins in each grid</a:t>
            </a:r>
          </a:p>
          <a:p>
            <a:r>
              <a:rPr lang="en-US" dirty="0"/>
              <a:t>It beats having to draw contours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0863AD-D9DD-3F5A-CA29-0A2E109B7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Foreword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D36C21-CBE3-3996-63F9-FB763693B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114" y="1426012"/>
            <a:ext cx="5350473" cy="410546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B6EB137-6756-503C-36E7-8E64A2DFBB78}"/>
              </a:ext>
            </a:extLst>
          </p:cNvPr>
          <p:cNvSpPr/>
          <p:nvPr/>
        </p:nvSpPr>
        <p:spPr>
          <a:xfrm>
            <a:off x="9433249" y="3240817"/>
            <a:ext cx="877078" cy="56916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562F165-52D8-E0FF-8D2C-AB0C7FD91C35}"/>
              </a:ext>
            </a:extLst>
          </p:cNvPr>
          <p:cNvCxnSpPr>
            <a:endCxn id="6" idx="2"/>
          </p:cNvCxnSpPr>
          <p:nvPr/>
        </p:nvCxnSpPr>
        <p:spPr>
          <a:xfrm>
            <a:off x="3769567" y="3153747"/>
            <a:ext cx="5663682" cy="371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942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13671D-1379-C4B7-8C31-C8D3AB549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487437" cy="4823295"/>
          </a:xfrm>
        </p:spPr>
        <p:txBody>
          <a:bodyPr/>
          <a:lstStyle/>
          <a:p>
            <a:r>
              <a:rPr lang="en-US" dirty="0"/>
              <a:t>Make sure you have the right code versions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346903-39DD-0E0B-9E33-B6255FF2C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AED20-AC1D-8CD0-68A7-250AEB9AE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367" y="1766783"/>
            <a:ext cx="1905266" cy="14956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6D41F0-4E82-75EA-7768-574B2F238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340" y="3688887"/>
            <a:ext cx="3191320" cy="59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8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D8A02C8-7F9A-4BF1-7B60-46764A828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299" y="1120174"/>
            <a:ext cx="4000502" cy="232047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42BB17-4741-55E3-7582-66F7E9054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Run your Monte Carlo in LISE (see my thesis for details)</a:t>
            </a:r>
          </a:p>
          <a:p>
            <a:r>
              <a:rPr lang="en-US" dirty="0"/>
              <a:t>Click the save Monte Carlo plot button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simply run the ### 2D ### cell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0F0F9A-AF49-5179-8C9D-4CE06983D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2D Monte Carlo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2A0272-A8F1-1576-6991-06876098B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899" y="2308480"/>
            <a:ext cx="2429214" cy="990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B9EC0D-8FFC-772D-085A-02ECE8A457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899" y="3825718"/>
            <a:ext cx="3553321" cy="1800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D9FCF5-D040-9CCC-FB9F-21EBEE282E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255" t="18902" r="13155" b="4735"/>
          <a:stretch/>
        </p:blipFill>
        <p:spPr>
          <a:xfrm>
            <a:off x="7736115" y="3666931"/>
            <a:ext cx="2930386" cy="215735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5B36107-A97D-18D2-F189-08A1F9307DC6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9783147" y="2575249"/>
            <a:ext cx="97971" cy="18101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5F321AE0-A176-CCA1-B377-31EFB6A4DF00}"/>
              </a:ext>
            </a:extLst>
          </p:cNvPr>
          <p:cNvSpPr/>
          <p:nvPr/>
        </p:nvSpPr>
        <p:spPr>
          <a:xfrm>
            <a:off x="9526555" y="4385388"/>
            <a:ext cx="513184" cy="45053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739D88-0B82-5CFC-ACA2-B84624378E6E}"/>
              </a:ext>
            </a:extLst>
          </p:cNvPr>
          <p:cNvSpPr/>
          <p:nvPr/>
        </p:nvSpPr>
        <p:spPr>
          <a:xfrm>
            <a:off x="9535886" y="2280487"/>
            <a:ext cx="662474" cy="2667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E36CA98-D8A6-9F36-4FE2-CDDBE93F41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3133" y="2113384"/>
            <a:ext cx="3249180" cy="20232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C99C963-5208-CB12-896A-F5D3A983AB12}"/>
              </a:ext>
            </a:extLst>
          </p:cNvPr>
          <p:cNvSpPr/>
          <p:nvPr/>
        </p:nvSpPr>
        <p:spPr>
          <a:xfrm>
            <a:off x="6996108" y="2122715"/>
            <a:ext cx="662474" cy="26676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883FE6-7F6B-E383-0A2A-2782FFD88B54}"/>
              </a:ext>
            </a:extLst>
          </p:cNvPr>
          <p:cNvSpPr txBox="1"/>
          <p:nvPr/>
        </p:nvSpPr>
        <p:spPr>
          <a:xfrm>
            <a:off x="10726807" y="1365535"/>
            <a:ext cx="13635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64308"/>
                </a:solidFill>
                <a:latin typeface="+mn-lt"/>
              </a:rPr>
              <a:t>Final data structure is easily workable </a:t>
            </a:r>
            <a:r>
              <a:rPr lang="en-US" dirty="0" err="1">
                <a:solidFill>
                  <a:srgbClr val="064308"/>
                </a:solidFill>
                <a:latin typeface="+mn-lt"/>
              </a:rPr>
              <a:t>DataFrame</a:t>
            </a:r>
            <a:endParaRPr lang="en-US" dirty="0">
              <a:solidFill>
                <a:srgbClr val="064308"/>
              </a:solidFill>
            </a:endParaRPr>
          </a:p>
          <a:p>
            <a:endParaRPr lang="en-US" dirty="0">
              <a:solidFill>
                <a:srgbClr val="064308"/>
              </a:solidFill>
              <a:latin typeface="+mn-lt"/>
            </a:endParaRPr>
          </a:p>
          <a:p>
            <a:endParaRPr lang="en-US" dirty="0">
              <a:solidFill>
                <a:srgbClr val="064308"/>
              </a:solidFill>
            </a:endParaRPr>
          </a:p>
          <a:p>
            <a:r>
              <a:rPr lang="en-US" dirty="0">
                <a:solidFill>
                  <a:srgbClr val="064308"/>
                </a:solidFill>
                <a:latin typeface="+mn-lt"/>
              </a:rPr>
              <a:t>Use as necessary</a:t>
            </a:r>
          </a:p>
        </p:txBody>
      </p:sp>
    </p:spTree>
    <p:extLst>
      <p:ext uri="{BB962C8B-B14F-4D97-AF65-F5344CB8AC3E}">
        <p14:creationId xmlns:p14="http://schemas.microsoft.com/office/powerpoint/2010/main" val="212532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FC1ABD-11EF-CBF5-455E-74B55CE3B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When making actual read world data processing scripts there are many things that can go wrong</a:t>
            </a:r>
          </a:p>
          <a:p>
            <a:r>
              <a:rPr lang="en-US" dirty="0"/>
              <a:t>One such issue here is when the halfway point between integers falls exactly on a bin</a:t>
            </a:r>
          </a:p>
          <a:p>
            <a:pPr lvl="1"/>
            <a:r>
              <a:rPr lang="en-US" dirty="0"/>
              <a:t>then you will get two indices for that halfway point</a:t>
            </a:r>
          </a:p>
          <a:p>
            <a:pPr lvl="1"/>
            <a:r>
              <a:rPr lang="en-US" dirty="0"/>
              <a:t>and all the others will only get one</a:t>
            </a:r>
          </a:p>
          <a:p>
            <a:pPr lvl="1"/>
            <a:r>
              <a:rPr lang="en-US" dirty="0"/>
              <a:t>and then the dimension is off</a:t>
            </a:r>
          </a:p>
          <a:p>
            <a:pPr lvl="1"/>
            <a:r>
              <a:rPr lang="en-US" dirty="0"/>
              <a:t>and you can't count boxes correctly</a:t>
            </a:r>
          </a:p>
          <a:p>
            <a:pPr lvl="1"/>
            <a:r>
              <a:rPr lang="en-US" dirty="0"/>
              <a:t>yada </a:t>
            </a:r>
            <a:r>
              <a:rPr lang="en-US" dirty="0" err="1"/>
              <a:t>yada</a:t>
            </a:r>
            <a:endParaRPr lang="en-US" dirty="0"/>
          </a:p>
          <a:p>
            <a:r>
              <a:rPr lang="en-US" dirty="0"/>
              <a:t>That is why there is a debug output that shows the construction of these indices (the step is being doubled and then the duplicates are being removed)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AD3A8C-E3B2-ABC6-F90E-A3510A791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51084D-82D6-7EEA-8F08-12B72C3E7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830" y="1229788"/>
            <a:ext cx="4439270" cy="42677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6E2F12-C26E-F364-01F3-6150C378E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70" y="4699604"/>
            <a:ext cx="5973009" cy="119079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A594BF-6ACE-E96E-5BC5-608C547179EC}"/>
              </a:ext>
            </a:extLst>
          </p:cNvPr>
          <p:cNvCxnSpPr/>
          <p:nvPr/>
        </p:nvCxnSpPr>
        <p:spPr>
          <a:xfrm flipV="1">
            <a:off x="5981700" y="2486025"/>
            <a:ext cx="723900" cy="1419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E771A85-CD58-5BC0-E1B2-D4B0192CF9E8}"/>
              </a:ext>
            </a:extLst>
          </p:cNvPr>
          <p:cNvCxnSpPr/>
          <p:nvPr/>
        </p:nvCxnSpPr>
        <p:spPr>
          <a:xfrm flipH="1">
            <a:off x="3573624" y="4618653"/>
            <a:ext cx="289249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576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5301B7D-D6E0-2C9B-0A95-2BDD4DBEA965}"/>
              </a:ext>
            </a:extLst>
          </p:cNvPr>
          <p:cNvSpPr txBox="1"/>
          <p:nvPr/>
        </p:nvSpPr>
        <p:spPr>
          <a:xfrm>
            <a:off x="6848669" y="1228792"/>
            <a:ext cx="50758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600" dirty="0">
                <a:solidFill>
                  <a:srgbClr val="064308"/>
                </a:solidFill>
                <a:latin typeface="+mn-lt"/>
              </a:rPr>
              <a:t>First go to projection of your 2D</a:t>
            </a:r>
            <a:r>
              <a:rPr lang="en-US" sz="1600" dirty="0">
                <a:solidFill>
                  <a:srgbClr val="064308"/>
                </a:solidFill>
              </a:rPr>
              <a:t> and select X or Y parameter</a:t>
            </a: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solidFill>
                  <a:srgbClr val="064308"/>
                </a:solidFill>
                <a:latin typeface="+mn-lt"/>
              </a:rPr>
              <a:t>Next save the projection to text file</a:t>
            </a: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  <a:latin typeface="+mn-lt"/>
            </a:endParaRPr>
          </a:p>
          <a:p>
            <a:pPr marL="457200" indent="-457200">
              <a:buFont typeface="+mj-lt"/>
              <a:buAutoNum type="arabicPeriod"/>
            </a:pPr>
            <a:endParaRPr lang="en-US" sz="1600" dirty="0">
              <a:solidFill>
                <a:srgbClr val="064308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600" dirty="0">
                <a:solidFill>
                  <a:srgbClr val="064308"/>
                </a:solidFill>
                <a:latin typeface="+mn-lt"/>
              </a:rPr>
              <a:t>Run the ### 1D ### cell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F59ACC-75C9-A559-530E-F45540F4A6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823295"/>
          </a:xfrm>
        </p:spPr>
        <p:txBody>
          <a:bodyPr/>
          <a:lstStyle/>
          <a:p>
            <a:r>
              <a:rPr lang="en-US" dirty="0"/>
              <a:t>The Monte Carlo in LISE plots in 2D</a:t>
            </a:r>
          </a:p>
          <a:p>
            <a:r>
              <a:rPr lang="en-US" dirty="0"/>
              <a:t>But if you have three materials and you are trying to calculate charge state distributions with Monte Carlo you will have to count at least one of them in 1D</a:t>
            </a:r>
          </a:p>
          <a:p>
            <a:r>
              <a:rPr lang="en-US" dirty="0"/>
              <a:t>In fact, counting each distribution individually and convoluting them is necessary</a:t>
            </a:r>
          </a:p>
          <a:p>
            <a:r>
              <a:rPr lang="en-US" dirty="0"/>
              <a:t>This is a tedious process but if it is every at all necessary, you can at least count 1D peaks with this code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433672-0493-4ABB-FA52-C13CA0209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1D Monte Carlo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79C300-9109-742E-B518-D3E3B25F4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747" y="1959406"/>
            <a:ext cx="2029108" cy="1162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A94BDB-596C-D21A-1D24-82B077AB0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1855" y="1959406"/>
            <a:ext cx="1676634" cy="1162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1DAECC-236D-C07A-8578-4029EC613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9401" y="3864484"/>
            <a:ext cx="2581635" cy="7144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BC73C0-B3EA-A863-8E7C-EEDFD46F94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3995" y="3893849"/>
            <a:ext cx="3910531" cy="18017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B8EDF0-16F4-3DF8-B91D-B4816D2576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3641" y="5207006"/>
            <a:ext cx="3924848" cy="6001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8BC04C-4885-B6C3-34D6-D27633C268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659" y="3956550"/>
            <a:ext cx="2359234" cy="125045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EB37278-6BB0-5B66-586D-B5D28AC27189}"/>
              </a:ext>
            </a:extLst>
          </p:cNvPr>
          <p:cNvCxnSpPr/>
          <p:nvPr/>
        </p:nvCxnSpPr>
        <p:spPr>
          <a:xfrm>
            <a:off x="2855167" y="4221721"/>
            <a:ext cx="1530221" cy="3572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758810"/>
      </p:ext>
    </p:extLst>
  </p:cSld>
  <p:clrMapOvr>
    <a:masterClrMapping/>
  </p:clrMapOvr>
</p:sld>
</file>

<file path=ppt/theme/theme1.xml><?xml version="1.0" encoding="utf-8"?>
<a:theme xmlns:a="http://schemas.openxmlformats.org/drawingml/2006/main" name="10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Custom 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064308"/>
            </a:solidFill>
            <a:latin typeface="+mn-lt"/>
          </a:defRPr>
        </a:defPPr>
      </a:lstStyle>
    </a:tx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CEDFECA1-1FA7-4343-9FBB-C904838AE647}" vid="{5797861D-8CE6-4C20-AB88-79B80804F0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FRIB_template</Template>
  <TotalTime>76</TotalTime>
  <Words>379</Words>
  <Application>Microsoft Office PowerPoint</Application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ヒラギノ角ゴ Pro W3</vt:lpstr>
      <vt:lpstr>Arial</vt:lpstr>
      <vt:lpstr>Calibri</vt:lpstr>
      <vt:lpstr>Helvetica</vt:lpstr>
      <vt:lpstr>Wingdings</vt:lpstr>
      <vt:lpstr>10_CKG FRIB no-line h</vt:lpstr>
      <vt:lpstr>Monte Carlo Reader</vt:lpstr>
      <vt:lpstr>Foreword</vt:lpstr>
      <vt:lpstr>Initialize</vt:lpstr>
      <vt:lpstr>Counting 2D Monte Carlo</vt:lpstr>
      <vt:lpstr>Issues</vt:lpstr>
      <vt:lpstr>Counting 1D Monte Carlo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Haak, Kenny</dc:creator>
  <cp:lastModifiedBy>Haak, Kenny</cp:lastModifiedBy>
  <cp:revision>2</cp:revision>
  <dcterms:created xsi:type="dcterms:W3CDTF">2024-08-15T03:33:57Z</dcterms:created>
  <dcterms:modified xsi:type="dcterms:W3CDTF">2024-08-15T06:33:39Z</dcterms:modified>
</cp:coreProperties>
</file>