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0" r:id="rId3"/>
    <p:sldId id="258" r:id="rId4"/>
    <p:sldId id="257" r:id="rId5"/>
    <p:sldId id="261" r:id="rId6"/>
    <p:sldId id="259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CF3B"/>
    <a:srgbClr val="064308"/>
    <a:srgbClr val="767B4D"/>
    <a:srgbClr val="0063A8"/>
    <a:srgbClr val="6EB43F"/>
    <a:srgbClr val="49674A"/>
    <a:srgbClr val="FCF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88147" autoAdjust="0"/>
  </p:normalViewPr>
  <p:slideViewPr>
    <p:cSldViewPr snapToGrid="0">
      <p:cViewPr>
        <p:scale>
          <a:sx n="75" d="100"/>
          <a:sy n="75" d="100"/>
        </p:scale>
        <p:origin x="1925" y="21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702F08-0B48-45AC-BCD6-9DE530530557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40BE8-696E-4EA7-BD77-B9BFAD2F8B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504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5"/>
          <p:cNvSpPr txBox="1">
            <a:spLocks noChangeArrowheads="1"/>
          </p:cNvSpPr>
          <p:nvPr userDrawn="1"/>
        </p:nvSpPr>
        <p:spPr bwMode="auto">
          <a:xfrm>
            <a:off x="850703" y="1238250"/>
            <a:ext cx="9986635" cy="4473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6447" tIns="43223" rIns="86447" bIns="43223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sz="26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2032000" y="4071938"/>
            <a:ext cx="8128000" cy="1143000"/>
          </a:xfrm>
        </p:spPr>
        <p:txBody>
          <a:bodyPr/>
          <a:lstStyle>
            <a:lvl1pPr marL="0" indent="0" algn="ctr">
              <a:buNone/>
              <a:defRPr/>
            </a:lvl1pPr>
            <a:lvl2pPr marL="432277" indent="0" algn="ctr">
              <a:buNone/>
              <a:defRPr/>
            </a:lvl2pPr>
            <a:lvl3pPr marL="864551" indent="0" algn="ctr">
              <a:buNone/>
              <a:defRPr/>
            </a:lvl3pPr>
            <a:lvl4pPr marL="1296827" indent="0" algn="ctr">
              <a:buNone/>
              <a:defRPr/>
            </a:lvl4pPr>
            <a:lvl5pPr marL="1729104" indent="0" algn="ctr">
              <a:buNone/>
              <a:defRPr/>
            </a:lvl5pPr>
            <a:lvl6pPr marL="2161379" indent="0" algn="ctr">
              <a:buNone/>
              <a:defRPr/>
            </a:lvl6pPr>
            <a:lvl7pPr marL="2593655" indent="0" algn="ctr">
              <a:buNone/>
              <a:defRPr/>
            </a:lvl7pPr>
            <a:lvl8pPr marL="3025929" indent="0" algn="ctr">
              <a:buNone/>
              <a:defRPr/>
            </a:lvl8pPr>
            <a:lvl9pPr marL="3458205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5255" y="2971800"/>
            <a:ext cx="12001499" cy="4786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0" y="6236617"/>
            <a:ext cx="12192000" cy="595162"/>
          </a:xfrm>
          <a:prstGeom prst="rect">
            <a:avLst/>
          </a:prstGeom>
          <a:noFill/>
        </p:spPr>
        <p:txBody>
          <a:bodyPr wrap="square" lIns="86486" tIns="43243" rIns="86486" bIns="43243" rtlCol="0">
            <a:spAutoFit/>
          </a:bodyPr>
          <a:lstStyle/>
          <a:p>
            <a:pPr marL="914400" indent="0" algn="l"/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Energy, Office of Science, Office of Nuclear Physics and used resources of </a:t>
            </a:r>
            <a:b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</a:br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the</a:t>
            </a:r>
            <a:r>
              <a:rPr lang="en-US" sz="1100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</a:t>
            </a:r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Facility for Rare Isotope Beams (FRIB) Operations, which is a DOE Office of Science User Facility under Award Number DE-SC0023633, and by the US</a:t>
            </a:r>
            <a:b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</a:br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National Science Foundation under Grants No. PHY-20-12040 and 23-10078 “Windows on the Universe: Open Quantum Systems in Atomic Nuclei at FRIB”.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4015216" y="415245"/>
            <a:ext cx="3657600" cy="20999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900" y="242108"/>
            <a:ext cx="1600200" cy="204389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5529623"/>
            <a:ext cx="3200400" cy="70132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056" y="5565867"/>
            <a:ext cx="2651760" cy="627065"/>
          </a:xfrm>
          <a:prstGeom prst="rect">
            <a:avLst/>
          </a:prstGeom>
        </p:spPr>
      </p:pic>
      <p:pic>
        <p:nvPicPr>
          <p:cNvPr id="20" name="Picture 19" descr="A logo of a globe with a gold ring&#10;&#10;Description automatically generated">
            <a:extLst>
              <a:ext uri="{FF2B5EF4-FFF2-40B4-BE49-F238E27FC236}">
                <a16:creationId xmlns:a16="http://schemas.microsoft.com/office/drawing/2014/main" id="{62DDB346-9CD6-3FF0-2627-90ED602A52D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200" y="5543348"/>
            <a:ext cx="1502408" cy="781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886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7" y="1320108"/>
            <a:ext cx="10486572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sz="1800" dirty="0">
              <a:solidFill>
                <a:srgbClr val="000000"/>
              </a:solidFill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06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sz="1800" dirty="0">
              <a:solidFill>
                <a:srgbClr val="000000"/>
              </a:solidFill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823295"/>
          </a:xfrm>
        </p:spPr>
        <p:txBody>
          <a:bodyPr/>
          <a:lstStyle>
            <a:lvl1pPr marL="169664" indent="-169664">
              <a:buFont typeface="Wingdings" panose="05000000000000000000" pitchFamily="2" charset="2"/>
              <a:buChar char="§"/>
              <a:defRPr/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5756"/>
            <a:ext cx="11988800" cy="485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Kenny Haak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>
                    <a:tint val="75000"/>
                  </a:srgbClr>
                </a:solidFill>
              </a:rPr>
              <a:t>, Slide </a:t>
            </a:r>
            <a:fld id="{35AD4620-7552-4207-8973-898801ED212B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132576"/>
            <a:ext cx="12183897" cy="725425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11212800" y="6400264"/>
            <a:ext cx="50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586"/>
            <a:fld id="{68A2E204-3C7D-4A15-BD99-89FD133B0745}" type="slidenum">
              <a:rPr lang="en-US" sz="1200">
                <a:solidFill>
                  <a:srgbClr val="064308"/>
                </a:solidFill>
              </a:rPr>
              <a:pPr defTabSz="913586"/>
              <a:t>‹#›</a:t>
            </a:fld>
            <a:endParaRPr lang="en-US" sz="1200" dirty="0">
              <a:solidFill>
                <a:srgbClr val="064308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978371"/>
            <a:ext cx="12192000" cy="885825"/>
          </a:xfrm>
          <a:prstGeom prst="rect">
            <a:avLst/>
          </a:prstGeom>
        </p:spPr>
      </p:pic>
      <p:sp>
        <p:nvSpPr>
          <p:cNvPr id="13" name="Footer Placeholder 6"/>
          <p:cNvSpPr txBox="1">
            <a:spLocks/>
          </p:cNvSpPr>
          <p:nvPr userDrawn="1"/>
        </p:nvSpPr>
        <p:spPr>
          <a:xfrm>
            <a:off x="7875498" y="6268474"/>
            <a:ext cx="4116413" cy="3646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25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/>
              <a:t>Kenny Haak, </a:t>
            </a:r>
            <a:r>
              <a:rPr lang="en-US" sz="1600" dirty="0">
                <a:solidFill>
                  <a:srgbClr val="000000">
                    <a:tint val="75000"/>
                  </a:srgbClr>
                </a:solidFill>
              </a:rPr>
              <a:t>Slide </a:t>
            </a:r>
            <a:fld id="{C096B4DE-0D32-4AAB-8754-316C6749373A}" type="slidenum">
              <a:rPr lang="en-US" sz="1600" smtClean="0">
                <a:solidFill>
                  <a:srgbClr val="000000">
                    <a:tint val="75000"/>
                  </a:srgbClr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600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756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SCL_ppt.png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893034" y="1320107"/>
            <a:ext cx="10486572" cy="32527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0612" tIns="45306" rIns="90612" bIns="45306">
            <a:spAutoFit/>
          </a:bodyPr>
          <a:lstStyle/>
          <a:p>
            <a:pPr defTabSz="913586" eaLnBrk="0" hangingPunct="0">
              <a:lnSpc>
                <a:spcPct val="90000"/>
              </a:lnSpc>
              <a:defRPr/>
            </a:pPr>
            <a:endParaRPr lang="en-US" sz="1688" dirty="0">
              <a:solidFill>
                <a:srgbClr val="000000"/>
              </a:solidFill>
              <a:latin typeface="Helvetica" pitchFamily="-111" charset="0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5487207" y="3009305"/>
            <a:ext cx="12192000" cy="3512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0612" tIns="45306" rIns="90612" bIns="45306">
            <a:spAutoFit/>
          </a:bodyPr>
          <a:lstStyle/>
          <a:p>
            <a:pPr defTabSz="913586">
              <a:defRPr/>
            </a:pPr>
            <a:endParaRPr lang="en-US" sz="1688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80573" y="219076"/>
            <a:ext cx="11030857" cy="479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87048" y="1004889"/>
            <a:ext cx="11417904" cy="5089624"/>
          </a:xfrm>
        </p:spPr>
        <p:txBody>
          <a:bodyPr/>
          <a:lstStyle>
            <a:lvl1pPr marL="169664" indent="-169664">
              <a:buFont typeface="Arial" panose="020B0604020202020204" pitchFamily="34" charset="0"/>
              <a:buChar char="•"/>
              <a:defRPr sz="2250">
                <a:solidFill>
                  <a:srgbClr val="064308"/>
                </a:solidFill>
                <a:latin typeface="+mn-lt"/>
              </a:defRPr>
            </a:lvl1pPr>
            <a:lvl2pPr marL="452438" indent="-169664">
              <a:buFont typeface="Arial" panose="020B0604020202020204" pitchFamily="34" charset="0"/>
              <a:buChar char="•"/>
              <a:defRPr sz="1688">
                <a:solidFill>
                  <a:srgbClr val="064308"/>
                </a:solidFill>
                <a:latin typeface="+mn-lt"/>
              </a:defRPr>
            </a:lvl2pPr>
            <a:lvl3pPr marL="735211" indent="-169664">
              <a:buFont typeface="Arial" panose="020B0604020202020204" pitchFamily="34" charset="0"/>
              <a:buChar char="•"/>
              <a:defRPr sz="1688">
                <a:solidFill>
                  <a:srgbClr val="064308"/>
                </a:solidFill>
                <a:latin typeface="+mn-lt"/>
              </a:defRPr>
            </a:lvl3pPr>
            <a:lvl4pPr marL="1245692" indent="-226219">
              <a:buFont typeface="Arial" panose="020B0604020202020204" pitchFamily="34" charset="0"/>
              <a:buChar char="•"/>
              <a:defRPr sz="1500">
                <a:solidFill>
                  <a:srgbClr val="064308"/>
                </a:solidFill>
                <a:latin typeface="+mn-lt"/>
              </a:defRPr>
            </a:lvl4pPr>
            <a:lvl5pPr marL="1750219" indent="-148828">
              <a:buFont typeface="Arial" panose="020B0604020202020204" pitchFamily="34" charset="0"/>
              <a:buChar char="•"/>
              <a:defRPr sz="1500">
                <a:solidFill>
                  <a:srgbClr val="064308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6624159" y="6356450"/>
            <a:ext cx="4116413" cy="364628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Kenny Haak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10740573" y="6356450"/>
            <a:ext cx="612825" cy="364628"/>
          </a:xfrm>
        </p:spPr>
        <p:txBody>
          <a:bodyPr/>
          <a:lstStyle/>
          <a:p>
            <a:fld id="{C096B4DE-0D32-4AAB-8754-316C6749373A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201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SCLFRIB_ppt.png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893034" y="1320107"/>
            <a:ext cx="10486572" cy="32527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0612" tIns="45306" rIns="90612" bIns="45306">
            <a:spAutoFit/>
          </a:bodyPr>
          <a:lstStyle/>
          <a:p>
            <a:pPr defTabSz="913586" eaLnBrk="0" hangingPunct="0">
              <a:lnSpc>
                <a:spcPct val="90000"/>
              </a:lnSpc>
              <a:defRPr/>
            </a:pPr>
            <a:endParaRPr lang="en-US" sz="1688" dirty="0">
              <a:solidFill>
                <a:srgbClr val="000000"/>
              </a:solidFill>
              <a:latin typeface="Helvetica" pitchFamily="-111" charset="0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5487207" y="3009305"/>
            <a:ext cx="12192000" cy="3512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0612" tIns="45306" rIns="90612" bIns="45306">
            <a:spAutoFit/>
          </a:bodyPr>
          <a:lstStyle/>
          <a:p>
            <a:pPr defTabSz="913586">
              <a:defRPr/>
            </a:pPr>
            <a:endParaRPr lang="en-US" sz="1688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80573" y="219076"/>
            <a:ext cx="11030857" cy="479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87048" y="1004890"/>
            <a:ext cx="11417904" cy="5089625"/>
          </a:xfrm>
        </p:spPr>
        <p:txBody>
          <a:bodyPr/>
          <a:lstStyle>
            <a:lvl1pPr marL="169664" indent="-169664">
              <a:buFont typeface="Arial" panose="020B0604020202020204" pitchFamily="34" charset="0"/>
              <a:buChar char="•"/>
              <a:defRPr sz="2250">
                <a:solidFill>
                  <a:srgbClr val="064308"/>
                </a:solidFill>
                <a:latin typeface="+mn-lt"/>
              </a:defRPr>
            </a:lvl1pPr>
            <a:lvl2pPr marL="452438" indent="-169664">
              <a:buFont typeface="Arial" panose="020B0604020202020204" pitchFamily="34" charset="0"/>
              <a:buChar char="•"/>
              <a:defRPr sz="1688">
                <a:solidFill>
                  <a:srgbClr val="064308"/>
                </a:solidFill>
                <a:latin typeface="+mn-lt"/>
              </a:defRPr>
            </a:lvl2pPr>
            <a:lvl3pPr marL="735211" indent="-169664">
              <a:buFont typeface="Arial" panose="020B0604020202020204" pitchFamily="34" charset="0"/>
              <a:buChar char="•"/>
              <a:defRPr sz="1688">
                <a:solidFill>
                  <a:srgbClr val="064308"/>
                </a:solidFill>
                <a:latin typeface="+mn-lt"/>
              </a:defRPr>
            </a:lvl3pPr>
            <a:lvl4pPr marL="1245692" indent="-226219">
              <a:buFont typeface="Arial" panose="020B0604020202020204" pitchFamily="34" charset="0"/>
              <a:buChar char="•"/>
              <a:defRPr sz="1500">
                <a:solidFill>
                  <a:srgbClr val="064308"/>
                </a:solidFill>
                <a:latin typeface="+mn-lt"/>
              </a:defRPr>
            </a:lvl4pPr>
            <a:lvl5pPr marL="1750219" indent="-148828">
              <a:buFont typeface="Arial" panose="020B0604020202020204" pitchFamily="34" charset="0"/>
              <a:buChar char="•"/>
              <a:defRPr sz="1500">
                <a:solidFill>
                  <a:srgbClr val="064308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6624159" y="6356450"/>
            <a:ext cx="4116413" cy="364628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Kenny Haak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10740573" y="6356450"/>
            <a:ext cx="612825" cy="364628"/>
          </a:xfrm>
        </p:spPr>
        <p:txBody>
          <a:bodyPr/>
          <a:lstStyle/>
          <a:p>
            <a:fld id="{C096B4DE-0D32-4AAB-8754-316C6749373A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345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bkg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4" y="1320107"/>
            <a:ext cx="10486572" cy="32527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0612" tIns="45306" rIns="90612" bIns="45306">
            <a:spAutoFit/>
          </a:bodyPr>
          <a:lstStyle/>
          <a:p>
            <a:pPr defTabSz="913586" eaLnBrk="0" hangingPunct="0">
              <a:lnSpc>
                <a:spcPct val="90000"/>
              </a:lnSpc>
              <a:defRPr/>
            </a:pPr>
            <a:endParaRPr lang="en-US" sz="1688" dirty="0">
              <a:solidFill>
                <a:srgbClr val="000000"/>
              </a:solidFill>
              <a:latin typeface="Helvetica" pitchFamily="-111" charset="0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487207" y="3009305"/>
            <a:ext cx="12192000" cy="3512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0612" tIns="45306" rIns="90612" bIns="45306">
            <a:spAutoFit/>
          </a:bodyPr>
          <a:lstStyle/>
          <a:p>
            <a:pPr defTabSz="913586">
              <a:defRPr/>
            </a:pPr>
            <a:endParaRPr lang="en-US" sz="1688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573" y="219076"/>
            <a:ext cx="11030857" cy="479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048" y="1004890"/>
            <a:ext cx="11417904" cy="5067299"/>
          </a:xfrm>
        </p:spPr>
        <p:txBody>
          <a:bodyPr/>
          <a:lstStyle>
            <a:lvl1pPr marL="169664" indent="-169664">
              <a:buFont typeface="Arial" panose="020B0604020202020204" pitchFamily="34" charset="0"/>
              <a:buChar char="•"/>
              <a:defRPr sz="2250">
                <a:solidFill>
                  <a:srgbClr val="064308"/>
                </a:solidFill>
                <a:latin typeface="+mn-lt"/>
              </a:defRPr>
            </a:lvl1pPr>
            <a:lvl2pPr marL="452438" indent="-169664">
              <a:buFont typeface="Arial" panose="020B0604020202020204" pitchFamily="34" charset="0"/>
              <a:buChar char="•"/>
              <a:defRPr sz="1688">
                <a:solidFill>
                  <a:srgbClr val="064308"/>
                </a:solidFill>
                <a:latin typeface="+mn-lt"/>
              </a:defRPr>
            </a:lvl2pPr>
            <a:lvl3pPr marL="735211" indent="-169664">
              <a:buFont typeface="Arial" panose="020B0604020202020204" pitchFamily="34" charset="0"/>
              <a:buChar char="•"/>
              <a:defRPr sz="1688">
                <a:solidFill>
                  <a:srgbClr val="064308"/>
                </a:solidFill>
                <a:latin typeface="+mn-lt"/>
              </a:defRPr>
            </a:lvl3pPr>
            <a:lvl4pPr marL="1245692" indent="-226219">
              <a:buFont typeface="Arial" panose="020B0604020202020204" pitchFamily="34" charset="0"/>
              <a:buChar char="•"/>
              <a:defRPr sz="1500">
                <a:solidFill>
                  <a:srgbClr val="064308"/>
                </a:solidFill>
                <a:latin typeface="+mn-lt"/>
              </a:defRPr>
            </a:lvl4pPr>
            <a:lvl5pPr marL="1750219" indent="-148828">
              <a:buFont typeface="Arial" panose="020B0604020202020204" pitchFamily="34" charset="0"/>
              <a:buChar char="•"/>
              <a:defRPr sz="1500">
                <a:solidFill>
                  <a:srgbClr val="064308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6624159" y="6356450"/>
            <a:ext cx="4116413" cy="364628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Kenny Haak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10740573" y="6356450"/>
            <a:ext cx="612825" cy="364628"/>
          </a:xfrm>
        </p:spPr>
        <p:txBody>
          <a:bodyPr/>
          <a:lstStyle/>
          <a:p>
            <a:fld id="{C096B4DE-0D32-4AAB-8754-316C6749373A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518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98346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9100" y="101601"/>
            <a:ext cx="8441267" cy="4863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219200"/>
            <a:ext cx="10363200" cy="2362200"/>
          </a:xfrm>
        </p:spPr>
        <p:txBody>
          <a:bodyPr/>
          <a:lstStyle>
            <a:lvl1pPr marL="169664" indent="-169664">
              <a:buFont typeface="Arial" panose="020B0604020202020204" pitchFamily="34" charset="0"/>
              <a:buChar char="•"/>
              <a:defRPr>
                <a:solidFill>
                  <a:srgbClr val="064308"/>
                </a:solidFill>
              </a:defRPr>
            </a:lvl1pPr>
            <a:lvl2pPr marL="452438" indent="-169664">
              <a:buFont typeface="Arial" panose="020B0604020202020204" pitchFamily="34" charset="0"/>
              <a:buChar char="•"/>
              <a:defRPr>
                <a:solidFill>
                  <a:srgbClr val="064308"/>
                </a:solidFill>
              </a:defRPr>
            </a:lvl2pPr>
            <a:lvl3pPr marL="735211" indent="-169664">
              <a:buFont typeface="Arial" panose="020B0604020202020204" pitchFamily="34" charset="0"/>
              <a:buChar char="•"/>
              <a:defRPr>
                <a:solidFill>
                  <a:srgbClr val="064308"/>
                </a:solidFill>
              </a:defRPr>
            </a:lvl3pPr>
            <a:lvl4pPr marL="1245692" indent="-226219">
              <a:buFont typeface="Arial" panose="020B0604020202020204" pitchFamily="34" charset="0"/>
              <a:buChar char="•"/>
              <a:defRPr>
                <a:solidFill>
                  <a:srgbClr val="064308"/>
                </a:solidFill>
              </a:defRPr>
            </a:lvl4pPr>
            <a:lvl5pPr marL="1750219" indent="-148828">
              <a:buFont typeface="Arial" panose="020B0604020202020204" pitchFamily="34" charset="0"/>
              <a:buChar char="•"/>
              <a:defRPr>
                <a:solidFill>
                  <a:srgbClr val="064308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3733800"/>
            <a:ext cx="10363200" cy="2362200"/>
          </a:xfrm>
        </p:spPr>
        <p:txBody>
          <a:bodyPr/>
          <a:lstStyle>
            <a:lvl1pPr marL="169664" indent="-169664">
              <a:buFont typeface="Arial" panose="020B0604020202020204" pitchFamily="34" charset="0"/>
              <a:buChar char="•"/>
              <a:defRPr>
                <a:solidFill>
                  <a:srgbClr val="064308"/>
                </a:solidFill>
              </a:defRPr>
            </a:lvl1pPr>
            <a:lvl2pPr marL="452438" indent="-169664">
              <a:buFont typeface="Arial" panose="020B0604020202020204" pitchFamily="34" charset="0"/>
              <a:buChar char="•"/>
              <a:defRPr>
                <a:solidFill>
                  <a:srgbClr val="064308"/>
                </a:solidFill>
              </a:defRPr>
            </a:lvl2pPr>
            <a:lvl3pPr marL="735211" indent="-169664">
              <a:buFont typeface="Arial" panose="020B0604020202020204" pitchFamily="34" charset="0"/>
              <a:buChar char="•"/>
              <a:defRPr>
                <a:solidFill>
                  <a:srgbClr val="064308"/>
                </a:solidFill>
              </a:defRPr>
            </a:lvl3pPr>
            <a:lvl4pPr marL="1245692" indent="-226219">
              <a:buFont typeface="Arial" panose="020B0604020202020204" pitchFamily="34" charset="0"/>
              <a:buChar char="•"/>
              <a:defRPr>
                <a:solidFill>
                  <a:srgbClr val="064308"/>
                </a:solidFill>
              </a:defRPr>
            </a:lvl4pPr>
            <a:lvl5pPr marL="1750219" indent="-148828">
              <a:buFont typeface="Arial" panose="020B0604020202020204" pitchFamily="34" charset="0"/>
              <a:buChar char="•"/>
              <a:defRPr>
                <a:solidFill>
                  <a:srgbClr val="064308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243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clea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7" y="1320108"/>
            <a:ext cx="10486572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sz="1800" dirty="0">
              <a:solidFill>
                <a:srgbClr val="000000"/>
              </a:solidFill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487207" y="3009306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sz="1800" dirty="0">
              <a:solidFill>
                <a:srgbClr val="000000"/>
              </a:solidFill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1882"/>
            <a:ext cx="11988800" cy="4863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Kenny Haak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>
                    <a:tint val="75000"/>
                  </a:srgbClr>
                </a:solidFill>
              </a:rPr>
              <a:t>, Slide </a:t>
            </a:r>
            <a:fld id="{888FC917-2F4D-45AC-AA7A-EF80FFB23A8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279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74763" y="299145"/>
            <a:ext cx="8442476" cy="4866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9299" tIns="23720" rIns="59299" bIns="23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0811" y="1067098"/>
            <a:ext cx="10970381" cy="5290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33291" y="6356449"/>
            <a:ext cx="4116413" cy="3646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Kenny Haak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40573" y="6356450"/>
            <a:ext cx="612825" cy="3646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586"/>
            <a:fld id="{C096B4DE-0D32-4AAB-8754-316C6749373A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defTabSz="913586"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51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0" r:id="rId8"/>
  </p:sldLayoutIdLst>
  <p:hf sldNum="0" hdr="0" ftr="0" dt="0"/>
  <p:txStyles>
    <p:titleStyle>
      <a:lvl1pPr algn="ctr" defTabSz="800695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188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800695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188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800695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188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800695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188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800695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188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53099" algn="ctr" defTabSz="800791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188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906199" algn="ctr" defTabSz="800791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188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359298" algn="ctr" defTabSz="800791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188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812398" algn="ctr" defTabSz="800791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188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69664" indent="-169664" algn="l" defTabSz="800695" rtl="0" eaLnBrk="1" fontAlgn="base" hangingPunct="1">
        <a:lnSpc>
          <a:spcPct val="90000"/>
        </a:lnSpc>
        <a:spcBef>
          <a:spcPct val="5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1969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452438" indent="-169664" algn="l" defTabSz="800695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SzPct val="100000"/>
        <a:buFont typeface="Arial" panose="020B0604020202020204" pitchFamily="34" charset="0"/>
        <a:buChar char="•"/>
        <a:defRPr sz="1594">
          <a:solidFill>
            <a:srgbClr val="064308"/>
          </a:solidFill>
          <a:latin typeface="Arial" charset="0"/>
          <a:ea typeface="ＭＳ Ｐゴシック" charset="-128"/>
          <a:cs typeface="+mn-cs"/>
        </a:defRPr>
      </a:lvl2pPr>
      <a:lvl3pPr marL="735211" indent="-169664" algn="l" defTabSz="800695" rtl="0" eaLnBrk="1" fontAlgn="base" hangingPunct="1">
        <a:lnSpc>
          <a:spcPct val="90000"/>
        </a:lnSpc>
        <a:spcBef>
          <a:spcPct val="15000"/>
        </a:spcBef>
        <a:spcAft>
          <a:spcPct val="0"/>
        </a:spcAft>
        <a:buSzPct val="100000"/>
        <a:buFont typeface="Arial" panose="020B0604020202020204" pitchFamily="34" charset="0"/>
        <a:buChar char="•"/>
        <a:defRPr sz="1594">
          <a:solidFill>
            <a:srgbClr val="064308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1245692" indent="-226219" algn="l" defTabSz="800695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13">
          <a:solidFill>
            <a:schemeClr val="tx1"/>
          </a:solidFill>
          <a:latin typeface="Helvetica" charset="0"/>
          <a:ea typeface="ヒラギノ角ゴ Pro W3" pitchFamily="-111" charset="-128"/>
          <a:cs typeface="+mn-cs"/>
        </a:defRPr>
      </a:lvl4pPr>
      <a:lvl5pPr marL="1750219" indent="-148828" algn="l" defTabSz="800695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13">
          <a:solidFill>
            <a:schemeClr val="tx1"/>
          </a:solidFill>
          <a:latin typeface="Helvetica" charset="0"/>
          <a:ea typeface="ヒラギノ角ゴ Pro W3" pitchFamily="-111" charset="-128"/>
          <a:cs typeface="+mn-cs"/>
        </a:defRPr>
      </a:lvl5pPr>
      <a:lvl6pPr marL="2204140" indent="-149460" algn="l" defTabSz="800791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13">
          <a:solidFill>
            <a:schemeClr val="tx1"/>
          </a:solidFill>
          <a:latin typeface="Helvetica" charset="0"/>
          <a:ea typeface="+mn-ea"/>
          <a:cs typeface="+mn-cs"/>
        </a:defRPr>
      </a:lvl6pPr>
      <a:lvl7pPr marL="2657241" indent="-149460" algn="l" defTabSz="800791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13">
          <a:solidFill>
            <a:schemeClr val="tx1"/>
          </a:solidFill>
          <a:latin typeface="Helvetica" charset="0"/>
          <a:ea typeface="+mn-ea"/>
          <a:cs typeface="+mn-cs"/>
        </a:defRPr>
      </a:lvl7pPr>
      <a:lvl8pPr marL="3110340" indent="-149460" algn="l" defTabSz="800791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13">
          <a:solidFill>
            <a:schemeClr val="tx1"/>
          </a:solidFill>
          <a:latin typeface="Helvetica" charset="0"/>
          <a:ea typeface="+mn-ea"/>
          <a:cs typeface="+mn-cs"/>
        </a:defRPr>
      </a:lvl8pPr>
      <a:lvl9pPr marL="3563439" indent="-149460" algn="l" defTabSz="800791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13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906199" rtl="0" eaLnBrk="1" latinLnBrk="0" hangingPunct="1">
        <a:defRPr sz="1781" kern="1200">
          <a:solidFill>
            <a:schemeClr val="tx1"/>
          </a:solidFill>
          <a:latin typeface="+mn-lt"/>
          <a:ea typeface="+mn-ea"/>
          <a:cs typeface="+mn-cs"/>
        </a:defRPr>
      </a:lvl1pPr>
      <a:lvl2pPr marL="453099" algn="l" defTabSz="906199" rtl="0" eaLnBrk="1" latinLnBrk="0" hangingPunct="1">
        <a:defRPr sz="1781" kern="1200">
          <a:solidFill>
            <a:schemeClr val="tx1"/>
          </a:solidFill>
          <a:latin typeface="+mn-lt"/>
          <a:ea typeface="+mn-ea"/>
          <a:cs typeface="+mn-cs"/>
        </a:defRPr>
      </a:lvl2pPr>
      <a:lvl3pPr marL="906199" algn="l" defTabSz="906199" rtl="0" eaLnBrk="1" latinLnBrk="0" hangingPunct="1">
        <a:defRPr sz="1781" kern="1200">
          <a:solidFill>
            <a:schemeClr val="tx1"/>
          </a:solidFill>
          <a:latin typeface="+mn-lt"/>
          <a:ea typeface="+mn-ea"/>
          <a:cs typeface="+mn-cs"/>
        </a:defRPr>
      </a:lvl3pPr>
      <a:lvl4pPr marL="1359298" algn="l" defTabSz="906199" rtl="0" eaLnBrk="1" latinLnBrk="0" hangingPunct="1">
        <a:defRPr sz="1781" kern="1200">
          <a:solidFill>
            <a:schemeClr val="tx1"/>
          </a:solidFill>
          <a:latin typeface="+mn-lt"/>
          <a:ea typeface="+mn-ea"/>
          <a:cs typeface="+mn-cs"/>
        </a:defRPr>
      </a:lvl4pPr>
      <a:lvl5pPr marL="1812398" algn="l" defTabSz="906199" rtl="0" eaLnBrk="1" latinLnBrk="0" hangingPunct="1">
        <a:defRPr sz="1781" kern="1200">
          <a:solidFill>
            <a:schemeClr val="tx1"/>
          </a:solidFill>
          <a:latin typeface="+mn-lt"/>
          <a:ea typeface="+mn-ea"/>
          <a:cs typeface="+mn-cs"/>
        </a:defRPr>
      </a:lvl5pPr>
      <a:lvl6pPr marL="2265498" algn="l" defTabSz="906199" rtl="0" eaLnBrk="1" latinLnBrk="0" hangingPunct="1">
        <a:defRPr sz="1781" kern="1200">
          <a:solidFill>
            <a:schemeClr val="tx1"/>
          </a:solidFill>
          <a:latin typeface="+mn-lt"/>
          <a:ea typeface="+mn-ea"/>
          <a:cs typeface="+mn-cs"/>
        </a:defRPr>
      </a:lvl6pPr>
      <a:lvl7pPr marL="2718597" algn="l" defTabSz="906199" rtl="0" eaLnBrk="1" latinLnBrk="0" hangingPunct="1">
        <a:defRPr sz="1781" kern="1200">
          <a:solidFill>
            <a:schemeClr val="tx1"/>
          </a:solidFill>
          <a:latin typeface="+mn-lt"/>
          <a:ea typeface="+mn-ea"/>
          <a:cs typeface="+mn-cs"/>
        </a:defRPr>
      </a:lvl7pPr>
      <a:lvl8pPr marL="3171697" algn="l" defTabSz="906199" rtl="0" eaLnBrk="1" latinLnBrk="0" hangingPunct="1">
        <a:defRPr sz="1781" kern="1200">
          <a:solidFill>
            <a:schemeClr val="tx1"/>
          </a:solidFill>
          <a:latin typeface="+mn-lt"/>
          <a:ea typeface="+mn-ea"/>
          <a:cs typeface="+mn-cs"/>
        </a:defRPr>
      </a:lvl8pPr>
      <a:lvl9pPr marL="3624796" algn="l" defTabSz="906199" rtl="0" eaLnBrk="1" latinLnBrk="0" hangingPunct="1">
        <a:defRPr sz="17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Kenny Haak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ETACHA Reader</a:t>
            </a:r>
          </a:p>
        </p:txBody>
      </p:sp>
    </p:spTree>
    <p:extLst>
      <p:ext uri="{BB962C8B-B14F-4D97-AF65-F5344CB8AC3E}">
        <p14:creationId xmlns:p14="http://schemas.microsoft.com/office/powerpoint/2010/main" val="4151401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A113767-905E-48B1-FAE2-D9C7598DD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see all methods don’t necessarily agree. The first real minima of blue chi is much further than the white chi and evolution curve methods</a:t>
            </a:r>
          </a:p>
          <a:p>
            <a:r>
              <a:rPr lang="en-US" dirty="0"/>
              <a:t>The white chi and evolution curve methods actually agree in this case, we could conclude that this concurrence gives us confidence in the value of 8.25 mg/cm^2 eq. thickness for Ni target</a:t>
            </a:r>
          </a:p>
          <a:p>
            <a:r>
              <a:rPr lang="en-US" dirty="0"/>
              <a:t>It makes you wonder… That 17 mg/cm^2 target for the 198Pt exp at NSCL was PRETTY EQUILIBRATED huh?</a:t>
            </a:r>
          </a:p>
          <a:p>
            <a:r>
              <a:rPr lang="en-US" dirty="0"/>
              <a:t>THAT is why we didn’t use the MC </a:t>
            </a:r>
            <a:r>
              <a:rPr lang="en-US" dirty="0" err="1"/>
              <a:t>NeR</a:t>
            </a:r>
            <a:r>
              <a:rPr lang="en-US" dirty="0"/>
              <a:t> method… You can check my thesis if you are curious about what all this nonsense is about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754312-E290-34EA-FE23-13779B363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Afterword – Comparing Methods</a:t>
            </a:r>
          </a:p>
        </p:txBody>
      </p:sp>
    </p:spTree>
    <p:extLst>
      <p:ext uri="{BB962C8B-B14F-4D97-AF65-F5344CB8AC3E}">
        <p14:creationId xmlns:p14="http://schemas.microsoft.com/office/powerpoint/2010/main" val="2408390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B8C442-914C-9B6B-EA81-DBF86F4949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04" y="2636520"/>
            <a:ext cx="11987896" cy="1584960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dirty="0"/>
              <a:t>Initialize – 3 </a:t>
            </a:r>
          </a:p>
          <a:p>
            <a:pPr marL="0" indent="0" algn="ctr">
              <a:buNone/>
            </a:pPr>
            <a:r>
              <a:rPr lang="en-US" sz="2400" dirty="0"/>
              <a:t>Shell Files – 4 </a:t>
            </a:r>
          </a:p>
          <a:p>
            <a:pPr marL="0" indent="0" algn="ctr">
              <a:buNone/>
            </a:pPr>
            <a:r>
              <a:rPr lang="en-US" sz="2400" dirty="0"/>
              <a:t>Equilibrium Thickness – 5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065D3D-7F86-BE77-79E0-008548865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988722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DD6EF9-12CE-54B0-55A4-B2F40093E8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6971004" cy="4823295"/>
          </a:xfrm>
        </p:spPr>
        <p:txBody>
          <a:bodyPr/>
          <a:lstStyle/>
          <a:p>
            <a:r>
              <a:rPr lang="en-US" dirty="0"/>
              <a:t>Ensure you have these versions of packages and python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1F6658-2B11-EE0C-2033-A22317A9D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Initialize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1370A6-6537-9FAB-C0D7-5BD0A2FC2E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75" y="1633287"/>
            <a:ext cx="4925112" cy="359142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0D55E3-532D-CAC3-0090-01D1572F41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7315" y="3024131"/>
            <a:ext cx="5344271" cy="809738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E1D4B841-F3EB-1E76-0948-E00C08CA3D02}"/>
              </a:ext>
            </a:extLst>
          </p:cNvPr>
          <p:cNvSpPr txBox="1">
            <a:spLocks/>
          </p:cNvSpPr>
          <p:nvPr/>
        </p:nvSpPr>
        <p:spPr bwMode="auto">
          <a:xfrm>
            <a:off x="7478726" y="1923976"/>
            <a:ext cx="3121447" cy="1554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69664" indent="-169664" algn="l" defTabSz="800695" rtl="0" eaLnBrk="1" fontAlgn="base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 sz="1969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452438" indent="-169664" algn="l" defTabSz="800695" rtl="0" eaLnBrk="1" fontAlgn="base" hangingPunct="1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735211" indent="-169664" algn="l" defTabSz="800695" rtl="0" eaLnBrk="1" fontAlgn="base" hangingPunct="1">
              <a:lnSpc>
                <a:spcPct val="90000"/>
              </a:lnSpc>
              <a:spcBef>
                <a:spcPct val="15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40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1245692" indent="-226219" algn="l" defTabSz="800695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13">
                <a:solidFill>
                  <a:schemeClr val="tx1"/>
                </a:solidFill>
                <a:latin typeface="Helvetica" charset="0"/>
                <a:ea typeface="ヒラギノ角ゴ Pro W3" pitchFamily="-111" charset="-128"/>
                <a:cs typeface="+mn-cs"/>
              </a:defRPr>
            </a:lvl4pPr>
            <a:lvl5pPr marL="1750219" indent="-148828" algn="l" defTabSz="800695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13">
                <a:solidFill>
                  <a:schemeClr val="tx1"/>
                </a:solidFill>
                <a:latin typeface="Helvetica" charset="0"/>
                <a:ea typeface="ヒラギノ角ゴ Pro W3" pitchFamily="-111" charset="-128"/>
                <a:cs typeface="+mn-cs"/>
              </a:defRPr>
            </a:lvl5pPr>
            <a:lvl6pPr marL="2204140" indent="-149460" algn="l" defTabSz="800791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13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57241" indent="-149460" algn="l" defTabSz="800791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13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10340" indent="-149460" algn="l" defTabSz="800791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13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63439" indent="-149460" algn="l" defTabSz="800791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13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kern="0" dirty="0"/>
              <a:t>Set the global PATH variable to where your </a:t>
            </a:r>
            <a:r>
              <a:rPr lang="en-US" kern="0" dirty="0" err="1"/>
              <a:t>LISEcute</a:t>
            </a:r>
            <a:r>
              <a:rPr lang="en-US" kern="0" dirty="0"/>
              <a:t> results folder is located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9A77EB-8AB1-D1B6-6893-A9AD62CB9DC0}"/>
              </a:ext>
            </a:extLst>
          </p:cNvPr>
          <p:cNvSpPr txBox="1"/>
          <p:nvPr/>
        </p:nvSpPr>
        <p:spPr>
          <a:xfrm>
            <a:off x="7096345" y="3833869"/>
            <a:ext cx="4196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64308"/>
                </a:solidFill>
                <a:latin typeface="+mn-lt"/>
              </a:rPr>
              <a:t>But in order for you to inspect my files I have copied this file into the home directory of this notebook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FB09570-40E3-220B-C577-B8F71B468A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8261" y="4736035"/>
            <a:ext cx="5382376" cy="847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049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06B4340-429B-FECC-AA46-E57CDC297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5923280" cy="4823295"/>
          </a:xfrm>
        </p:spPr>
        <p:txBody>
          <a:bodyPr/>
          <a:lstStyle/>
          <a:p>
            <a:r>
              <a:rPr lang="en-US" dirty="0"/>
              <a:t>ETACHA output files are divided into sets of 10 electron shells</a:t>
            </a:r>
          </a:p>
          <a:p>
            <a:r>
              <a:rPr lang="en-US" dirty="0"/>
              <a:t>We usually are concerned with ions near fully stripped</a:t>
            </a:r>
          </a:p>
          <a:p>
            <a:r>
              <a:rPr lang="en-US" dirty="0"/>
              <a:t>Therefore, this code has shell ‘0009’ as an example, which contains orbitals 1s through 2p</a:t>
            </a:r>
          </a:p>
          <a:p>
            <a:r>
              <a:rPr lang="en-US" dirty="0"/>
              <a:t>This will report results for all 0009 ETACHA files in your </a:t>
            </a:r>
            <a:r>
              <a:rPr lang="en-US" dirty="0" err="1"/>
              <a:t>LISEcute</a:t>
            </a:r>
            <a:r>
              <a:rPr lang="en-US" dirty="0"/>
              <a:t>/results directory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405265-4538-531B-6A45-596B3CC64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Shell Files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03E164-9857-6E82-816F-255648212C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385" y="3109639"/>
            <a:ext cx="4839069" cy="14849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DC66867-7E46-A913-D431-903B579EAF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385" y="1090892"/>
            <a:ext cx="4800964" cy="2018747"/>
          </a:xfrm>
          <a:prstGeom prst="rect">
            <a:avLst/>
          </a:prstGeom>
        </p:spPr>
      </p:pic>
      <p:sp>
        <p:nvSpPr>
          <p:cNvPr id="8" name="Arrow: Down 7">
            <a:extLst>
              <a:ext uri="{FF2B5EF4-FFF2-40B4-BE49-F238E27FC236}">
                <a16:creationId xmlns:a16="http://schemas.microsoft.com/office/drawing/2014/main" id="{CF9BA8AB-3719-9323-CAD9-AED6B29D3759}"/>
              </a:ext>
            </a:extLst>
          </p:cNvPr>
          <p:cNvSpPr/>
          <p:nvPr/>
        </p:nvSpPr>
        <p:spPr>
          <a:xfrm rot="3983584">
            <a:off x="4764984" y="3491689"/>
            <a:ext cx="477520" cy="194523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5212FDA-A9AF-D93F-375D-DF4690157C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8334" y="4107969"/>
            <a:ext cx="1657905" cy="156443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8A6E572-A625-E431-57C9-301922E6E452}"/>
              </a:ext>
            </a:extLst>
          </p:cNvPr>
          <p:cNvSpPr txBox="1"/>
          <p:nvPr/>
        </p:nvSpPr>
        <p:spPr>
          <a:xfrm rot="20040005">
            <a:off x="4081576" y="4659354"/>
            <a:ext cx="2195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64308"/>
                </a:solidFill>
                <a:latin typeface="+mn-lt"/>
              </a:rPr>
              <a:t>TXT to EXCEL</a:t>
            </a:r>
          </a:p>
        </p:txBody>
      </p:sp>
    </p:spTree>
    <p:extLst>
      <p:ext uri="{BB962C8B-B14F-4D97-AF65-F5344CB8AC3E}">
        <p14:creationId xmlns:p14="http://schemas.microsoft.com/office/powerpoint/2010/main" val="366328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67DBD61-06FC-99AC-C75E-2F1E169AD2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5273040" cy="4823295"/>
          </a:xfrm>
        </p:spPr>
        <p:txBody>
          <a:bodyPr/>
          <a:lstStyle/>
          <a:p>
            <a:pPr algn="r"/>
            <a:r>
              <a:rPr lang="en-US" sz="2400" dirty="0"/>
              <a:t>There are three metrics that can help you numerically define the equilibrium thickness</a:t>
            </a:r>
          </a:p>
          <a:p>
            <a:pPr lvl="1" algn="r"/>
            <a:r>
              <a:rPr lang="en-US" sz="2000" dirty="0"/>
              <a:t>White Chi</a:t>
            </a:r>
          </a:p>
          <a:p>
            <a:pPr lvl="1" algn="r"/>
            <a:r>
              <a:rPr lang="en-US" sz="2000" dirty="0"/>
              <a:t>Blue Chi</a:t>
            </a:r>
          </a:p>
          <a:p>
            <a:pPr lvl="1" algn="r"/>
            <a:r>
              <a:rPr lang="en-US" sz="2000" dirty="0"/>
              <a:t>Charge State Evolution Curve Slopes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0824DA-C607-BF3C-3CC2-D7F8F2A88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Equilibrium Thickness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DB0949-D543-5BD5-4495-DC272C40BA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9966" y="1604980"/>
            <a:ext cx="6327554" cy="41859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C855B7-10FA-4F44-E656-E90429A8F6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680" y="3262589"/>
            <a:ext cx="3844746" cy="2392707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D79960A-150A-F7C9-43E0-60EE5F00BF29}"/>
              </a:ext>
            </a:extLst>
          </p:cNvPr>
          <p:cNvCxnSpPr>
            <a:cxnSpLocks/>
          </p:cNvCxnSpPr>
          <p:nvPr/>
        </p:nvCxnSpPr>
        <p:spPr>
          <a:xfrm>
            <a:off x="5409386" y="2225040"/>
            <a:ext cx="5695494" cy="236728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9668EE3-2A27-09F0-955E-258C90817FF8}"/>
              </a:ext>
            </a:extLst>
          </p:cNvPr>
          <p:cNvCxnSpPr>
            <a:cxnSpLocks/>
          </p:cNvCxnSpPr>
          <p:nvPr/>
        </p:nvCxnSpPr>
        <p:spPr>
          <a:xfrm>
            <a:off x="5409386" y="2742735"/>
            <a:ext cx="1661974" cy="1890225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B9F0370-4B49-E45E-C383-440A8C5E5B2C}"/>
              </a:ext>
            </a:extLst>
          </p:cNvPr>
          <p:cNvCxnSpPr/>
          <p:nvPr/>
        </p:nvCxnSpPr>
        <p:spPr>
          <a:xfrm>
            <a:off x="2113280" y="3071418"/>
            <a:ext cx="111760" cy="4073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D10D2C28-A0FA-2341-3DFE-94D623D16125}"/>
              </a:ext>
            </a:extLst>
          </p:cNvPr>
          <p:cNvSpPr/>
          <p:nvPr/>
        </p:nvSpPr>
        <p:spPr>
          <a:xfrm>
            <a:off x="11104880" y="4429760"/>
            <a:ext cx="335280" cy="136114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A447503-8B89-E375-146C-ADC2FDB7BE61}"/>
              </a:ext>
            </a:extLst>
          </p:cNvPr>
          <p:cNvSpPr/>
          <p:nvPr/>
        </p:nvSpPr>
        <p:spPr>
          <a:xfrm>
            <a:off x="7071360" y="4429760"/>
            <a:ext cx="579120" cy="49784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288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E98EF73-75BD-DD76-7AE0-46ADA6144B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5994400" cy="4823295"/>
          </a:xfrm>
        </p:spPr>
        <p:txBody>
          <a:bodyPr/>
          <a:lstStyle/>
          <a:p>
            <a:r>
              <a:rPr lang="en-US" dirty="0"/>
              <a:t>To use the white chi method you actually have to copy and paste the text from the diagnostic output in ETACHA and store it in a file called ‘ET_output.txt’ in the same directory as the </a:t>
            </a:r>
            <a:r>
              <a:rPr lang="en-US" dirty="0" err="1"/>
              <a:t>Jupyter</a:t>
            </a:r>
            <a:r>
              <a:rPr lang="en-US" dirty="0"/>
              <a:t> Notebook to extract the information</a:t>
            </a:r>
          </a:p>
          <a:p>
            <a:r>
              <a:rPr lang="en-US" dirty="0"/>
              <a:t>The smallest white chi usually corresponds to the thickness with the least change in charge state with increasing thickness (equilibrium)</a:t>
            </a:r>
          </a:p>
          <a:p>
            <a:r>
              <a:rPr lang="en-US" dirty="0"/>
              <a:t>If confused, consult Oleg</a:t>
            </a:r>
          </a:p>
          <a:p>
            <a:r>
              <a:rPr lang="en-US" dirty="0"/>
              <a:t>All data used here is</a:t>
            </a:r>
          </a:p>
          <a:p>
            <a:pPr lvl="1"/>
            <a:r>
              <a:rPr lang="en-US" dirty="0"/>
              <a:t>85 MeV/u </a:t>
            </a:r>
            <a:r>
              <a:rPr lang="en-US" baseline="30000" dirty="0"/>
              <a:t>198</a:t>
            </a:r>
            <a:r>
              <a:rPr lang="en-US" dirty="0"/>
              <a:t>Pt</a:t>
            </a:r>
            <a:r>
              <a:rPr lang="en-US" baseline="30000" dirty="0"/>
              <a:t>61+</a:t>
            </a:r>
          </a:p>
          <a:p>
            <a:pPr lvl="1"/>
            <a:r>
              <a:rPr lang="en-US" dirty="0"/>
              <a:t>Ni 25 mg/cm^2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DC9B0B-CA2C-F9A9-52AA-5234227CB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White Chi Method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312694-D61D-6D82-8D9A-A6A2C350A2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5292" y="1339450"/>
            <a:ext cx="3334215" cy="117173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17B7EFD-E03D-AA7F-DF0E-19D9169B02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742517"/>
            <a:ext cx="5744342" cy="312247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11DFDBE-F8EE-4F95-095D-C44326A7D5E1}"/>
              </a:ext>
            </a:extLst>
          </p:cNvPr>
          <p:cNvSpPr/>
          <p:nvPr/>
        </p:nvSpPr>
        <p:spPr>
          <a:xfrm>
            <a:off x="10522651" y="2613653"/>
            <a:ext cx="1402080" cy="48577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EE61496-10BC-C362-B4F8-ABCA1883F615}"/>
              </a:ext>
            </a:extLst>
          </p:cNvPr>
          <p:cNvSpPr txBox="1"/>
          <p:nvPr/>
        </p:nvSpPr>
        <p:spPr>
          <a:xfrm>
            <a:off x="11063230" y="2106510"/>
            <a:ext cx="1284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+mn-lt"/>
              </a:rPr>
              <a:t>! </a:t>
            </a:r>
            <a:r>
              <a:rPr lang="en-US" sz="1200" b="1" dirty="0">
                <a:solidFill>
                  <a:srgbClr val="FF0000"/>
                </a:solidFill>
                <a:latin typeface="+mn-lt"/>
              </a:rPr>
              <a:t>Equilibrium</a:t>
            </a:r>
            <a:endParaRPr lang="en-US" sz="3200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238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044E1E2-1C21-9971-E1C6-F361292F78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5801" y="1841091"/>
            <a:ext cx="4848902" cy="352474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4D4D85-6F45-5CF1-1A19-82CB1C6C5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5994400" cy="4823295"/>
          </a:xfrm>
        </p:spPr>
        <p:txBody>
          <a:bodyPr/>
          <a:lstStyle/>
          <a:p>
            <a:r>
              <a:rPr lang="en-US" dirty="0"/>
              <a:t>The blue chi is the width of the charge state expectation value &lt;q&gt;</a:t>
            </a:r>
          </a:p>
          <a:p>
            <a:r>
              <a:rPr lang="en-US" dirty="0"/>
              <a:t>This result is provided in the EtaLog.txt output file of ETACHA for LISE</a:t>
            </a:r>
          </a:p>
          <a:p>
            <a:r>
              <a:rPr lang="en-US" dirty="0"/>
              <a:t>This code block will extract that value and make a plot so you can inspect for the minima</a:t>
            </a:r>
          </a:p>
          <a:p>
            <a:r>
              <a:rPr lang="en-US" dirty="0"/>
              <a:t>It also prints the minima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B82591-1590-39CA-98AC-DBBA4AC59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Blue Chi Method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AD630F-F75C-4FB6-FBD6-C0C284C23C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5" y="3910788"/>
            <a:ext cx="4734586" cy="122889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EAA1108-87AA-46B7-E017-44AD4F5B3810}"/>
              </a:ext>
            </a:extLst>
          </p:cNvPr>
          <p:cNvSpPr/>
          <p:nvPr/>
        </p:nvSpPr>
        <p:spPr>
          <a:xfrm>
            <a:off x="6645801" y="1737913"/>
            <a:ext cx="1402080" cy="48577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4700BA2-4E7E-0914-7273-E437729534AE}"/>
              </a:ext>
            </a:extLst>
          </p:cNvPr>
          <p:cNvSpPr txBox="1"/>
          <p:nvPr/>
        </p:nvSpPr>
        <p:spPr>
          <a:xfrm>
            <a:off x="7186380" y="1153138"/>
            <a:ext cx="1843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+mn-lt"/>
              </a:rPr>
              <a:t>!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Equilibrium</a:t>
            </a:r>
            <a:endParaRPr lang="en-US" sz="3200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59752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3E0963D-5539-BCEA-04A0-FD033F578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5994400" cy="4823295"/>
          </a:xfrm>
        </p:spPr>
        <p:txBody>
          <a:bodyPr/>
          <a:lstStyle/>
          <a:p>
            <a:r>
              <a:rPr lang="en-US" dirty="0"/>
              <a:t>Here we simply inspect the charge state fractions and their evolution curves</a:t>
            </a:r>
          </a:p>
          <a:p>
            <a:r>
              <a:rPr lang="en-US" dirty="0"/>
              <a:t>You need to set the specific charge state you are inspecting, I recommend He-like or something close to fully stripped</a:t>
            </a:r>
          </a:p>
          <a:p>
            <a:r>
              <a:rPr lang="en-US" dirty="0"/>
              <a:t>When the slope approaches zero, this means the electron loss and capture cross sections for that orbital has balanced each other out</a:t>
            </a:r>
          </a:p>
          <a:p>
            <a:r>
              <a:rPr lang="en-US" dirty="0"/>
              <a:t>This code is designed to handle fine grain resolution charge state evolution curves, and will take the center of the “highest flat zone”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95CD63-CC82-586E-F4B0-FBCCC945C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State Evolution Curve Slope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FD47DD-DB92-25F5-9D49-B609AD728E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3544" y="1335323"/>
            <a:ext cx="4744112" cy="4286848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DCA0431D-AC21-C68B-ACEF-64EA4F4394C5}"/>
              </a:ext>
            </a:extLst>
          </p:cNvPr>
          <p:cNvSpPr/>
          <p:nvPr/>
        </p:nvSpPr>
        <p:spPr>
          <a:xfrm>
            <a:off x="7559040" y="2814320"/>
            <a:ext cx="1016000" cy="219456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D13ACC2-D6FF-7E92-FDA4-A2592229BB5D}"/>
              </a:ext>
            </a:extLst>
          </p:cNvPr>
          <p:cNvSpPr/>
          <p:nvPr/>
        </p:nvSpPr>
        <p:spPr>
          <a:xfrm>
            <a:off x="9352584" y="2704465"/>
            <a:ext cx="2382216" cy="48577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08663F9-611F-0A15-1AE5-769AD488B1E7}"/>
              </a:ext>
            </a:extLst>
          </p:cNvPr>
          <p:cNvSpPr/>
          <p:nvPr/>
        </p:nvSpPr>
        <p:spPr>
          <a:xfrm>
            <a:off x="8575040" y="2458720"/>
            <a:ext cx="477520" cy="48577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83E9D2-ACB3-68EE-704F-2F8C96E2E151}"/>
              </a:ext>
            </a:extLst>
          </p:cNvPr>
          <p:cNvSpPr/>
          <p:nvPr/>
        </p:nvSpPr>
        <p:spPr>
          <a:xfrm>
            <a:off x="8464441" y="1241731"/>
            <a:ext cx="1402080" cy="48577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DA9EE5-27DB-97D6-1852-0F18B3CA49F8}"/>
              </a:ext>
            </a:extLst>
          </p:cNvPr>
          <p:cNvSpPr txBox="1"/>
          <p:nvPr/>
        </p:nvSpPr>
        <p:spPr>
          <a:xfrm>
            <a:off x="9939740" y="1195718"/>
            <a:ext cx="1843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+mn-lt"/>
              </a:rPr>
              <a:t>!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Equilibrium</a:t>
            </a:r>
            <a:endParaRPr lang="en-US" sz="3200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5403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7B4726-C648-8E41-B5EA-519AF87F2E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the “Highest Flat Zone” for the charge state evolution curve?</a:t>
            </a:r>
          </a:p>
          <a:p>
            <a:r>
              <a:rPr lang="en-US" dirty="0"/>
              <a:t>In nuclear experiments, a heavy ion beam with high Z will enter the target most likely not at its “most-stripped” or at equilibrium</a:t>
            </a:r>
          </a:p>
          <a:p>
            <a:r>
              <a:rPr lang="en-US" dirty="0"/>
              <a:t>Therefore these lower lying orbitals like the 1s get populated quickly (sharp rise)</a:t>
            </a:r>
          </a:p>
          <a:p>
            <a:r>
              <a:rPr lang="en-US" dirty="0"/>
              <a:t>After this process slows down and equilibrium is approached, the beam is always continuously losing energy</a:t>
            </a:r>
          </a:p>
          <a:p>
            <a:r>
              <a:rPr lang="en-US" dirty="0"/>
              <a:t>The stripping power of the material is dependent on beam energy, so the lower lying orbital begins to slowly deplete (slow fall)</a:t>
            </a:r>
          </a:p>
          <a:p>
            <a:r>
              <a:rPr lang="en-US" dirty="0"/>
              <a:t>That’s why we want the highest flattest point, it is the point where you have reach optimal stripping from the material and are beginning to fall backwards to a lower energy equilibrium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A06251-5665-2208-99C0-AD458B5F2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" y="285756"/>
            <a:ext cx="11988800" cy="479625"/>
          </a:xfrm>
        </p:spPr>
        <p:txBody>
          <a:bodyPr/>
          <a:lstStyle/>
          <a:p>
            <a:r>
              <a:rPr lang="en-US" dirty="0"/>
              <a:t>Afterword – Highest Flat Zone</a:t>
            </a:r>
          </a:p>
        </p:txBody>
      </p:sp>
    </p:spTree>
    <p:extLst>
      <p:ext uri="{BB962C8B-B14F-4D97-AF65-F5344CB8AC3E}">
        <p14:creationId xmlns:p14="http://schemas.microsoft.com/office/powerpoint/2010/main" val="1322401770"/>
      </p:ext>
    </p:extLst>
  </p:cSld>
  <p:clrMapOvr>
    <a:masterClrMapping/>
  </p:clrMapOvr>
</p:sld>
</file>

<file path=ppt/theme/theme1.xml><?xml version="1.0" encoding="utf-8"?>
<a:theme xmlns:a="http://schemas.openxmlformats.org/drawingml/2006/main" name="10_CKG FRIB no-line h">
  <a:themeElements>
    <a:clrScheme name="CKG FRIB no-line h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Custom 1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>
            <a:solidFill>
              <a:srgbClr val="064308"/>
            </a:solidFill>
            <a:latin typeface="+mn-lt"/>
          </a:defRPr>
        </a:defPPr>
      </a:lstStyle>
    </a:tx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CEDFECA1-1FA7-4343-9FBB-C904838AE647}" vid="{5797861D-8CE6-4C20-AB88-79B80804F0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FRIB_template</Template>
  <TotalTime>242</TotalTime>
  <Words>642</Words>
  <Application>Microsoft Office PowerPoint</Application>
  <PresentationFormat>Widescreen</PresentationFormat>
  <Paragraphs>53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ヒラギノ角ゴ Pro W3</vt:lpstr>
      <vt:lpstr>Arial</vt:lpstr>
      <vt:lpstr>Calibri</vt:lpstr>
      <vt:lpstr>Helvetica</vt:lpstr>
      <vt:lpstr>Wingdings</vt:lpstr>
      <vt:lpstr>10_CKG FRIB no-line h</vt:lpstr>
      <vt:lpstr>ETACHA Reader</vt:lpstr>
      <vt:lpstr>Outline</vt:lpstr>
      <vt:lpstr>Initialize</vt:lpstr>
      <vt:lpstr>Shell Files</vt:lpstr>
      <vt:lpstr>Equilibrium Thickness</vt:lpstr>
      <vt:lpstr>White Chi Method</vt:lpstr>
      <vt:lpstr>Blue Chi Method</vt:lpstr>
      <vt:lpstr>Charge State Evolution Curve Slope</vt:lpstr>
      <vt:lpstr>Afterword – Highest Flat Zone</vt:lpstr>
      <vt:lpstr>Afterword – Comparing Methods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Haak, Kenny</dc:creator>
  <cp:lastModifiedBy>Haak, Kenny</cp:lastModifiedBy>
  <cp:revision>3</cp:revision>
  <dcterms:created xsi:type="dcterms:W3CDTF">2024-08-14T23:23:05Z</dcterms:created>
  <dcterms:modified xsi:type="dcterms:W3CDTF">2024-08-15T03:25:18Z</dcterms:modified>
</cp:coreProperties>
</file>