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0"/>
  </p:notesMasterIdLst>
  <p:sldIdLst>
    <p:sldId id="256" r:id="rId2"/>
    <p:sldId id="265" r:id="rId3"/>
    <p:sldId id="266" r:id="rId4"/>
    <p:sldId id="259" r:id="rId5"/>
    <p:sldId id="269" r:id="rId6"/>
    <p:sldId id="257" r:id="rId7"/>
    <p:sldId id="273" r:id="rId8"/>
    <p:sldId id="267" r:id="rId9"/>
    <p:sldId id="258" r:id="rId10"/>
    <p:sldId id="261" r:id="rId11"/>
    <p:sldId id="260" r:id="rId12"/>
    <p:sldId id="262" r:id="rId13"/>
    <p:sldId id="263" r:id="rId14"/>
    <p:sldId id="268" r:id="rId15"/>
    <p:sldId id="264" r:id="rId16"/>
    <p:sldId id="270" r:id="rId17"/>
    <p:sldId id="271" r:id="rId18"/>
    <p:sldId id="272" r:id="rId1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7CF3B"/>
    <a:srgbClr val="064308"/>
    <a:srgbClr val="767B4D"/>
    <a:srgbClr val="0063A8"/>
    <a:srgbClr val="6EB43F"/>
    <a:srgbClr val="49674A"/>
    <a:srgbClr val="FCFCF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6" autoAdjust="0"/>
    <p:restoredTop sz="88147" autoAdjust="0"/>
  </p:normalViewPr>
  <p:slideViewPr>
    <p:cSldViewPr snapToGrid="0">
      <p:cViewPr varScale="1">
        <p:scale>
          <a:sx n="82" d="100"/>
          <a:sy n="82" d="100"/>
        </p:scale>
        <p:origin x="1181" y="72"/>
      </p:cViewPr>
      <p:guideLst/>
    </p:cSldViewPr>
  </p:slideViewPr>
  <p:notesTextViewPr>
    <p:cViewPr>
      <p:scale>
        <a:sx n="3" d="2"/>
        <a:sy n="3" d="2"/>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6702F08-0B48-45AC-BCD6-9DE530530557}" type="datetimeFigureOut">
              <a:rPr lang="en-US" smtClean="0"/>
              <a:t>8/14/2024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6640BE8-696E-4EA7-BD77-B9BFAD2F8BE6}" type="slidenum">
              <a:rPr lang="en-US" smtClean="0"/>
              <a:t>‹#›</a:t>
            </a:fld>
            <a:endParaRPr lang="en-US"/>
          </a:p>
        </p:txBody>
      </p:sp>
    </p:spTree>
    <p:extLst>
      <p:ext uri="{BB962C8B-B14F-4D97-AF65-F5344CB8AC3E}">
        <p14:creationId xmlns:p14="http://schemas.microsoft.com/office/powerpoint/2010/main" val="255050439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Title">
    <p:spTree>
      <p:nvGrpSpPr>
        <p:cNvPr id="1" name=""/>
        <p:cNvGrpSpPr/>
        <p:nvPr/>
      </p:nvGrpSpPr>
      <p:grpSpPr>
        <a:xfrm>
          <a:off x="0" y="0"/>
          <a:ext cx="0" cy="0"/>
          <a:chOff x="0" y="0"/>
          <a:chExt cx="0" cy="0"/>
        </a:xfrm>
      </p:grpSpPr>
      <p:sp>
        <p:nvSpPr>
          <p:cNvPr id="10" name="Text Box 5"/>
          <p:cNvSpPr txBox="1">
            <a:spLocks noChangeArrowheads="1"/>
          </p:cNvSpPr>
          <p:nvPr userDrawn="1"/>
        </p:nvSpPr>
        <p:spPr bwMode="auto">
          <a:xfrm>
            <a:off x="850703" y="1238250"/>
            <a:ext cx="9986635" cy="447389"/>
          </a:xfrm>
          <a:prstGeom prst="rect">
            <a:avLst/>
          </a:prstGeom>
          <a:noFill/>
          <a:ln w="12700">
            <a:noFill/>
            <a:miter lim="800000"/>
            <a:headEnd/>
            <a:tailEnd/>
          </a:ln>
          <a:effectLst>
            <a:outerShdw blurRad="63500" dist="107763" dir="2700000" algn="ctr" rotWithShape="0">
              <a:schemeClr val="folHlink">
                <a:alpha val="74998"/>
              </a:schemeClr>
            </a:outerShdw>
          </a:effectLst>
        </p:spPr>
        <p:txBody>
          <a:bodyPr lIns="86447" tIns="43223" rIns="86447" bIns="43223">
            <a:spAutoFit/>
          </a:bodyPr>
          <a:lstStyle/>
          <a:p>
            <a:pPr defTabSz="457040" eaLnBrk="0" hangingPunct="0">
              <a:lnSpc>
                <a:spcPct val="90000"/>
              </a:lnSpc>
              <a:defRPr/>
            </a:pPr>
            <a:endParaRPr lang="en-US" sz="2600" dirty="0">
              <a:latin typeface="Helvetica" pitchFamily="-107" charset="0"/>
              <a:ea typeface="ヒラギノ角ゴ Pro W3" pitchFamily="-107" charset="-128"/>
              <a:cs typeface="Arial" charset="0"/>
            </a:endParaRPr>
          </a:p>
        </p:txBody>
      </p:sp>
      <p:sp>
        <p:nvSpPr>
          <p:cNvPr id="12" name="Subtitle 2"/>
          <p:cNvSpPr>
            <a:spLocks noGrp="1"/>
          </p:cNvSpPr>
          <p:nvPr>
            <p:ph type="subTitle" idx="1"/>
          </p:nvPr>
        </p:nvSpPr>
        <p:spPr>
          <a:xfrm>
            <a:off x="2032000" y="4071938"/>
            <a:ext cx="8128000" cy="1143000"/>
          </a:xfrm>
        </p:spPr>
        <p:txBody>
          <a:bodyPr/>
          <a:lstStyle>
            <a:lvl1pPr marL="0" indent="0" algn="ctr">
              <a:buNone/>
              <a:defRPr/>
            </a:lvl1pPr>
            <a:lvl2pPr marL="432277" indent="0" algn="ctr">
              <a:buNone/>
              <a:defRPr/>
            </a:lvl2pPr>
            <a:lvl3pPr marL="864551" indent="0" algn="ctr">
              <a:buNone/>
              <a:defRPr/>
            </a:lvl3pPr>
            <a:lvl4pPr marL="1296827" indent="0" algn="ctr">
              <a:buNone/>
              <a:defRPr/>
            </a:lvl4pPr>
            <a:lvl5pPr marL="1729104" indent="0" algn="ctr">
              <a:buNone/>
              <a:defRPr/>
            </a:lvl5pPr>
            <a:lvl6pPr marL="2161379" indent="0" algn="ctr">
              <a:buNone/>
              <a:defRPr/>
            </a:lvl6pPr>
            <a:lvl7pPr marL="2593655" indent="0" algn="ctr">
              <a:buNone/>
              <a:defRPr/>
            </a:lvl7pPr>
            <a:lvl8pPr marL="3025929" indent="0" algn="ctr">
              <a:buNone/>
              <a:defRPr/>
            </a:lvl8pPr>
            <a:lvl9pPr marL="3458205" indent="0" algn="ctr">
              <a:buNone/>
              <a:defRPr/>
            </a:lvl9pPr>
          </a:lstStyle>
          <a:p>
            <a:r>
              <a:rPr lang="en-US"/>
              <a:t>Click to edit Master subtitle style</a:t>
            </a:r>
            <a:endParaRPr lang="en-US" dirty="0"/>
          </a:p>
        </p:txBody>
      </p:sp>
      <p:sp>
        <p:nvSpPr>
          <p:cNvPr id="13" name="Rectangle 2"/>
          <p:cNvSpPr>
            <a:spLocks noGrp="1" noChangeArrowheads="1"/>
          </p:cNvSpPr>
          <p:nvPr>
            <p:ph type="title"/>
          </p:nvPr>
        </p:nvSpPr>
        <p:spPr bwMode="auto">
          <a:xfrm>
            <a:off x="95255" y="2971800"/>
            <a:ext cx="12001499" cy="478612"/>
          </a:xfrm>
          <a:prstGeom prst="rect">
            <a:avLst/>
          </a:prstGeom>
          <a:noFill/>
          <a:ln w="12700">
            <a:noFill/>
            <a:miter lim="800000"/>
            <a:headEnd/>
            <a:tailEnd/>
          </a:ln>
        </p:spPr>
        <p:txBody>
          <a:bodyPr lIns="56061" tIns="22425" rIns="56061" bIns="22425"/>
          <a:lstStyle/>
          <a:p>
            <a:pPr lvl="0"/>
            <a:r>
              <a:rPr lang="en-US"/>
              <a:t>Click to edit Master title style</a:t>
            </a:r>
            <a:endParaRPr lang="en-US" dirty="0"/>
          </a:p>
        </p:txBody>
      </p:sp>
      <p:sp>
        <p:nvSpPr>
          <p:cNvPr id="15" name="TextBox 14"/>
          <p:cNvSpPr txBox="1"/>
          <p:nvPr userDrawn="1"/>
        </p:nvSpPr>
        <p:spPr>
          <a:xfrm>
            <a:off x="0" y="6236617"/>
            <a:ext cx="12192000" cy="595162"/>
          </a:xfrm>
          <a:prstGeom prst="rect">
            <a:avLst/>
          </a:prstGeom>
          <a:noFill/>
        </p:spPr>
        <p:txBody>
          <a:bodyPr wrap="square" lIns="86486" tIns="43243" rIns="86486" bIns="43243" rtlCol="0">
            <a:spAutoFit/>
          </a:bodyPr>
          <a:lstStyle/>
          <a:p>
            <a:pPr marL="914400" indent="0" algn="l"/>
            <a:r>
              <a:rPr lang="en-US" sz="1100" kern="1200" dirty="0">
                <a:solidFill>
                  <a:schemeClr val="tx1"/>
                </a:solidFill>
                <a:latin typeface="+mn-lt"/>
                <a:ea typeface="ヒラギノ角ゴ Pro W3"/>
                <a:cs typeface="ヒラギノ角ゴ Pro W3"/>
              </a:rPr>
              <a:t>This material is based upon work supported by the U.S. Department of Energy, Office of Science, Office of Nuclear Physics and used resources of </a:t>
            </a:r>
            <a:br>
              <a:rPr lang="en-US" sz="1100" kern="1200" dirty="0">
                <a:solidFill>
                  <a:schemeClr val="tx1"/>
                </a:solidFill>
                <a:latin typeface="+mn-lt"/>
                <a:ea typeface="ヒラギノ角ゴ Pro W3"/>
                <a:cs typeface="ヒラギノ角ゴ Pro W3"/>
              </a:rPr>
            </a:br>
            <a:r>
              <a:rPr lang="en-US" sz="1100" kern="1200" dirty="0">
                <a:solidFill>
                  <a:schemeClr val="tx1"/>
                </a:solidFill>
                <a:latin typeface="+mn-lt"/>
                <a:ea typeface="ヒラギノ角ゴ Pro W3"/>
                <a:cs typeface="ヒラギノ角ゴ Pro W3"/>
              </a:rPr>
              <a:t>the</a:t>
            </a:r>
            <a:r>
              <a:rPr lang="en-US" sz="1100" kern="1200" baseline="0" dirty="0">
                <a:solidFill>
                  <a:schemeClr val="tx1"/>
                </a:solidFill>
                <a:latin typeface="+mn-lt"/>
                <a:ea typeface="ヒラギノ角ゴ Pro W3"/>
                <a:cs typeface="ヒラギノ角ゴ Pro W3"/>
              </a:rPr>
              <a:t> </a:t>
            </a:r>
            <a:r>
              <a:rPr lang="en-US" sz="1100" kern="1200" dirty="0">
                <a:solidFill>
                  <a:schemeClr val="tx1"/>
                </a:solidFill>
                <a:latin typeface="+mn-lt"/>
                <a:ea typeface="ヒラギノ角ゴ Pro W3"/>
                <a:cs typeface="ヒラギノ角ゴ Pro W3"/>
              </a:rPr>
              <a:t>Facility for Rare Isotope Beams (FRIB) Operations, which is a DOE Office of Science User Facility under Award Number DE-SC0023633, and by the US</a:t>
            </a:r>
            <a:br>
              <a:rPr lang="en-US" sz="1100" kern="1200" dirty="0">
                <a:solidFill>
                  <a:schemeClr val="tx1"/>
                </a:solidFill>
                <a:latin typeface="+mn-lt"/>
                <a:ea typeface="ヒラギノ角ゴ Pro W3"/>
                <a:cs typeface="ヒラギノ角ゴ Pro W3"/>
              </a:rPr>
            </a:br>
            <a:r>
              <a:rPr lang="en-US" sz="1100" kern="1200" dirty="0">
                <a:solidFill>
                  <a:schemeClr val="tx1"/>
                </a:solidFill>
                <a:latin typeface="+mn-lt"/>
                <a:ea typeface="ヒラギノ角ゴ Pro W3"/>
                <a:cs typeface="ヒラギノ角ゴ Pro W3"/>
              </a:rPr>
              <a:t>National Science Foundation under Grants No. PHY-20-12040 and 23-10078 “Windows on the Universe: Open Quantum Systems in Atomic Nuclei at FRIB”.</a:t>
            </a:r>
          </a:p>
        </p:txBody>
      </p:sp>
      <p:sp>
        <p:nvSpPr>
          <p:cNvPr id="16" name="Rectangle 15"/>
          <p:cNvSpPr/>
          <p:nvPr userDrawn="1"/>
        </p:nvSpPr>
        <p:spPr>
          <a:xfrm>
            <a:off x="4015216" y="415245"/>
            <a:ext cx="3657600" cy="2099949"/>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7" name="Picture 1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295900" y="242108"/>
            <a:ext cx="1600200" cy="2043892"/>
          </a:xfrm>
          <a:prstGeom prst="rect">
            <a:avLst/>
          </a:prstGeom>
        </p:spPr>
      </p:pic>
      <p:pic>
        <p:nvPicPr>
          <p:cNvPr id="18" name="Picture 1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609600" y="5529623"/>
            <a:ext cx="3200400" cy="701322"/>
          </a:xfrm>
          <a:prstGeom prst="rect">
            <a:avLst/>
          </a:prstGeom>
        </p:spPr>
      </p:pic>
      <p:pic>
        <p:nvPicPr>
          <p:cNvPr id="19" name="Picture 18"/>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5021056" y="5565867"/>
            <a:ext cx="2651760" cy="627065"/>
          </a:xfrm>
          <a:prstGeom prst="rect">
            <a:avLst/>
          </a:prstGeom>
        </p:spPr>
      </p:pic>
      <p:pic>
        <p:nvPicPr>
          <p:cNvPr id="20" name="Picture 19" descr="A logo of a globe with a gold ring&#10;&#10;Description automatically generated">
            <a:extLst>
              <a:ext uri="{FF2B5EF4-FFF2-40B4-BE49-F238E27FC236}">
                <a16:creationId xmlns:a16="http://schemas.microsoft.com/office/drawing/2014/main" id="{62DDB346-9CD6-3FF0-2627-90ED602A52D9}"/>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9982200" y="5543348"/>
            <a:ext cx="1502408" cy="781252"/>
          </a:xfrm>
          <a:prstGeom prst="rect">
            <a:avLst/>
          </a:prstGeom>
        </p:spPr>
      </p:pic>
    </p:spTree>
    <p:extLst>
      <p:ext uri="{BB962C8B-B14F-4D97-AF65-F5344CB8AC3E}">
        <p14:creationId xmlns:p14="http://schemas.microsoft.com/office/powerpoint/2010/main" val="36288865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ntent">
    <p:spTree>
      <p:nvGrpSpPr>
        <p:cNvPr id="1" name=""/>
        <p:cNvGrpSpPr/>
        <p:nvPr/>
      </p:nvGrpSpPr>
      <p:grpSpPr>
        <a:xfrm>
          <a:off x="0" y="0"/>
          <a:ext cx="0" cy="0"/>
          <a:chOff x="0" y="0"/>
          <a:chExt cx="0" cy="0"/>
        </a:xfrm>
      </p:grpSpPr>
      <p:pic>
        <p:nvPicPr>
          <p:cNvPr id="5" name="Picture 7" descr="FRIB_ppt_top.jpg"/>
          <p:cNvPicPr>
            <a:picLocks noChangeAspect="1"/>
          </p:cNvPicPr>
          <p:nvPr/>
        </p:nvPicPr>
        <p:blipFill>
          <a:blip r:embed="rId2" cstate="print"/>
          <a:srcRect/>
          <a:stretch>
            <a:fillRect/>
          </a:stretch>
        </p:blipFill>
        <p:spPr bwMode="auto">
          <a:xfrm>
            <a:off x="0" y="0"/>
            <a:ext cx="12192000" cy="1003102"/>
          </a:xfrm>
          <a:prstGeom prst="rect">
            <a:avLst/>
          </a:prstGeom>
          <a:noFill/>
          <a:ln w="9525">
            <a:noFill/>
            <a:miter lim="800000"/>
            <a:headEnd/>
            <a:tailEnd/>
          </a:ln>
        </p:spPr>
      </p:pic>
      <p:sp>
        <p:nvSpPr>
          <p:cNvPr id="6" name="Text Box 5"/>
          <p:cNvSpPr txBox="1">
            <a:spLocks noChangeArrowheads="1"/>
          </p:cNvSpPr>
          <p:nvPr/>
        </p:nvSpPr>
        <p:spPr bwMode="auto">
          <a:xfrm>
            <a:off x="893037" y="1320108"/>
            <a:ext cx="10486572" cy="348490"/>
          </a:xfrm>
          <a:prstGeom prst="rect">
            <a:avLst/>
          </a:prstGeom>
          <a:noFill/>
          <a:ln w="12700">
            <a:noFill/>
            <a:miter lim="800000"/>
            <a:headEnd/>
            <a:tailEnd/>
          </a:ln>
          <a:effectLst>
            <a:outerShdw blurRad="63500" dist="107763" dir="2700000" algn="ctr" rotWithShape="0">
              <a:schemeClr val="folHlink">
                <a:alpha val="74998"/>
              </a:schemeClr>
            </a:outerShdw>
          </a:effectLst>
        </p:spPr>
        <p:txBody>
          <a:bodyPr lIns="91374" tIns="45687" rIns="91374" bIns="45687">
            <a:spAutoFit/>
          </a:bodyPr>
          <a:lstStyle/>
          <a:p>
            <a:pPr defTabSz="456996" eaLnBrk="0" hangingPunct="0">
              <a:lnSpc>
                <a:spcPct val="90000"/>
              </a:lnSpc>
              <a:defRPr/>
            </a:pPr>
            <a:endParaRPr lang="en-US" sz="1800" dirty="0">
              <a:solidFill>
                <a:srgbClr val="000000"/>
              </a:solidFill>
              <a:latin typeface="Helvetica" pitchFamily="-107" charset="0"/>
              <a:ea typeface="ヒラギノ角ゴ Pro W3" pitchFamily="-107" charset="-128"/>
              <a:cs typeface="Arial" charset="0"/>
            </a:endParaRPr>
          </a:p>
        </p:txBody>
      </p:sp>
      <p:sp>
        <p:nvSpPr>
          <p:cNvPr id="7" name="Rectangle 6"/>
          <p:cNvSpPr>
            <a:spLocks noChangeArrowheads="1"/>
          </p:cNvSpPr>
          <p:nvPr/>
        </p:nvSpPr>
        <p:spPr bwMode="auto">
          <a:xfrm>
            <a:off x="5487207" y="3009306"/>
            <a:ext cx="12192000" cy="369265"/>
          </a:xfrm>
          <a:prstGeom prst="rect">
            <a:avLst/>
          </a:prstGeom>
          <a:noFill/>
          <a:ln w="12700">
            <a:noFill/>
            <a:miter lim="800000"/>
            <a:headEnd/>
            <a:tailEnd/>
          </a:ln>
          <a:effectLst>
            <a:outerShdw blurRad="63500" dist="107763" dir="2700000" algn="ctr" rotWithShape="0">
              <a:schemeClr val="folHlink">
                <a:alpha val="74998"/>
              </a:schemeClr>
            </a:outerShdw>
          </a:effectLst>
        </p:spPr>
        <p:txBody>
          <a:bodyPr lIns="91374" tIns="45687" rIns="91374" bIns="45687">
            <a:spAutoFit/>
          </a:bodyPr>
          <a:lstStyle/>
          <a:p>
            <a:pPr defTabSz="456996">
              <a:defRPr/>
            </a:pPr>
            <a:endParaRPr lang="en-US" sz="1800" dirty="0">
              <a:solidFill>
                <a:srgbClr val="000000"/>
              </a:solidFill>
              <a:ea typeface="ヒラギノ角ゴ Pro W3" pitchFamily="-107" charset="-128"/>
              <a:cs typeface="Arial" charset="0"/>
            </a:endParaRPr>
          </a:p>
        </p:txBody>
      </p:sp>
      <p:sp>
        <p:nvSpPr>
          <p:cNvPr id="3" name="Content Placeholder 2"/>
          <p:cNvSpPr>
            <a:spLocks noGrp="1"/>
          </p:cNvSpPr>
          <p:nvPr>
            <p:ph idx="1"/>
          </p:nvPr>
        </p:nvSpPr>
        <p:spPr>
          <a:xfrm>
            <a:off x="101600" y="1067100"/>
            <a:ext cx="11987896" cy="4823295"/>
          </a:xfrm>
        </p:spPr>
        <p:txBody>
          <a:bodyPr/>
          <a:lstStyle>
            <a:lvl1pPr marL="169664" indent="-169664">
              <a:buFont typeface="Wingdings" panose="05000000000000000000" pitchFamily="2" charset="2"/>
              <a:buChar char="§"/>
              <a:defRPr/>
            </a:lvl1pPr>
            <a:lvl2pPr>
              <a:defRPr sz="1600">
                <a:solidFill>
                  <a:schemeClr val="tx1"/>
                </a:solidFill>
              </a:defRPr>
            </a:lvl2pPr>
            <a:lvl3pPr>
              <a:defRPr sz="1400"/>
            </a:lvl3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Title 8"/>
          <p:cNvSpPr>
            <a:spLocks noGrp="1"/>
          </p:cNvSpPr>
          <p:nvPr>
            <p:ph type="title"/>
          </p:nvPr>
        </p:nvSpPr>
        <p:spPr>
          <a:xfrm>
            <a:off x="101600" y="285756"/>
            <a:ext cx="11988800" cy="485775"/>
          </a:xfrm>
        </p:spPr>
        <p:txBody>
          <a:bodyPr/>
          <a:lstStyle/>
          <a:p>
            <a:r>
              <a:rPr lang="en-US"/>
              <a:t>Click to edit Master title style</a:t>
            </a:r>
            <a:endParaRPr lang="en-US" dirty="0"/>
          </a:p>
        </p:txBody>
      </p:sp>
      <p:sp>
        <p:nvSpPr>
          <p:cNvPr id="8" name="Footer Placeholder 6"/>
          <p:cNvSpPr>
            <a:spLocks noGrp="1"/>
          </p:cNvSpPr>
          <p:nvPr>
            <p:ph type="ftr" sz="quarter" idx="10"/>
          </p:nvPr>
        </p:nvSpPr>
        <p:spPr/>
        <p:txBody>
          <a:bodyPr/>
          <a:lstStyle>
            <a:lvl1pPr algn="r" eaLnBrk="0" hangingPunct="0">
              <a:lnSpc>
                <a:spcPct val="90000"/>
              </a:lnSpc>
              <a:defRPr sz="1000" smtClean="0">
                <a:solidFill>
                  <a:srgbClr val="064308"/>
                </a:solidFill>
                <a:latin typeface="Arial"/>
                <a:ea typeface="+mn-ea"/>
                <a:cs typeface="Arial"/>
              </a:defRPr>
            </a:lvl1pPr>
          </a:lstStyle>
          <a:p>
            <a:pPr>
              <a:defRPr/>
            </a:pPr>
            <a:r>
              <a:rPr lang="en-US"/>
              <a:t>Kenny Haak</a:t>
            </a:r>
            <a:endParaRPr lang="en-US" dirty="0"/>
          </a:p>
        </p:txBody>
      </p:sp>
      <p:sp>
        <p:nvSpPr>
          <p:cNvPr id="10" name="Slide Number Placeholder 4"/>
          <p:cNvSpPr>
            <a:spLocks noGrp="1"/>
          </p:cNvSpPr>
          <p:nvPr>
            <p:ph type="sldNum" sz="quarter" idx="11"/>
          </p:nvPr>
        </p:nvSpPr>
        <p:spPr/>
        <p:txBody>
          <a:bodyPr/>
          <a:lstStyle>
            <a:lvl1pPr>
              <a:defRPr/>
            </a:lvl1pPr>
          </a:lstStyle>
          <a:p>
            <a:pPr>
              <a:defRPr/>
            </a:pPr>
            <a:r>
              <a:rPr lang="en-US" dirty="0">
                <a:solidFill>
                  <a:srgbClr val="000000">
                    <a:tint val="75000"/>
                  </a:srgbClr>
                </a:solidFill>
              </a:rPr>
              <a:t>, Slide </a:t>
            </a:r>
            <a:fld id="{35AD4620-7552-4207-8973-898801ED212B}" type="slidenum">
              <a:rPr lang="en-US">
                <a:solidFill>
                  <a:srgbClr val="000000">
                    <a:tint val="75000"/>
                  </a:srgbClr>
                </a:solidFill>
              </a:rPr>
              <a:pPr>
                <a:defRPr/>
              </a:pPr>
              <a:t>‹#›</a:t>
            </a:fld>
            <a:endParaRPr lang="en-US" dirty="0">
              <a:solidFill>
                <a:srgbClr val="000000">
                  <a:tint val="75000"/>
                </a:srgbClr>
              </a:solidFill>
            </a:endParaRPr>
          </a:p>
        </p:txBody>
      </p:sp>
      <p:pic>
        <p:nvPicPr>
          <p:cNvPr id="2" name="Picture 1"/>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 y="6132576"/>
            <a:ext cx="12183897" cy="725425"/>
          </a:xfrm>
          <a:prstGeom prst="rect">
            <a:avLst/>
          </a:prstGeom>
        </p:spPr>
      </p:pic>
      <p:sp>
        <p:nvSpPr>
          <p:cNvPr id="12" name="TextBox 11"/>
          <p:cNvSpPr txBox="1"/>
          <p:nvPr userDrawn="1"/>
        </p:nvSpPr>
        <p:spPr>
          <a:xfrm>
            <a:off x="11212800" y="6400264"/>
            <a:ext cx="508000" cy="276999"/>
          </a:xfrm>
          <a:prstGeom prst="rect">
            <a:avLst/>
          </a:prstGeom>
          <a:noFill/>
        </p:spPr>
        <p:txBody>
          <a:bodyPr wrap="square" rtlCol="0">
            <a:spAutoFit/>
          </a:bodyPr>
          <a:lstStyle/>
          <a:p>
            <a:pPr defTabSz="913586"/>
            <a:fld id="{68A2E204-3C7D-4A15-BD99-89FD133B0745}" type="slidenum">
              <a:rPr lang="en-US" sz="1200">
                <a:solidFill>
                  <a:srgbClr val="064308"/>
                </a:solidFill>
              </a:rPr>
              <a:pPr defTabSz="913586"/>
              <a:t>‹#›</a:t>
            </a:fld>
            <a:endParaRPr lang="en-US" sz="1200" dirty="0">
              <a:solidFill>
                <a:srgbClr val="064308"/>
              </a:solidFill>
            </a:endParaRPr>
          </a:p>
        </p:txBody>
      </p:sp>
      <p:pic>
        <p:nvPicPr>
          <p:cNvPr id="4" name="Picture 3"/>
          <p:cNvPicPr>
            <a:picLocks noChangeAspect="1"/>
          </p:cNvPicPr>
          <p:nvPr userDrawn="1"/>
        </p:nvPicPr>
        <p:blipFill>
          <a:blip r:embed="rId4"/>
          <a:stretch>
            <a:fillRect/>
          </a:stretch>
        </p:blipFill>
        <p:spPr>
          <a:xfrm>
            <a:off x="0" y="5978371"/>
            <a:ext cx="12192000" cy="885825"/>
          </a:xfrm>
          <a:prstGeom prst="rect">
            <a:avLst/>
          </a:prstGeom>
        </p:spPr>
      </p:pic>
      <p:sp>
        <p:nvSpPr>
          <p:cNvPr id="13" name="Footer Placeholder 6"/>
          <p:cNvSpPr txBox="1">
            <a:spLocks/>
          </p:cNvSpPr>
          <p:nvPr userDrawn="1"/>
        </p:nvSpPr>
        <p:spPr>
          <a:xfrm>
            <a:off x="7875498" y="6268474"/>
            <a:ext cx="4116413" cy="364628"/>
          </a:xfrm>
          <a:prstGeom prst="rect">
            <a:avLst/>
          </a:prstGeom>
        </p:spPr>
        <p:txBody>
          <a:bodyPr vert="horz" lIns="91440" tIns="45720" rIns="91440" bIns="45720" rtlCol="0" anchor="ctr"/>
          <a:lstStyle>
            <a:defPPr>
              <a:defRPr lang="en-US"/>
            </a:defPPr>
            <a:lvl1pPr marL="0" algn="ctr" defTabSz="914400" rtl="0" eaLnBrk="1" latinLnBrk="0" hangingPunct="1">
              <a:defRPr sz="1125"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US" sz="1600" dirty="0"/>
              <a:t>Kenny Haak, </a:t>
            </a:r>
            <a:r>
              <a:rPr lang="en-US" sz="1600" dirty="0">
                <a:solidFill>
                  <a:srgbClr val="000000">
                    <a:tint val="75000"/>
                  </a:srgbClr>
                </a:solidFill>
              </a:rPr>
              <a:t>Slide </a:t>
            </a:r>
            <a:fld id="{C096B4DE-0D32-4AAB-8754-316C6749373A}" type="slidenum">
              <a:rPr lang="en-US" sz="1600" smtClean="0">
                <a:solidFill>
                  <a:srgbClr val="000000">
                    <a:tint val="75000"/>
                  </a:srgbClr>
                </a:solidFill>
              </a:rPr>
              <a:pPr marL="0" marR="0" lvl="0" indent="0" algn="r" defTabSz="914400" rtl="0" eaLnBrk="1" fontAlgn="auto" latinLnBrk="0" hangingPunct="1">
                <a:lnSpc>
                  <a:spcPct val="100000"/>
                </a:lnSpc>
                <a:spcBef>
                  <a:spcPts val="0"/>
                </a:spcBef>
                <a:spcAft>
                  <a:spcPts val="0"/>
                </a:spcAft>
                <a:buClrTx/>
                <a:buSzTx/>
                <a:buFontTx/>
                <a:buNone/>
                <a:tabLst/>
                <a:defRPr/>
              </a:pPr>
              <a:t>‹#›</a:t>
            </a:fld>
            <a:endParaRPr lang="en-US" sz="1600" dirty="0">
              <a:solidFill>
                <a:srgbClr val="000000">
                  <a:tint val="75000"/>
                </a:srgbClr>
              </a:solidFill>
            </a:endParaRPr>
          </a:p>
        </p:txBody>
      </p:sp>
    </p:spTree>
    <p:extLst>
      <p:ext uri="{BB962C8B-B14F-4D97-AF65-F5344CB8AC3E}">
        <p14:creationId xmlns:p14="http://schemas.microsoft.com/office/powerpoint/2010/main" val="32307562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4" name="Picture 3" descr="NSCL_ppt.png"/>
          <p:cNvPicPr>
            <a:picLocks/>
          </p:cNvPicPr>
          <p:nvPr userDrawn="1"/>
        </p:nvPicPr>
        <p:blipFill>
          <a:blip r:embed="rId2" cstate="print">
            <a:extLst>
              <a:ext uri="{28A0092B-C50C-407E-A947-70E740481C1C}">
                <a14:useLocalDpi xmlns:a14="http://schemas.microsoft.com/office/drawing/2010/main"/>
              </a:ext>
            </a:extLst>
          </a:blip>
          <a:srcRect/>
          <a:stretch>
            <a:fillRect/>
          </a:stretch>
        </p:blipFill>
        <p:spPr bwMode="auto">
          <a:xfrm>
            <a:off x="0" y="0"/>
            <a:ext cx="12192000" cy="6858000"/>
          </a:xfrm>
          <a:prstGeom prst="rect">
            <a:avLst/>
          </a:prstGeom>
          <a:noFill/>
          <a:ln w="9525">
            <a:noFill/>
            <a:miter lim="800000"/>
            <a:headEnd/>
            <a:tailEnd/>
          </a:ln>
        </p:spPr>
      </p:pic>
      <p:sp>
        <p:nvSpPr>
          <p:cNvPr id="5" name="Text Box 5"/>
          <p:cNvSpPr txBox="1">
            <a:spLocks noChangeArrowheads="1"/>
          </p:cNvSpPr>
          <p:nvPr userDrawn="1"/>
        </p:nvSpPr>
        <p:spPr bwMode="auto">
          <a:xfrm>
            <a:off x="893034" y="1320107"/>
            <a:ext cx="10486572" cy="325279"/>
          </a:xfrm>
          <a:prstGeom prst="rect">
            <a:avLst/>
          </a:prstGeom>
          <a:noFill/>
          <a:ln w="12700">
            <a:noFill/>
            <a:miter lim="800000"/>
            <a:headEnd/>
            <a:tailEnd/>
          </a:ln>
          <a:effectLst>
            <a:outerShdw blurRad="63500" dist="107763" dir="2700000" algn="ctr" rotWithShape="0">
              <a:schemeClr val="folHlink">
                <a:alpha val="74998"/>
              </a:schemeClr>
            </a:outerShdw>
          </a:effectLst>
        </p:spPr>
        <p:txBody>
          <a:bodyPr lIns="90612" tIns="45306" rIns="90612" bIns="45306">
            <a:spAutoFit/>
          </a:bodyPr>
          <a:lstStyle/>
          <a:p>
            <a:pPr defTabSz="913586" eaLnBrk="0" hangingPunct="0">
              <a:lnSpc>
                <a:spcPct val="90000"/>
              </a:lnSpc>
              <a:defRPr/>
            </a:pPr>
            <a:endParaRPr lang="en-US" sz="1688" dirty="0">
              <a:solidFill>
                <a:srgbClr val="000000"/>
              </a:solidFill>
              <a:latin typeface="Helvetica" pitchFamily="-111" charset="0"/>
              <a:cs typeface="Arial" charset="0"/>
            </a:endParaRPr>
          </a:p>
        </p:txBody>
      </p:sp>
      <p:sp>
        <p:nvSpPr>
          <p:cNvPr id="6" name="Rectangle 7"/>
          <p:cNvSpPr>
            <a:spLocks noChangeArrowheads="1"/>
          </p:cNvSpPr>
          <p:nvPr userDrawn="1"/>
        </p:nvSpPr>
        <p:spPr bwMode="auto">
          <a:xfrm>
            <a:off x="5487207" y="3009305"/>
            <a:ext cx="12192000" cy="351248"/>
          </a:xfrm>
          <a:prstGeom prst="rect">
            <a:avLst/>
          </a:prstGeom>
          <a:noFill/>
          <a:ln w="12700">
            <a:noFill/>
            <a:miter lim="800000"/>
            <a:headEnd/>
            <a:tailEnd/>
          </a:ln>
          <a:effectLst>
            <a:outerShdw blurRad="63500" dist="107763" dir="2700000" algn="ctr" rotWithShape="0">
              <a:schemeClr val="folHlink">
                <a:alpha val="74998"/>
              </a:schemeClr>
            </a:outerShdw>
          </a:effectLst>
        </p:spPr>
        <p:txBody>
          <a:bodyPr lIns="90612" tIns="45306" rIns="90612" bIns="45306">
            <a:spAutoFit/>
          </a:bodyPr>
          <a:lstStyle/>
          <a:p>
            <a:pPr defTabSz="913586">
              <a:defRPr/>
            </a:pPr>
            <a:endParaRPr lang="en-US" sz="1688" dirty="0">
              <a:solidFill>
                <a:srgbClr val="000000"/>
              </a:solidFill>
              <a:cs typeface="Arial" charset="0"/>
            </a:endParaRPr>
          </a:p>
        </p:txBody>
      </p:sp>
      <p:sp>
        <p:nvSpPr>
          <p:cNvPr id="7" name="Title 1"/>
          <p:cNvSpPr>
            <a:spLocks noGrp="1"/>
          </p:cNvSpPr>
          <p:nvPr>
            <p:ph type="title"/>
          </p:nvPr>
        </p:nvSpPr>
        <p:spPr>
          <a:xfrm>
            <a:off x="580573" y="219076"/>
            <a:ext cx="11030857" cy="479625"/>
          </a:xfrm>
        </p:spPr>
        <p:txBody>
          <a:bodyPr/>
          <a:lstStyle/>
          <a:p>
            <a:r>
              <a:rPr lang="en-US"/>
              <a:t>Click to edit Master title style</a:t>
            </a:r>
            <a:endParaRPr lang="en-US" dirty="0"/>
          </a:p>
        </p:txBody>
      </p:sp>
      <p:sp>
        <p:nvSpPr>
          <p:cNvPr id="8" name="Content Placeholder 2"/>
          <p:cNvSpPr>
            <a:spLocks noGrp="1"/>
          </p:cNvSpPr>
          <p:nvPr>
            <p:ph idx="1"/>
          </p:nvPr>
        </p:nvSpPr>
        <p:spPr>
          <a:xfrm>
            <a:off x="387048" y="1004889"/>
            <a:ext cx="11417904" cy="5089624"/>
          </a:xfrm>
        </p:spPr>
        <p:txBody>
          <a:bodyPr/>
          <a:lstStyle>
            <a:lvl1pPr marL="169664" indent="-169664">
              <a:buFont typeface="Arial" panose="020B0604020202020204" pitchFamily="34" charset="0"/>
              <a:buChar char="•"/>
              <a:defRPr sz="2250">
                <a:solidFill>
                  <a:srgbClr val="064308"/>
                </a:solidFill>
                <a:latin typeface="+mn-lt"/>
              </a:defRPr>
            </a:lvl1pPr>
            <a:lvl2pPr marL="452438" indent="-169664">
              <a:buFont typeface="Arial" panose="020B0604020202020204" pitchFamily="34" charset="0"/>
              <a:buChar char="•"/>
              <a:defRPr sz="1688">
                <a:solidFill>
                  <a:srgbClr val="064308"/>
                </a:solidFill>
                <a:latin typeface="+mn-lt"/>
              </a:defRPr>
            </a:lvl2pPr>
            <a:lvl3pPr marL="735211" indent="-169664">
              <a:buFont typeface="Arial" panose="020B0604020202020204" pitchFamily="34" charset="0"/>
              <a:buChar char="•"/>
              <a:defRPr sz="1688">
                <a:solidFill>
                  <a:srgbClr val="064308"/>
                </a:solidFill>
                <a:latin typeface="+mn-lt"/>
              </a:defRPr>
            </a:lvl3pPr>
            <a:lvl4pPr marL="1245692" indent="-226219">
              <a:buFont typeface="Arial" panose="020B0604020202020204" pitchFamily="34" charset="0"/>
              <a:buChar char="•"/>
              <a:defRPr sz="1500">
                <a:solidFill>
                  <a:srgbClr val="064308"/>
                </a:solidFill>
                <a:latin typeface="+mn-lt"/>
              </a:defRPr>
            </a:lvl4pPr>
            <a:lvl5pPr marL="1750219" indent="-148828">
              <a:buFont typeface="Arial" panose="020B0604020202020204" pitchFamily="34" charset="0"/>
              <a:buChar char="•"/>
              <a:defRPr sz="1500">
                <a:solidFill>
                  <a:srgbClr val="064308"/>
                </a:solidFill>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Footer Placeholder 2"/>
          <p:cNvSpPr>
            <a:spLocks noGrp="1"/>
          </p:cNvSpPr>
          <p:nvPr>
            <p:ph type="ftr" sz="quarter" idx="10"/>
          </p:nvPr>
        </p:nvSpPr>
        <p:spPr>
          <a:xfrm>
            <a:off x="6624159" y="6356450"/>
            <a:ext cx="4116413" cy="364628"/>
          </a:xfrm>
        </p:spPr>
        <p:txBody>
          <a:bodyPr/>
          <a:lstStyle>
            <a:lvl1pPr>
              <a:defRPr>
                <a:latin typeface="+mn-lt"/>
              </a:defRPr>
            </a:lvl1pPr>
          </a:lstStyle>
          <a:p>
            <a:pPr>
              <a:defRPr/>
            </a:pPr>
            <a:r>
              <a:rPr lang="en-US"/>
              <a:t>Kenny Haak</a:t>
            </a:r>
            <a:endParaRPr lang="en-US" dirty="0"/>
          </a:p>
        </p:txBody>
      </p:sp>
      <p:sp>
        <p:nvSpPr>
          <p:cNvPr id="10" name="Slide Number Placeholder 9"/>
          <p:cNvSpPr>
            <a:spLocks noGrp="1"/>
          </p:cNvSpPr>
          <p:nvPr>
            <p:ph type="sldNum" sz="quarter" idx="11"/>
          </p:nvPr>
        </p:nvSpPr>
        <p:spPr>
          <a:xfrm>
            <a:off x="10740573" y="6356450"/>
            <a:ext cx="612825" cy="364628"/>
          </a:xfrm>
        </p:spPr>
        <p:txBody>
          <a:bodyPr/>
          <a:lstStyle/>
          <a:p>
            <a:fld id="{C096B4DE-0D32-4AAB-8754-316C6749373A}" type="slidenum">
              <a:rPr lang="en-US" smtClean="0">
                <a:solidFill>
                  <a:srgbClr val="000000">
                    <a:tint val="75000"/>
                  </a:srgbClr>
                </a:solidFill>
              </a:rPr>
              <a:pPr/>
              <a:t>‹#›</a:t>
            </a:fld>
            <a:endParaRPr lang="en-US" dirty="0">
              <a:solidFill>
                <a:srgbClr val="000000">
                  <a:tint val="75000"/>
                </a:srgbClr>
              </a:solidFill>
            </a:endParaRPr>
          </a:p>
        </p:txBody>
      </p:sp>
    </p:spTree>
    <p:extLst>
      <p:ext uri="{BB962C8B-B14F-4D97-AF65-F5344CB8AC3E}">
        <p14:creationId xmlns:p14="http://schemas.microsoft.com/office/powerpoint/2010/main" val="23852017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pic>
        <p:nvPicPr>
          <p:cNvPr id="4" name="Picture 3" descr="NSCLFRIB_ppt.png"/>
          <p:cNvPicPr>
            <a:picLocks/>
          </p:cNvPicPr>
          <p:nvPr userDrawn="1"/>
        </p:nvPicPr>
        <p:blipFill>
          <a:blip r:embed="rId2" cstate="print">
            <a:extLst>
              <a:ext uri="{28A0092B-C50C-407E-A947-70E740481C1C}">
                <a14:useLocalDpi xmlns:a14="http://schemas.microsoft.com/office/drawing/2010/main"/>
              </a:ext>
            </a:extLst>
          </a:blip>
          <a:srcRect/>
          <a:stretch>
            <a:fillRect/>
          </a:stretch>
        </p:blipFill>
        <p:spPr bwMode="auto">
          <a:xfrm>
            <a:off x="0" y="0"/>
            <a:ext cx="12192000" cy="6858000"/>
          </a:xfrm>
          <a:prstGeom prst="rect">
            <a:avLst/>
          </a:prstGeom>
          <a:noFill/>
          <a:ln w="9525">
            <a:noFill/>
            <a:miter lim="800000"/>
            <a:headEnd/>
            <a:tailEnd/>
          </a:ln>
        </p:spPr>
      </p:pic>
      <p:sp>
        <p:nvSpPr>
          <p:cNvPr id="5" name="Text Box 5"/>
          <p:cNvSpPr txBox="1">
            <a:spLocks noChangeArrowheads="1"/>
          </p:cNvSpPr>
          <p:nvPr userDrawn="1"/>
        </p:nvSpPr>
        <p:spPr bwMode="auto">
          <a:xfrm>
            <a:off x="893034" y="1320107"/>
            <a:ext cx="10486572" cy="325279"/>
          </a:xfrm>
          <a:prstGeom prst="rect">
            <a:avLst/>
          </a:prstGeom>
          <a:noFill/>
          <a:ln w="12700">
            <a:noFill/>
            <a:miter lim="800000"/>
            <a:headEnd/>
            <a:tailEnd/>
          </a:ln>
          <a:effectLst>
            <a:outerShdw blurRad="63500" dist="107763" dir="2700000" algn="ctr" rotWithShape="0">
              <a:schemeClr val="folHlink">
                <a:alpha val="74998"/>
              </a:schemeClr>
            </a:outerShdw>
          </a:effectLst>
        </p:spPr>
        <p:txBody>
          <a:bodyPr lIns="90612" tIns="45306" rIns="90612" bIns="45306">
            <a:spAutoFit/>
          </a:bodyPr>
          <a:lstStyle/>
          <a:p>
            <a:pPr defTabSz="913586" eaLnBrk="0" hangingPunct="0">
              <a:lnSpc>
                <a:spcPct val="90000"/>
              </a:lnSpc>
              <a:defRPr/>
            </a:pPr>
            <a:endParaRPr lang="en-US" sz="1688" dirty="0">
              <a:solidFill>
                <a:srgbClr val="000000"/>
              </a:solidFill>
              <a:latin typeface="Helvetica" pitchFamily="-111" charset="0"/>
              <a:cs typeface="Arial" charset="0"/>
            </a:endParaRPr>
          </a:p>
        </p:txBody>
      </p:sp>
      <p:sp>
        <p:nvSpPr>
          <p:cNvPr id="8" name="Rectangle 7"/>
          <p:cNvSpPr>
            <a:spLocks noChangeArrowheads="1"/>
          </p:cNvSpPr>
          <p:nvPr userDrawn="1"/>
        </p:nvSpPr>
        <p:spPr bwMode="auto">
          <a:xfrm>
            <a:off x="5487207" y="3009305"/>
            <a:ext cx="12192000" cy="351248"/>
          </a:xfrm>
          <a:prstGeom prst="rect">
            <a:avLst/>
          </a:prstGeom>
          <a:noFill/>
          <a:ln w="12700">
            <a:noFill/>
            <a:miter lim="800000"/>
            <a:headEnd/>
            <a:tailEnd/>
          </a:ln>
          <a:effectLst>
            <a:outerShdw blurRad="63500" dist="107763" dir="2700000" algn="ctr" rotWithShape="0">
              <a:schemeClr val="folHlink">
                <a:alpha val="74998"/>
              </a:schemeClr>
            </a:outerShdw>
          </a:effectLst>
        </p:spPr>
        <p:txBody>
          <a:bodyPr lIns="90612" tIns="45306" rIns="90612" bIns="45306">
            <a:spAutoFit/>
          </a:bodyPr>
          <a:lstStyle/>
          <a:p>
            <a:pPr defTabSz="913586">
              <a:defRPr/>
            </a:pPr>
            <a:endParaRPr lang="en-US" sz="1688" dirty="0">
              <a:solidFill>
                <a:srgbClr val="000000"/>
              </a:solidFill>
              <a:cs typeface="Arial" charset="0"/>
            </a:endParaRPr>
          </a:p>
        </p:txBody>
      </p:sp>
      <p:sp>
        <p:nvSpPr>
          <p:cNvPr id="6" name="Title 1"/>
          <p:cNvSpPr>
            <a:spLocks noGrp="1"/>
          </p:cNvSpPr>
          <p:nvPr>
            <p:ph type="title"/>
          </p:nvPr>
        </p:nvSpPr>
        <p:spPr>
          <a:xfrm>
            <a:off x="580573" y="219076"/>
            <a:ext cx="11030857" cy="479625"/>
          </a:xfrm>
        </p:spPr>
        <p:txBody>
          <a:bodyPr/>
          <a:lstStyle/>
          <a:p>
            <a:r>
              <a:rPr lang="en-US"/>
              <a:t>Click to edit Master title style</a:t>
            </a:r>
            <a:endParaRPr lang="en-US" dirty="0"/>
          </a:p>
        </p:txBody>
      </p:sp>
      <p:sp>
        <p:nvSpPr>
          <p:cNvPr id="7" name="Content Placeholder 2"/>
          <p:cNvSpPr>
            <a:spLocks noGrp="1"/>
          </p:cNvSpPr>
          <p:nvPr>
            <p:ph idx="1"/>
          </p:nvPr>
        </p:nvSpPr>
        <p:spPr>
          <a:xfrm>
            <a:off x="387048" y="1004890"/>
            <a:ext cx="11417904" cy="5089625"/>
          </a:xfrm>
        </p:spPr>
        <p:txBody>
          <a:bodyPr/>
          <a:lstStyle>
            <a:lvl1pPr marL="169664" indent="-169664">
              <a:buFont typeface="Arial" panose="020B0604020202020204" pitchFamily="34" charset="0"/>
              <a:buChar char="•"/>
              <a:defRPr sz="2250">
                <a:solidFill>
                  <a:srgbClr val="064308"/>
                </a:solidFill>
                <a:latin typeface="+mn-lt"/>
              </a:defRPr>
            </a:lvl1pPr>
            <a:lvl2pPr marL="452438" indent="-169664">
              <a:buFont typeface="Arial" panose="020B0604020202020204" pitchFamily="34" charset="0"/>
              <a:buChar char="•"/>
              <a:defRPr sz="1688">
                <a:solidFill>
                  <a:srgbClr val="064308"/>
                </a:solidFill>
                <a:latin typeface="+mn-lt"/>
              </a:defRPr>
            </a:lvl2pPr>
            <a:lvl3pPr marL="735211" indent="-169664">
              <a:buFont typeface="Arial" panose="020B0604020202020204" pitchFamily="34" charset="0"/>
              <a:buChar char="•"/>
              <a:defRPr sz="1688">
                <a:solidFill>
                  <a:srgbClr val="064308"/>
                </a:solidFill>
                <a:latin typeface="+mn-lt"/>
              </a:defRPr>
            </a:lvl3pPr>
            <a:lvl4pPr marL="1245692" indent="-226219">
              <a:buFont typeface="Arial" panose="020B0604020202020204" pitchFamily="34" charset="0"/>
              <a:buChar char="•"/>
              <a:defRPr sz="1500">
                <a:solidFill>
                  <a:srgbClr val="064308"/>
                </a:solidFill>
                <a:latin typeface="+mn-lt"/>
              </a:defRPr>
            </a:lvl4pPr>
            <a:lvl5pPr marL="1750219" indent="-148828">
              <a:buFont typeface="Arial" panose="020B0604020202020204" pitchFamily="34" charset="0"/>
              <a:buChar char="•"/>
              <a:defRPr sz="1500">
                <a:solidFill>
                  <a:srgbClr val="064308"/>
                </a:solidFill>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Footer Placeholder 1"/>
          <p:cNvSpPr>
            <a:spLocks noGrp="1"/>
          </p:cNvSpPr>
          <p:nvPr>
            <p:ph type="ftr" sz="quarter" idx="10"/>
          </p:nvPr>
        </p:nvSpPr>
        <p:spPr>
          <a:xfrm>
            <a:off x="6624159" y="6356450"/>
            <a:ext cx="4116413" cy="364628"/>
          </a:xfrm>
        </p:spPr>
        <p:txBody>
          <a:bodyPr/>
          <a:lstStyle>
            <a:lvl1pPr>
              <a:defRPr>
                <a:latin typeface="+mn-lt"/>
              </a:defRPr>
            </a:lvl1pPr>
          </a:lstStyle>
          <a:p>
            <a:pPr>
              <a:defRPr/>
            </a:pPr>
            <a:r>
              <a:rPr lang="en-US"/>
              <a:t>Kenny Haak</a:t>
            </a:r>
            <a:endParaRPr lang="en-US" dirty="0"/>
          </a:p>
        </p:txBody>
      </p:sp>
      <p:sp>
        <p:nvSpPr>
          <p:cNvPr id="3" name="Slide Number Placeholder 2"/>
          <p:cNvSpPr>
            <a:spLocks noGrp="1"/>
          </p:cNvSpPr>
          <p:nvPr>
            <p:ph type="sldNum" sz="quarter" idx="11"/>
          </p:nvPr>
        </p:nvSpPr>
        <p:spPr>
          <a:xfrm>
            <a:off x="10740573" y="6356450"/>
            <a:ext cx="612825" cy="364628"/>
          </a:xfrm>
        </p:spPr>
        <p:txBody>
          <a:bodyPr/>
          <a:lstStyle/>
          <a:p>
            <a:fld id="{C096B4DE-0D32-4AAB-8754-316C6749373A}" type="slidenum">
              <a:rPr lang="en-US" smtClean="0">
                <a:solidFill>
                  <a:srgbClr val="000000">
                    <a:tint val="75000"/>
                  </a:srgbClr>
                </a:solidFill>
              </a:rPr>
              <a:pPr/>
              <a:t>‹#›</a:t>
            </a:fld>
            <a:endParaRPr lang="en-US" dirty="0">
              <a:solidFill>
                <a:srgbClr val="000000">
                  <a:tint val="75000"/>
                </a:srgbClr>
              </a:solidFill>
            </a:endParaRPr>
          </a:p>
        </p:txBody>
      </p:sp>
    </p:spTree>
    <p:extLst>
      <p:ext uri="{BB962C8B-B14F-4D97-AF65-F5344CB8AC3E}">
        <p14:creationId xmlns:p14="http://schemas.microsoft.com/office/powerpoint/2010/main" val="33123454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4_Title and Content">
    <p:spTree>
      <p:nvGrpSpPr>
        <p:cNvPr id="1" name=""/>
        <p:cNvGrpSpPr/>
        <p:nvPr/>
      </p:nvGrpSpPr>
      <p:grpSpPr>
        <a:xfrm>
          <a:off x="0" y="0"/>
          <a:ext cx="0" cy="0"/>
          <a:chOff x="0" y="0"/>
          <a:chExt cx="0" cy="0"/>
        </a:xfrm>
      </p:grpSpPr>
      <p:pic>
        <p:nvPicPr>
          <p:cNvPr id="4" name="Picture 3" descr="ppt_bkg2.png"/>
          <p:cNvPicPr>
            <a:picLocks noChangeAspect="1"/>
          </p:cNvPicPr>
          <p:nvPr userDrawn="1"/>
        </p:nvPicPr>
        <p:blipFill>
          <a:blip r:embed="rId2" cstate="print">
            <a:extLst>
              <a:ext uri="{28A0092B-C50C-407E-A947-70E740481C1C}">
                <a14:useLocalDpi xmlns:a14="http://schemas.microsoft.com/office/drawing/2010/main"/>
              </a:ext>
            </a:extLst>
          </a:blip>
          <a:srcRect/>
          <a:stretch>
            <a:fillRect/>
          </a:stretch>
        </p:blipFill>
        <p:spPr bwMode="auto">
          <a:xfrm>
            <a:off x="0" y="0"/>
            <a:ext cx="12192000" cy="6858000"/>
          </a:xfrm>
          <a:prstGeom prst="rect">
            <a:avLst/>
          </a:prstGeom>
          <a:noFill/>
          <a:ln w="9525">
            <a:noFill/>
            <a:miter lim="800000"/>
            <a:headEnd/>
            <a:tailEnd/>
          </a:ln>
        </p:spPr>
      </p:pic>
      <p:sp>
        <p:nvSpPr>
          <p:cNvPr id="5" name="Text Box 5"/>
          <p:cNvSpPr txBox="1">
            <a:spLocks noChangeArrowheads="1"/>
          </p:cNvSpPr>
          <p:nvPr/>
        </p:nvSpPr>
        <p:spPr bwMode="auto">
          <a:xfrm>
            <a:off x="893034" y="1320107"/>
            <a:ext cx="10486572" cy="325279"/>
          </a:xfrm>
          <a:prstGeom prst="rect">
            <a:avLst/>
          </a:prstGeom>
          <a:noFill/>
          <a:ln w="12700">
            <a:noFill/>
            <a:miter lim="800000"/>
            <a:headEnd/>
            <a:tailEnd/>
          </a:ln>
          <a:effectLst>
            <a:outerShdw blurRad="63500" dist="107763" dir="2700000" algn="ctr" rotWithShape="0">
              <a:schemeClr val="folHlink">
                <a:alpha val="74998"/>
              </a:schemeClr>
            </a:outerShdw>
          </a:effectLst>
        </p:spPr>
        <p:txBody>
          <a:bodyPr lIns="90612" tIns="45306" rIns="90612" bIns="45306">
            <a:spAutoFit/>
          </a:bodyPr>
          <a:lstStyle/>
          <a:p>
            <a:pPr defTabSz="913586" eaLnBrk="0" hangingPunct="0">
              <a:lnSpc>
                <a:spcPct val="90000"/>
              </a:lnSpc>
              <a:defRPr/>
            </a:pPr>
            <a:endParaRPr lang="en-US" sz="1688" dirty="0">
              <a:solidFill>
                <a:srgbClr val="000000"/>
              </a:solidFill>
              <a:latin typeface="Helvetica" pitchFamily="-111" charset="0"/>
              <a:cs typeface="Arial" charset="0"/>
            </a:endParaRPr>
          </a:p>
        </p:txBody>
      </p:sp>
      <p:sp>
        <p:nvSpPr>
          <p:cNvPr id="6" name="Rectangle 7"/>
          <p:cNvSpPr>
            <a:spLocks noChangeArrowheads="1"/>
          </p:cNvSpPr>
          <p:nvPr/>
        </p:nvSpPr>
        <p:spPr bwMode="auto">
          <a:xfrm>
            <a:off x="5487207" y="3009305"/>
            <a:ext cx="12192000" cy="351248"/>
          </a:xfrm>
          <a:prstGeom prst="rect">
            <a:avLst/>
          </a:prstGeom>
          <a:noFill/>
          <a:ln w="12700">
            <a:noFill/>
            <a:miter lim="800000"/>
            <a:headEnd/>
            <a:tailEnd/>
          </a:ln>
          <a:effectLst>
            <a:outerShdw blurRad="63500" dist="107763" dir="2700000" algn="ctr" rotWithShape="0">
              <a:schemeClr val="folHlink">
                <a:alpha val="74998"/>
              </a:schemeClr>
            </a:outerShdw>
          </a:effectLst>
        </p:spPr>
        <p:txBody>
          <a:bodyPr lIns="90612" tIns="45306" rIns="90612" bIns="45306">
            <a:spAutoFit/>
          </a:bodyPr>
          <a:lstStyle/>
          <a:p>
            <a:pPr defTabSz="913586">
              <a:defRPr/>
            </a:pPr>
            <a:endParaRPr lang="en-US" sz="1688" dirty="0">
              <a:solidFill>
                <a:srgbClr val="000000"/>
              </a:solidFill>
              <a:cs typeface="Arial" charset="0"/>
            </a:endParaRPr>
          </a:p>
        </p:txBody>
      </p:sp>
      <p:sp>
        <p:nvSpPr>
          <p:cNvPr id="2" name="Title 1"/>
          <p:cNvSpPr>
            <a:spLocks noGrp="1"/>
          </p:cNvSpPr>
          <p:nvPr>
            <p:ph type="title"/>
          </p:nvPr>
        </p:nvSpPr>
        <p:spPr>
          <a:xfrm>
            <a:off x="580573" y="219076"/>
            <a:ext cx="11030857" cy="479625"/>
          </a:xfrm>
        </p:spPr>
        <p:txBody>
          <a:bodyPr/>
          <a:lstStyle/>
          <a:p>
            <a:r>
              <a:rPr lang="en-US"/>
              <a:t>Click to edit Master title style</a:t>
            </a:r>
            <a:endParaRPr lang="en-US" dirty="0"/>
          </a:p>
        </p:txBody>
      </p:sp>
      <p:sp>
        <p:nvSpPr>
          <p:cNvPr id="3" name="Content Placeholder 2"/>
          <p:cNvSpPr>
            <a:spLocks noGrp="1"/>
          </p:cNvSpPr>
          <p:nvPr>
            <p:ph idx="1"/>
          </p:nvPr>
        </p:nvSpPr>
        <p:spPr>
          <a:xfrm>
            <a:off x="387048" y="1004890"/>
            <a:ext cx="11417904" cy="5067299"/>
          </a:xfrm>
        </p:spPr>
        <p:txBody>
          <a:bodyPr/>
          <a:lstStyle>
            <a:lvl1pPr marL="169664" indent="-169664">
              <a:buFont typeface="Arial" panose="020B0604020202020204" pitchFamily="34" charset="0"/>
              <a:buChar char="•"/>
              <a:defRPr sz="2250">
                <a:solidFill>
                  <a:srgbClr val="064308"/>
                </a:solidFill>
                <a:latin typeface="+mn-lt"/>
              </a:defRPr>
            </a:lvl1pPr>
            <a:lvl2pPr marL="452438" indent="-169664">
              <a:buFont typeface="Arial" panose="020B0604020202020204" pitchFamily="34" charset="0"/>
              <a:buChar char="•"/>
              <a:defRPr sz="1688">
                <a:solidFill>
                  <a:srgbClr val="064308"/>
                </a:solidFill>
                <a:latin typeface="+mn-lt"/>
              </a:defRPr>
            </a:lvl2pPr>
            <a:lvl3pPr marL="735211" indent="-169664">
              <a:buFont typeface="Arial" panose="020B0604020202020204" pitchFamily="34" charset="0"/>
              <a:buChar char="•"/>
              <a:defRPr sz="1688">
                <a:solidFill>
                  <a:srgbClr val="064308"/>
                </a:solidFill>
                <a:latin typeface="+mn-lt"/>
              </a:defRPr>
            </a:lvl3pPr>
            <a:lvl4pPr marL="1245692" indent="-226219">
              <a:buFont typeface="Arial" panose="020B0604020202020204" pitchFamily="34" charset="0"/>
              <a:buChar char="•"/>
              <a:defRPr sz="1500">
                <a:solidFill>
                  <a:srgbClr val="064308"/>
                </a:solidFill>
                <a:latin typeface="+mn-lt"/>
              </a:defRPr>
            </a:lvl4pPr>
            <a:lvl5pPr marL="1750219" indent="-148828">
              <a:buFont typeface="Arial" panose="020B0604020202020204" pitchFamily="34" charset="0"/>
              <a:buChar char="•"/>
              <a:defRPr sz="1500">
                <a:solidFill>
                  <a:srgbClr val="064308"/>
                </a:solidFill>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Footer Placeholder 6"/>
          <p:cNvSpPr>
            <a:spLocks noGrp="1"/>
          </p:cNvSpPr>
          <p:nvPr>
            <p:ph type="ftr" sz="quarter" idx="10"/>
          </p:nvPr>
        </p:nvSpPr>
        <p:spPr>
          <a:xfrm>
            <a:off x="6624159" y="6356450"/>
            <a:ext cx="4116413" cy="364628"/>
          </a:xfrm>
        </p:spPr>
        <p:txBody>
          <a:bodyPr/>
          <a:lstStyle>
            <a:lvl1pPr>
              <a:defRPr>
                <a:latin typeface="+mn-lt"/>
              </a:defRPr>
            </a:lvl1pPr>
          </a:lstStyle>
          <a:p>
            <a:pPr>
              <a:defRPr/>
            </a:pPr>
            <a:r>
              <a:rPr lang="en-US"/>
              <a:t>Kenny Haak</a:t>
            </a:r>
            <a:endParaRPr lang="en-US" dirty="0"/>
          </a:p>
        </p:txBody>
      </p:sp>
      <p:sp>
        <p:nvSpPr>
          <p:cNvPr id="9" name="Slide Number Placeholder 8"/>
          <p:cNvSpPr>
            <a:spLocks noGrp="1"/>
          </p:cNvSpPr>
          <p:nvPr>
            <p:ph type="sldNum" sz="quarter" idx="11"/>
          </p:nvPr>
        </p:nvSpPr>
        <p:spPr>
          <a:xfrm>
            <a:off x="10740573" y="6356450"/>
            <a:ext cx="612825" cy="364628"/>
          </a:xfrm>
        </p:spPr>
        <p:txBody>
          <a:bodyPr/>
          <a:lstStyle/>
          <a:p>
            <a:fld id="{C096B4DE-0D32-4AAB-8754-316C6749373A}" type="slidenum">
              <a:rPr lang="en-US" smtClean="0">
                <a:solidFill>
                  <a:srgbClr val="000000">
                    <a:tint val="75000"/>
                  </a:srgbClr>
                </a:solidFill>
              </a:rPr>
              <a:pPr/>
              <a:t>‹#›</a:t>
            </a:fld>
            <a:endParaRPr lang="en-US" dirty="0">
              <a:solidFill>
                <a:srgbClr val="000000">
                  <a:tint val="75000"/>
                </a:srgbClr>
              </a:solidFill>
            </a:endParaRPr>
          </a:p>
        </p:txBody>
      </p:sp>
    </p:spTree>
    <p:extLst>
      <p:ext uri="{BB962C8B-B14F-4D97-AF65-F5344CB8AC3E}">
        <p14:creationId xmlns:p14="http://schemas.microsoft.com/office/powerpoint/2010/main" val="225751864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1983466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xOverObj" preserve="1">
  <p:cSld name="Title and Text Over Content">
    <p:spTree>
      <p:nvGrpSpPr>
        <p:cNvPr id="1" name=""/>
        <p:cNvGrpSpPr/>
        <p:nvPr/>
      </p:nvGrpSpPr>
      <p:grpSpPr>
        <a:xfrm>
          <a:off x="0" y="0"/>
          <a:ext cx="0" cy="0"/>
          <a:chOff x="0" y="0"/>
          <a:chExt cx="0" cy="0"/>
        </a:xfrm>
      </p:grpSpPr>
      <p:sp>
        <p:nvSpPr>
          <p:cNvPr id="2" name="Title 1"/>
          <p:cNvSpPr>
            <a:spLocks noGrp="1"/>
          </p:cNvSpPr>
          <p:nvPr>
            <p:ph type="title"/>
          </p:nvPr>
        </p:nvSpPr>
        <p:spPr>
          <a:xfrm>
            <a:off x="1689100" y="101601"/>
            <a:ext cx="8441267" cy="486376"/>
          </a:xfrm>
        </p:spPr>
        <p:txBody>
          <a:bodyPr/>
          <a:lstStyle/>
          <a:p>
            <a:r>
              <a:rPr lang="en-US"/>
              <a:t>Click to edit Master title style</a:t>
            </a:r>
          </a:p>
        </p:txBody>
      </p:sp>
      <p:sp>
        <p:nvSpPr>
          <p:cNvPr id="3" name="Text Placeholder 2"/>
          <p:cNvSpPr>
            <a:spLocks noGrp="1"/>
          </p:cNvSpPr>
          <p:nvPr>
            <p:ph type="body" sz="half" idx="1"/>
          </p:nvPr>
        </p:nvSpPr>
        <p:spPr>
          <a:xfrm>
            <a:off x="914400" y="1219200"/>
            <a:ext cx="10363200" cy="2362200"/>
          </a:xfrm>
        </p:spPr>
        <p:txBody>
          <a:bodyPr/>
          <a:lstStyle>
            <a:lvl1pPr marL="169664" indent="-169664">
              <a:buFont typeface="Arial" panose="020B0604020202020204" pitchFamily="34" charset="0"/>
              <a:buChar char="•"/>
              <a:defRPr>
                <a:solidFill>
                  <a:srgbClr val="064308"/>
                </a:solidFill>
              </a:defRPr>
            </a:lvl1pPr>
            <a:lvl2pPr marL="452438" indent="-169664">
              <a:buFont typeface="Arial" panose="020B0604020202020204" pitchFamily="34" charset="0"/>
              <a:buChar char="•"/>
              <a:defRPr>
                <a:solidFill>
                  <a:srgbClr val="064308"/>
                </a:solidFill>
              </a:defRPr>
            </a:lvl2pPr>
            <a:lvl3pPr marL="735211" indent="-169664">
              <a:buFont typeface="Arial" panose="020B0604020202020204" pitchFamily="34" charset="0"/>
              <a:buChar char="•"/>
              <a:defRPr>
                <a:solidFill>
                  <a:srgbClr val="064308"/>
                </a:solidFill>
              </a:defRPr>
            </a:lvl3pPr>
            <a:lvl4pPr marL="1245692" indent="-226219">
              <a:buFont typeface="Arial" panose="020B0604020202020204" pitchFamily="34" charset="0"/>
              <a:buChar char="•"/>
              <a:defRPr>
                <a:solidFill>
                  <a:srgbClr val="064308"/>
                </a:solidFill>
              </a:defRPr>
            </a:lvl4pPr>
            <a:lvl5pPr marL="1750219" indent="-148828">
              <a:buFont typeface="Arial" panose="020B0604020202020204" pitchFamily="34" charset="0"/>
              <a:buChar char="•"/>
              <a:defRPr>
                <a:solidFill>
                  <a:srgbClr val="064308"/>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914400" y="3733800"/>
            <a:ext cx="10363200" cy="2362200"/>
          </a:xfrm>
        </p:spPr>
        <p:txBody>
          <a:bodyPr/>
          <a:lstStyle>
            <a:lvl1pPr marL="169664" indent="-169664">
              <a:buFont typeface="Arial" panose="020B0604020202020204" pitchFamily="34" charset="0"/>
              <a:buChar char="•"/>
              <a:defRPr>
                <a:solidFill>
                  <a:srgbClr val="064308"/>
                </a:solidFill>
              </a:defRPr>
            </a:lvl1pPr>
            <a:lvl2pPr marL="452438" indent="-169664">
              <a:buFont typeface="Arial" panose="020B0604020202020204" pitchFamily="34" charset="0"/>
              <a:buChar char="•"/>
              <a:defRPr>
                <a:solidFill>
                  <a:srgbClr val="064308"/>
                </a:solidFill>
              </a:defRPr>
            </a:lvl2pPr>
            <a:lvl3pPr marL="735211" indent="-169664">
              <a:buFont typeface="Arial" panose="020B0604020202020204" pitchFamily="34" charset="0"/>
              <a:buChar char="•"/>
              <a:defRPr>
                <a:solidFill>
                  <a:srgbClr val="064308"/>
                </a:solidFill>
              </a:defRPr>
            </a:lvl3pPr>
            <a:lvl4pPr marL="1245692" indent="-226219">
              <a:buFont typeface="Arial" panose="020B0604020202020204" pitchFamily="34" charset="0"/>
              <a:buChar char="•"/>
              <a:defRPr>
                <a:solidFill>
                  <a:srgbClr val="064308"/>
                </a:solidFill>
              </a:defRPr>
            </a:lvl4pPr>
            <a:lvl5pPr marL="1750219" indent="-148828">
              <a:buFont typeface="Arial" panose="020B0604020202020204" pitchFamily="34" charset="0"/>
              <a:buChar char="•"/>
              <a:defRPr>
                <a:solidFill>
                  <a:srgbClr val="064308"/>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79524342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Blank - clean bottom">
    <p:spTree>
      <p:nvGrpSpPr>
        <p:cNvPr id="1" name=""/>
        <p:cNvGrpSpPr/>
        <p:nvPr/>
      </p:nvGrpSpPr>
      <p:grpSpPr>
        <a:xfrm>
          <a:off x="0" y="0"/>
          <a:ext cx="0" cy="0"/>
          <a:chOff x="0" y="0"/>
          <a:chExt cx="0" cy="0"/>
        </a:xfrm>
      </p:grpSpPr>
      <p:pic>
        <p:nvPicPr>
          <p:cNvPr id="4" name="Picture 4" descr="FRIB_ppt_top.jpg"/>
          <p:cNvPicPr>
            <a:picLocks noChangeAspect="1"/>
          </p:cNvPicPr>
          <p:nvPr/>
        </p:nvPicPr>
        <p:blipFill>
          <a:blip r:embed="rId2" cstate="print"/>
          <a:srcRect/>
          <a:stretch>
            <a:fillRect/>
          </a:stretch>
        </p:blipFill>
        <p:spPr bwMode="auto">
          <a:xfrm>
            <a:off x="0" y="0"/>
            <a:ext cx="12192000" cy="1003102"/>
          </a:xfrm>
          <a:prstGeom prst="rect">
            <a:avLst/>
          </a:prstGeom>
          <a:noFill/>
          <a:ln w="9525">
            <a:noFill/>
            <a:miter lim="800000"/>
            <a:headEnd/>
            <a:tailEnd/>
          </a:ln>
        </p:spPr>
      </p:pic>
      <p:sp>
        <p:nvSpPr>
          <p:cNvPr id="5" name="Text Box 5"/>
          <p:cNvSpPr txBox="1">
            <a:spLocks noChangeArrowheads="1"/>
          </p:cNvSpPr>
          <p:nvPr/>
        </p:nvSpPr>
        <p:spPr bwMode="auto">
          <a:xfrm>
            <a:off x="893037" y="1320108"/>
            <a:ext cx="10486572" cy="348490"/>
          </a:xfrm>
          <a:prstGeom prst="rect">
            <a:avLst/>
          </a:prstGeom>
          <a:noFill/>
          <a:ln w="12700">
            <a:noFill/>
            <a:miter lim="800000"/>
            <a:headEnd/>
            <a:tailEnd/>
          </a:ln>
          <a:effectLst>
            <a:outerShdw blurRad="63500" dist="107763" dir="2700000" algn="ctr" rotWithShape="0">
              <a:schemeClr val="folHlink">
                <a:alpha val="74998"/>
              </a:schemeClr>
            </a:outerShdw>
          </a:effectLst>
        </p:spPr>
        <p:txBody>
          <a:bodyPr lIns="91374" tIns="45687" rIns="91374" bIns="45687">
            <a:spAutoFit/>
          </a:bodyPr>
          <a:lstStyle/>
          <a:p>
            <a:pPr defTabSz="456996" eaLnBrk="0" hangingPunct="0">
              <a:lnSpc>
                <a:spcPct val="90000"/>
              </a:lnSpc>
              <a:defRPr/>
            </a:pPr>
            <a:endParaRPr lang="en-US" sz="1800" dirty="0">
              <a:solidFill>
                <a:srgbClr val="000000"/>
              </a:solidFill>
              <a:latin typeface="Helvetica" pitchFamily="-107" charset="0"/>
              <a:ea typeface="ヒラギノ角ゴ Pro W3" pitchFamily="-107" charset="-128"/>
              <a:cs typeface="Arial" charset="0"/>
            </a:endParaRPr>
          </a:p>
        </p:txBody>
      </p:sp>
      <p:sp>
        <p:nvSpPr>
          <p:cNvPr id="6" name="Rectangle 5"/>
          <p:cNvSpPr>
            <a:spLocks noChangeArrowheads="1"/>
          </p:cNvSpPr>
          <p:nvPr/>
        </p:nvSpPr>
        <p:spPr bwMode="auto">
          <a:xfrm>
            <a:off x="5487207" y="3009306"/>
            <a:ext cx="12192000" cy="369265"/>
          </a:xfrm>
          <a:prstGeom prst="rect">
            <a:avLst/>
          </a:prstGeom>
          <a:noFill/>
          <a:ln w="12700">
            <a:noFill/>
            <a:miter lim="800000"/>
            <a:headEnd/>
            <a:tailEnd/>
          </a:ln>
          <a:effectLst>
            <a:outerShdw blurRad="63500" dist="107763" dir="2700000" algn="ctr" rotWithShape="0">
              <a:schemeClr val="folHlink">
                <a:alpha val="74998"/>
              </a:schemeClr>
            </a:outerShdw>
          </a:effectLst>
        </p:spPr>
        <p:txBody>
          <a:bodyPr lIns="91374" tIns="45687" rIns="91374" bIns="45687">
            <a:spAutoFit/>
          </a:bodyPr>
          <a:lstStyle/>
          <a:p>
            <a:pPr defTabSz="456996">
              <a:defRPr/>
            </a:pPr>
            <a:endParaRPr lang="en-US" sz="1800" dirty="0">
              <a:solidFill>
                <a:srgbClr val="000000"/>
              </a:solidFill>
              <a:ea typeface="ヒラギノ角ゴ Pro W3" pitchFamily="-107" charset="-128"/>
              <a:cs typeface="Arial" charset="0"/>
            </a:endParaRPr>
          </a:p>
        </p:txBody>
      </p:sp>
      <p:sp>
        <p:nvSpPr>
          <p:cNvPr id="2" name="Title 1"/>
          <p:cNvSpPr>
            <a:spLocks noGrp="1"/>
          </p:cNvSpPr>
          <p:nvPr>
            <p:ph type="title"/>
          </p:nvPr>
        </p:nvSpPr>
        <p:spPr>
          <a:xfrm>
            <a:off x="101600" y="281882"/>
            <a:ext cx="11988800" cy="486372"/>
          </a:xfrm>
        </p:spPr>
        <p:txBody>
          <a:bodyPr/>
          <a:lstStyle/>
          <a:p>
            <a:r>
              <a:rPr lang="en-US"/>
              <a:t>Click to edit Master title style</a:t>
            </a:r>
            <a:endParaRPr lang="en-US" dirty="0"/>
          </a:p>
        </p:txBody>
      </p:sp>
      <p:sp>
        <p:nvSpPr>
          <p:cNvPr id="7" name="Footer Placeholder 6"/>
          <p:cNvSpPr>
            <a:spLocks noGrp="1"/>
          </p:cNvSpPr>
          <p:nvPr>
            <p:ph type="ftr" sz="quarter" idx="10"/>
          </p:nvPr>
        </p:nvSpPr>
        <p:spPr/>
        <p:txBody>
          <a:bodyPr/>
          <a:lstStyle>
            <a:lvl1pPr algn="r" eaLnBrk="0" hangingPunct="0">
              <a:lnSpc>
                <a:spcPct val="90000"/>
              </a:lnSpc>
              <a:defRPr sz="1000" smtClean="0">
                <a:solidFill>
                  <a:srgbClr val="064308"/>
                </a:solidFill>
                <a:latin typeface="Arial"/>
                <a:ea typeface="+mn-ea"/>
                <a:cs typeface="Arial"/>
              </a:defRPr>
            </a:lvl1pPr>
          </a:lstStyle>
          <a:p>
            <a:pPr>
              <a:defRPr/>
            </a:pPr>
            <a:r>
              <a:rPr lang="en-US"/>
              <a:t>Kenny Haak</a:t>
            </a:r>
            <a:endParaRPr lang="en-US" dirty="0"/>
          </a:p>
        </p:txBody>
      </p:sp>
      <p:sp>
        <p:nvSpPr>
          <p:cNvPr id="8" name="Slide Number Placeholder 4"/>
          <p:cNvSpPr>
            <a:spLocks noGrp="1"/>
          </p:cNvSpPr>
          <p:nvPr>
            <p:ph type="sldNum" sz="quarter" idx="11"/>
          </p:nvPr>
        </p:nvSpPr>
        <p:spPr/>
        <p:txBody>
          <a:bodyPr/>
          <a:lstStyle>
            <a:lvl1pPr>
              <a:defRPr/>
            </a:lvl1pPr>
          </a:lstStyle>
          <a:p>
            <a:pPr>
              <a:defRPr/>
            </a:pPr>
            <a:r>
              <a:rPr lang="en-US" dirty="0">
                <a:solidFill>
                  <a:srgbClr val="000000">
                    <a:tint val="75000"/>
                  </a:srgbClr>
                </a:solidFill>
              </a:rPr>
              <a:t>, Slide </a:t>
            </a:r>
            <a:fld id="{888FC917-2F4D-45AC-AA7A-EF80FFB23A84}" type="slidenum">
              <a:rPr lang="en-US">
                <a:solidFill>
                  <a:srgbClr val="000000">
                    <a:tint val="75000"/>
                  </a:srgbClr>
                </a:solidFill>
              </a:rPr>
              <a:pPr>
                <a:defRPr/>
              </a:pPr>
              <a:t>‹#›</a:t>
            </a:fld>
            <a:endParaRPr lang="en-US" dirty="0">
              <a:solidFill>
                <a:srgbClr val="000000">
                  <a:tint val="75000"/>
                </a:srgbClr>
              </a:solidFill>
            </a:endParaRPr>
          </a:p>
        </p:txBody>
      </p:sp>
    </p:spTree>
    <p:extLst>
      <p:ext uri="{BB962C8B-B14F-4D97-AF65-F5344CB8AC3E}">
        <p14:creationId xmlns:p14="http://schemas.microsoft.com/office/powerpoint/2010/main" val="332727928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1874763" y="299145"/>
            <a:ext cx="8442476" cy="486668"/>
          </a:xfrm>
          <a:prstGeom prst="rect">
            <a:avLst/>
          </a:prstGeom>
          <a:noFill/>
          <a:ln w="12700">
            <a:noFill/>
            <a:miter lim="800000"/>
            <a:headEnd/>
            <a:tailEnd/>
          </a:ln>
        </p:spPr>
        <p:txBody>
          <a:bodyPr vert="horz" wrap="square" lIns="59299" tIns="23720" rIns="59299" bIns="23720" numCol="1" anchor="t" anchorCtr="0" compatLnSpc="1">
            <a:prstTxWarp prst="textNoShape">
              <a:avLst/>
            </a:prstTxWarp>
            <a:spAutoFit/>
          </a:bodyPr>
          <a:lstStyle/>
          <a:p>
            <a:pPr lvl="0"/>
            <a:r>
              <a:rPr lang="en-US"/>
              <a:t>Click to edit Master title style</a:t>
            </a:r>
          </a:p>
        </p:txBody>
      </p:sp>
      <p:sp>
        <p:nvSpPr>
          <p:cNvPr id="2051" name="Rectangle 6"/>
          <p:cNvSpPr>
            <a:spLocks noGrp="1" noChangeArrowheads="1"/>
          </p:cNvSpPr>
          <p:nvPr>
            <p:ph type="body" idx="1"/>
          </p:nvPr>
        </p:nvSpPr>
        <p:spPr bwMode="auto">
          <a:xfrm>
            <a:off x="610811" y="1067098"/>
            <a:ext cx="10970381" cy="5290839"/>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p:txBody>
      </p:sp>
      <p:sp>
        <p:nvSpPr>
          <p:cNvPr id="5" name="Footer Placeholder 4"/>
          <p:cNvSpPr>
            <a:spLocks noGrp="1"/>
          </p:cNvSpPr>
          <p:nvPr>
            <p:ph type="ftr" sz="quarter" idx="3"/>
          </p:nvPr>
        </p:nvSpPr>
        <p:spPr>
          <a:xfrm>
            <a:off x="6633291" y="6356449"/>
            <a:ext cx="4116413" cy="364628"/>
          </a:xfrm>
          <a:prstGeom prst="rect">
            <a:avLst/>
          </a:prstGeom>
        </p:spPr>
        <p:txBody>
          <a:bodyPr vert="horz" lIns="91440" tIns="45720" rIns="91440" bIns="45720" rtlCol="0" anchor="ctr"/>
          <a:lstStyle>
            <a:lvl1pPr algn="ctr">
              <a:defRPr sz="1125">
                <a:solidFill>
                  <a:schemeClr val="tx1">
                    <a:tint val="75000"/>
                  </a:schemeClr>
                </a:solidFill>
              </a:defRPr>
            </a:lvl1pPr>
          </a:lstStyle>
          <a:p>
            <a:pPr>
              <a:defRPr/>
            </a:pPr>
            <a:r>
              <a:rPr lang="en-US"/>
              <a:t>Kenny Haak</a:t>
            </a:r>
            <a:endParaRPr lang="en-US" dirty="0"/>
          </a:p>
        </p:txBody>
      </p:sp>
      <p:sp>
        <p:nvSpPr>
          <p:cNvPr id="6" name="Slide Number Placeholder 5"/>
          <p:cNvSpPr>
            <a:spLocks noGrp="1"/>
          </p:cNvSpPr>
          <p:nvPr>
            <p:ph type="sldNum" sz="quarter" idx="4"/>
          </p:nvPr>
        </p:nvSpPr>
        <p:spPr>
          <a:xfrm>
            <a:off x="10740573" y="6356450"/>
            <a:ext cx="612825" cy="364628"/>
          </a:xfrm>
          <a:prstGeom prst="rect">
            <a:avLst/>
          </a:prstGeom>
        </p:spPr>
        <p:txBody>
          <a:bodyPr vert="horz" lIns="91440" tIns="45720" rIns="91440" bIns="45720" rtlCol="0" anchor="ctr"/>
          <a:lstStyle>
            <a:lvl1pPr algn="r">
              <a:defRPr sz="1125">
                <a:solidFill>
                  <a:schemeClr val="tx1">
                    <a:tint val="75000"/>
                  </a:schemeClr>
                </a:solidFill>
              </a:defRPr>
            </a:lvl1pPr>
          </a:lstStyle>
          <a:p>
            <a:pPr defTabSz="913586"/>
            <a:fld id="{C096B4DE-0D32-4AAB-8754-316C6749373A}" type="slidenum">
              <a:rPr lang="en-US" smtClean="0">
                <a:solidFill>
                  <a:srgbClr val="000000">
                    <a:tint val="75000"/>
                  </a:srgbClr>
                </a:solidFill>
              </a:rPr>
              <a:pPr defTabSz="913586"/>
              <a:t>‹#›</a:t>
            </a:fld>
            <a:endParaRPr lang="en-US" dirty="0">
              <a:solidFill>
                <a:srgbClr val="000000">
                  <a:tint val="75000"/>
                </a:srgbClr>
              </a:solidFill>
            </a:endParaRPr>
          </a:p>
        </p:txBody>
      </p:sp>
    </p:spTree>
    <p:extLst>
      <p:ext uri="{BB962C8B-B14F-4D97-AF65-F5344CB8AC3E}">
        <p14:creationId xmlns:p14="http://schemas.microsoft.com/office/powerpoint/2010/main" val="3158519946"/>
      </p:ext>
    </p:extLst>
  </p:cSld>
  <p:clrMap bg1="lt1" tx1="dk1" bg2="lt2" tx2="dk2" accent1="accent1" accent2="accent2" accent3="accent3" accent4="accent4" accent5="accent5" accent6="accent6" hlink="hlink" folHlink="folHlink"/>
  <p:sldLayoutIdLst>
    <p:sldLayoutId id="2147483668" r:id="rId1"/>
    <p:sldLayoutId id="2147483669" r:id="rId2"/>
    <p:sldLayoutId id="2147483663" r:id="rId3"/>
    <p:sldLayoutId id="2147483664" r:id="rId4"/>
    <p:sldLayoutId id="2147483665" r:id="rId5"/>
    <p:sldLayoutId id="2147483666" r:id="rId6"/>
    <p:sldLayoutId id="2147483667" r:id="rId7"/>
    <p:sldLayoutId id="2147483670" r:id="rId8"/>
  </p:sldLayoutIdLst>
  <p:hf sldNum="0" hdr="0" ftr="0" dt="0"/>
  <p:txStyles>
    <p:titleStyle>
      <a:lvl1pPr algn="ctr" defTabSz="800695" rtl="0" eaLnBrk="1" fontAlgn="base" hangingPunct="1">
        <a:lnSpc>
          <a:spcPct val="88000"/>
        </a:lnSpc>
        <a:spcBef>
          <a:spcPct val="0"/>
        </a:spcBef>
        <a:spcAft>
          <a:spcPct val="0"/>
        </a:spcAft>
        <a:defRPr sz="3188" b="1">
          <a:solidFill>
            <a:srgbClr val="064308"/>
          </a:solidFill>
          <a:latin typeface="Arial" charset="0"/>
          <a:ea typeface="ＭＳ Ｐゴシック" pitchFamily="-65" charset="-128"/>
          <a:cs typeface="ＭＳ Ｐゴシック" pitchFamily="-65" charset="-128"/>
        </a:defRPr>
      </a:lvl1pPr>
      <a:lvl2pPr algn="ctr" defTabSz="800695" rtl="0" eaLnBrk="1" fontAlgn="base" hangingPunct="1">
        <a:lnSpc>
          <a:spcPct val="88000"/>
        </a:lnSpc>
        <a:spcBef>
          <a:spcPct val="0"/>
        </a:spcBef>
        <a:spcAft>
          <a:spcPct val="0"/>
        </a:spcAft>
        <a:defRPr sz="3188" b="1">
          <a:solidFill>
            <a:srgbClr val="064308"/>
          </a:solidFill>
          <a:latin typeface="Arial" charset="0"/>
          <a:ea typeface="ＭＳ Ｐゴシック" pitchFamily="-65" charset="-128"/>
          <a:cs typeface="ＭＳ Ｐゴシック" pitchFamily="-65" charset="-128"/>
        </a:defRPr>
      </a:lvl2pPr>
      <a:lvl3pPr algn="ctr" defTabSz="800695" rtl="0" eaLnBrk="1" fontAlgn="base" hangingPunct="1">
        <a:lnSpc>
          <a:spcPct val="88000"/>
        </a:lnSpc>
        <a:spcBef>
          <a:spcPct val="0"/>
        </a:spcBef>
        <a:spcAft>
          <a:spcPct val="0"/>
        </a:spcAft>
        <a:defRPr sz="3188" b="1">
          <a:solidFill>
            <a:srgbClr val="064308"/>
          </a:solidFill>
          <a:latin typeface="Arial" charset="0"/>
          <a:ea typeface="ＭＳ Ｐゴシック" pitchFamily="-65" charset="-128"/>
          <a:cs typeface="ＭＳ Ｐゴシック" pitchFamily="-65" charset="-128"/>
        </a:defRPr>
      </a:lvl3pPr>
      <a:lvl4pPr algn="ctr" defTabSz="800695" rtl="0" eaLnBrk="1" fontAlgn="base" hangingPunct="1">
        <a:lnSpc>
          <a:spcPct val="88000"/>
        </a:lnSpc>
        <a:spcBef>
          <a:spcPct val="0"/>
        </a:spcBef>
        <a:spcAft>
          <a:spcPct val="0"/>
        </a:spcAft>
        <a:defRPr sz="3188" b="1">
          <a:solidFill>
            <a:srgbClr val="064308"/>
          </a:solidFill>
          <a:latin typeface="Arial" charset="0"/>
          <a:ea typeface="ＭＳ Ｐゴシック" pitchFamily="-65" charset="-128"/>
          <a:cs typeface="ＭＳ Ｐゴシック" pitchFamily="-65" charset="-128"/>
        </a:defRPr>
      </a:lvl4pPr>
      <a:lvl5pPr algn="ctr" defTabSz="800695" rtl="0" eaLnBrk="1" fontAlgn="base" hangingPunct="1">
        <a:lnSpc>
          <a:spcPct val="88000"/>
        </a:lnSpc>
        <a:spcBef>
          <a:spcPct val="0"/>
        </a:spcBef>
        <a:spcAft>
          <a:spcPct val="0"/>
        </a:spcAft>
        <a:defRPr sz="3188" b="1">
          <a:solidFill>
            <a:srgbClr val="064308"/>
          </a:solidFill>
          <a:latin typeface="Arial" charset="0"/>
          <a:ea typeface="ＭＳ Ｐゴシック" pitchFamily="-65" charset="-128"/>
          <a:cs typeface="ＭＳ Ｐゴシック" pitchFamily="-65" charset="-128"/>
        </a:defRPr>
      </a:lvl5pPr>
      <a:lvl6pPr marL="453099" algn="ctr" defTabSz="800791" rtl="0" eaLnBrk="1" fontAlgn="base" hangingPunct="1">
        <a:lnSpc>
          <a:spcPct val="88000"/>
        </a:lnSpc>
        <a:spcBef>
          <a:spcPct val="0"/>
        </a:spcBef>
        <a:spcAft>
          <a:spcPct val="0"/>
        </a:spcAft>
        <a:defRPr sz="3188" b="1">
          <a:solidFill>
            <a:srgbClr val="064308"/>
          </a:solidFill>
          <a:latin typeface="Arial" charset="0"/>
          <a:ea typeface="Arial" charset="0"/>
          <a:cs typeface="Arial" charset="0"/>
        </a:defRPr>
      </a:lvl6pPr>
      <a:lvl7pPr marL="906199" algn="ctr" defTabSz="800791" rtl="0" eaLnBrk="1" fontAlgn="base" hangingPunct="1">
        <a:lnSpc>
          <a:spcPct val="88000"/>
        </a:lnSpc>
        <a:spcBef>
          <a:spcPct val="0"/>
        </a:spcBef>
        <a:spcAft>
          <a:spcPct val="0"/>
        </a:spcAft>
        <a:defRPr sz="3188" b="1">
          <a:solidFill>
            <a:srgbClr val="064308"/>
          </a:solidFill>
          <a:latin typeface="Arial" charset="0"/>
          <a:ea typeface="Arial" charset="0"/>
          <a:cs typeface="Arial" charset="0"/>
        </a:defRPr>
      </a:lvl7pPr>
      <a:lvl8pPr marL="1359298" algn="ctr" defTabSz="800791" rtl="0" eaLnBrk="1" fontAlgn="base" hangingPunct="1">
        <a:lnSpc>
          <a:spcPct val="88000"/>
        </a:lnSpc>
        <a:spcBef>
          <a:spcPct val="0"/>
        </a:spcBef>
        <a:spcAft>
          <a:spcPct val="0"/>
        </a:spcAft>
        <a:defRPr sz="3188" b="1">
          <a:solidFill>
            <a:srgbClr val="064308"/>
          </a:solidFill>
          <a:latin typeface="Arial" charset="0"/>
          <a:ea typeface="Arial" charset="0"/>
          <a:cs typeface="Arial" charset="0"/>
        </a:defRPr>
      </a:lvl8pPr>
      <a:lvl9pPr marL="1812398" algn="ctr" defTabSz="800791" rtl="0" eaLnBrk="1" fontAlgn="base" hangingPunct="1">
        <a:lnSpc>
          <a:spcPct val="88000"/>
        </a:lnSpc>
        <a:spcBef>
          <a:spcPct val="0"/>
        </a:spcBef>
        <a:spcAft>
          <a:spcPct val="0"/>
        </a:spcAft>
        <a:defRPr sz="3188" b="1">
          <a:solidFill>
            <a:srgbClr val="064308"/>
          </a:solidFill>
          <a:latin typeface="Arial" charset="0"/>
          <a:ea typeface="Arial" charset="0"/>
          <a:cs typeface="Arial" charset="0"/>
        </a:defRPr>
      </a:lvl9pPr>
    </p:titleStyle>
    <p:bodyStyle>
      <a:lvl1pPr marL="169664" indent="-169664" algn="l" defTabSz="800695" rtl="0" eaLnBrk="1" fontAlgn="base" hangingPunct="1">
        <a:lnSpc>
          <a:spcPct val="90000"/>
        </a:lnSpc>
        <a:spcBef>
          <a:spcPct val="50000"/>
        </a:spcBef>
        <a:spcAft>
          <a:spcPct val="0"/>
        </a:spcAft>
        <a:buSzPct val="100000"/>
        <a:buFont typeface="Arial" panose="020B0604020202020204" pitchFamily="34" charset="0"/>
        <a:buChar char="•"/>
        <a:defRPr sz="1969">
          <a:solidFill>
            <a:srgbClr val="064308"/>
          </a:solidFill>
          <a:latin typeface="Arial" charset="0"/>
          <a:ea typeface="ＭＳ Ｐゴシック" pitchFamily="-65" charset="-128"/>
          <a:cs typeface="ＭＳ Ｐゴシック" pitchFamily="-65" charset="-128"/>
        </a:defRPr>
      </a:lvl1pPr>
      <a:lvl2pPr marL="452438" indent="-169664" algn="l" defTabSz="800695" rtl="0" eaLnBrk="1" fontAlgn="base" hangingPunct="1">
        <a:lnSpc>
          <a:spcPct val="90000"/>
        </a:lnSpc>
        <a:spcBef>
          <a:spcPct val="25000"/>
        </a:spcBef>
        <a:spcAft>
          <a:spcPct val="0"/>
        </a:spcAft>
        <a:buSzPct val="100000"/>
        <a:buFont typeface="Arial" panose="020B0604020202020204" pitchFamily="34" charset="0"/>
        <a:buChar char="•"/>
        <a:defRPr sz="1594">
          <a:solidFill>
            <a:srgbClr val="064308"/>
          </a:solidFill>
          <a:latin typeface="Arial" charset="0"/>
          <a:ea typeface="ＭＳ Ｐゴシック" charset="-128"/>
          <a:cs typeface="+mn-cs"/>
        </a:defRPr>
      </a:lvl2pPr>
      <a:lvl3pPr marL="735211" indent="-169664" algn="l" defTabSz="800695" rtl="0" eaLnBrk="1" fontAlgn="base" hangingPunct="1">
        <a:lnSpc>
          <a:spcPct val="90000"/>
        </a:lnSpc>
        <a:spcBef>
          <a:spcPct val="15000"/>
        </a:spcBef>
        <a:spcAft>
          <a:spcPct val="0"/>
        </a:spcAft>
        <a:buSzPct val="100000"/>
        <a:buFont typeface="Arial" panose="020B0604020202020204" pitchFamily="34" charset="0"/>
        <a:buChar char="•"/>
        <a:defRPr sz="1594">
          <a:solidFill>
            <a:srgbClr val="064308"/>
          </a:solidFill>
          <a:latin typeface="Arial" charset="0"/>
          <a:ea typeface="ヒラギノ角ゴ Pro W3" pitchFamily="-111" charset="-128"/>
          <a:cs typeface="ヒラギノ角ゴ Pro W3" pitchFamily="-111" charset="-128"/>
        </a:defRPr>
      </a:lvl3pPr>
      <a:lvl4pPr marL="1245692" indent="-226219" algn="l" defTabSz="800695" rtl="0" eaLnBrk="1" fontAlgn="base" hangingPunct="1">
        <a:lnSpc>
          <a:spcPct val="90000"/>
        </a:lnSpc>
        <a:spcBef>
          <a:spcPct val="10000"/>
        </a:spcBef>
        <a:spcAft>
          <a:spcPct val="0"/>
        </a:spcAft>
        <a:buSzPct val="100000"/>
        <a:buChar char="–"/>
        <a:defRPr sz="1313">
          <a:solidFill>
            <a:schemeClr val="tx1"/>
          </a:solidFill>
          <a:latin typeface="Helvetica" charset="0"/>
          <a:ea typeface="ヒラギノ角ゴ Pro W3" pitchFamily="-111" charset="-128"/>
          <a:cs typeface="+mn-cs"/>
        </a:defRPr>
      </a:lvl4pPr>
      <a:lvl5pPr marL="1750219" indent="-148828" algn="l" defTabSz="800695" rtl="0" eaLnBrk="1" fontAlgn="base" hangingPunct="1">
        <a:lnSpc>
          <a:spcPct val="90000"/>
        </a:lnSpc>
        <a:spcBef>
          <a:spcPct val="10000"/>
        </a:spcBef>
        <a:spcAft>
          <a:spcPct val="0"/>
        </a:spcAft>
        <a:buSzPct val="100000"/>
        <a:buChar char="–"/>
        <a:defRPr sz="1313">
          <a:solidFill>
            <a:schemeClr val="tx1"/>
          </a:solidFill>
          <a:latin typeface="Helvetica" charset="0"/>
          <a:ea typeface="ヒラギノ角ゴ Pro W3" pitchFamily="-111" charset="-128"/>
          <a:cs typeface="+mn-cs"/>
        </a:defRPr>
      </a:lvl5pPr>
      <a:lvl6pPr marL="2204140" indent="-149460" algn="l" defTabSz="800791" rtl="0" eaLnBrk="1" fontAlgn="base" hangingPunct="1">
        <a:lnSpc>
          <a:spcPct val="90000"/>
        </a:lnSpc>
        <a:spcBef>
          <a:spcPct val="10000"/>
        </a:spcBef>
        <a:spcAft>
          <a:spcPct val="0"/>
        </a:spcAft>
        <a:buSzPct val="100000"/>
        <a:buChar char="–"/>
        <a:defRPr sz="1313">
          <a:solidFill>
            <a:schemeClr val="tx1"/>
          </a:solidFill>
          <a:latin typeface="Helvetica" charset="0"/>
          <a:ea typeface="+mn-ea"/>
          <a:cs typeface="+mn-cs"/>
        </a:defRPr>
      </a:lvl6pPr>
      <a:lvl7pPr marL="2657241" indent="-149460" algn="l" defTabSz="800791" rtl="0" eaLnBrk="1" fontAlgn="base" hangingPunct="1">
        <a:lnSpc>
          <a:spcPct val="90000"/>
        </a:lnSpc>
        <a:spcBef>
          <a:spcPct val="10000"/>
        </a:spcBef>
        <a:spcAft>
          <a:spcPct val="0"/>
        </a:spcAft>
        <a:buSzPct val="100000"/>
        <a:buChar char="–"/>
        <a:defRPr sz="1313">
          <a:solidFill>
            <a:schemeClr val="tx1"/>
          </a:solidFill>
          <a:latin typeface="Helvetica" charset="0"/>
          <a:ea typeface="+mn-ea"/>
          <a:cs typeface="+mn-cs"/>
        </a:defRPr>
      </a:lvl7pPr>
      <a:lvl8pPr marL="3110340" indent="-149460" algn="l" defTabSz="800791" rtl="0" eaLnBrk="1" fontAlgn="base" hangingPunct="1">
        <a:lnSpc>
          <a:spcPct val="90000"/>
        </a:lnSpc>
        <a:spcBef>
          <a:spcPct val="10000"/>
        </a:spcBef>
        <a:spcAft>
          <a:spcPct val="0"/>
        </a:spcAft>
        <a:buSzPct val="100000"/>
        <a:buChar char="–"/>
        <a:defRPr sz="1313">
          <a:solidFill>
            <a:schemeClr val="tx1"/>
          </a:solidFill>
          <a:latin typeface="Helvetica" charset="0"/>
          <a:ea typeface="+mn-ea"/>
          <a:cs typeface="+mn-cs"/>
        </a:defRPr>
      </a:lvl8pPr>
      <a:lvl9pPr marL="3563439" indent="-149460" algn="l" defTabSz="800791" rtl="0" eaLnBrk="1" fontAlgn="base" hangingPunct="1">
        <a:lnSpc>
          <a:spcPct val="90000"/>
        </a:lnSpc>
        <a:spcBef>
          <a:spcPct val="10000"/>
        </a:spcBef>
        <a:spcAft>
          <a:spcPct val="0"/>
        </a:spcAft>
        <a:buSzPct val="100000"/>
        <a:buChar char="–"/>
        <a:defRPr sz="1313">
          <a:solidFill>
            <a:schemeClr val="tx1"/>
          </a:solidFill>
          <a:latin typeface="Helvetica" charset="0"/>
          <a:ea typeface="+mn-ea"/>
          <a:cs typeface="+mn-cs"/>
        </a:defRPr>
      </a:lvl9pPr>
    </p:bodyStyle>
    <p:otherStyle>
      <a:defPPr>
        <a:defRPr lang="en-US"/>
      </a:defPPr>
      <a:lvl1pPr marL="0" algn="l" defTabSz="906199" rtl="0" eaLnBrk="1" latinLnBrk="0" hangingPunct="1">
        <a:defRPr sz="1781" kern="1200">
          <a:solidFill>
            <a:schemeClr val="tx1"/>
          </a:solidFill>
          <a:latin typeface="+mn-lt"/>
          <a:ea typeface="+mn-ea"/>
          <a:cs typeface="+mn-cs"/>
        </a:defRPr>
      </a:lvl1pPr>
      <a:lvl2pPr marL="453099" algn="l" defTabSz="906199" rtl="0" eaLnBrk="1" latinLnBrk="0" hangingPunct="1">
        <a:defRPr sz="1781" kern="1200">
          <a:solidFill>
            <a:schemeClr val="tx1"/>
          </a:solidFill>
          <a:latin typeface="+mn-lt"/>
          <a:ea typeface="+mn-ea"/>
          <a:cs typeface="+mn-cs"/>
        </a:defRPr>
      </a:lvl2pPr>
      <a:lvl3pPr marL="906199" algn="l" defTabSz="906199" rtl="0" eaLnBrk="1" latinLnBrk="0" hangingPunct="1">
        <a:defRPr sz="1781" kern="1200">
          <a:solidFill>
            <a:schemeClr val="tx1"/>
          </a:solidFill>
          <a:latin typeface="+mn-lt"/>
          <a:ea typeface="+mn-ea"/>
          <a:cs typeface="+mn-cs"/>
        </a:defRPr>
      </a:lvl3pPr>
      <a:lvl4pPr marL="1359298" algn="l" defTabSz="906199" rtl="0" eaLnBrk="1" latinLnBrk="0" hangingPunct="1">
        <a:defRPr sz="1781" kern="1200">
          <a:solidFill>
            <a:schemeClr val="tx1"/>
          </a:solidFill>
          <a:latin typeface="+mn-lt"/>
          <a:ea typeface="+mn-ea"/>
          <a:cs typeface="+mn-cs"/>
        </a:defRPr>
      </a:lvl4pPr>
      <a:lvl5pPr marL="1812398" algn="l" defTabSz="906199" rtl="0" eaLnBrk="1" latinLnBrk="0" hangingPunct="1">
        <a:defRPr sz="1781" kern="1200">
          <a:solidFill>
            <a:schemeClr val="tx1"/>
          </a:solidFill>
          <a:latin typeface="+mn-lt"/>
          <a:ea typeface="+mn-ea"/>
          <a:cs typeface="+mn-cs"/>
        </a:defRPr>
      </a:lvl5pPr>
      <a:lvl6pPr marL="2265498" algn="l" defTabSz="906199" rtl="0" eaLnBrk="1" latinLnBrk="0" hangingPunct="1">
        <a:defRPr sz="1781" kern="1200">
          <a:solidFill>
            <a:schemeClr val="tx1"/>
          </a:solidFill>
          <a:latin typeface="+mn-lt"/>
          <a:ea typeface="+mn-ea"/>
          <a:cs typeface="+mn-cs"/>
        </a:defRPr>
      </a:lvl6pPr>
      <a:lvl7pPr marL="2718597" algn="l" defTabSz="906199" rtl="0" eaLnBrk="1" latinLnBrk="0" hangingPunct="1">
        <a:defRPr sz="1781" kern="1200">
          <a:solidFill>
            <a:schemeClr val="tx1"/>
          </a:solidFill>
          <a:latin typeface="+mn-lt"/>
          <a:ea typeface="+mn-ea"/>
          <a:cs typeface="+mn-cs"/>
        </a:defRPr>
      </a:lvl7pPr>
      <a:lvl8pPr marL="3171697" algn="l" defTabSz="906199" rtl="0" eaLnBrk="1" latinLnBrk="0" hangingPunct="1">
        <a:defRPr sz="1781" kern="1200">
          <a:solidFill>
            <a:schemeClr val="tx1"/>
          </a:solidFill>
          <a:latin typeface="+mn-lt"/>
          <a:ea typeface="+mn-ea"/>
          <a:cs typeface="+mn-cs"/>
        </a:defRPr>
      </a:lvl8pPr>
      <a:lvl9pPr marL="3624796" algn="l" defTabSz="906199" rtl="0" eaLnBrk="1" latinLnBrk="0" hangingPunct="1">
        <a:defRPr sz="178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xml"/><Relationship Id="rId4" Type="http://schemas.openxmlformats.org/officeDocument/2006/relationships/image" Target="../media/image23.png"/></Relationships>
</file>

<file path=ppt/slides/_rels/slide12.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6.png"/><Relationship Id="rId7" Type="http://schemas.openxmlformats.org/officeDocument/2006/relationships/image" Target="../media/image30.png"/><Relationship Id="rId2" Type="http://schemas.openxmlformats.org/officeDocument/2006/relationships/image" Target="../media/image25.png"/><Relationship Id="rId1" Type="http://schemas.openxmlformats.org/officeDocument/2006/relationships/slideLayout" Target="../slideLayouts/slideLayout2.xml"/><Relationship Id="rId6" Type="http://schemas.openxmlformats.org/officeDocument/2006/relationships/image" Target="../media/image29.png"/><Relationship Id="rId5" Type="http://schemas.openxmlformats.org/officeDocument/2006/relationships/image" Target="../media/image28.png"/><Relationship Id="rId4" Type="http://schemas.openxmlformats.org/officeDocument/2006/relationships/image" Target="../media/image27.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2.xml"/><Relationship Id="rId4" Type="http://schemas.openxmlformats.org/officeDocument/2006/relationships/image" Target="../media/image33.png"/></Relationships>
</file>

<file path=ppt/slides/_rels/slide16.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lstStyle/>
          <a:p>
            <a:r>
              <a:rPr lang="en-US" dirty="0"/>
              <a:t>Kenny Haak</a:t>
            </a:r>
          </a:p>
        </p:txBody>
      </p:sp>
      <p:sp>
        <p:nvSpPr>
          <p:cNvPr id="3" name="Title 2"/>
          <p:cNvSpPr>
            <a:spLocks noGrp="1"/>
          </p:cNvSpPr>
          <p:nvPr>
            <p:ph type="title"/>
          </p:nvPr>
        </p:nvSpPr>
        <p:spPr/>
        <p:txBody>
          <a:bodyPr/>
          <a:lstStyle/>
          <a:p>
            <a:r>
              <a:rPr lang="en-US" dirty="0"/>
              <a:t>ABLA Reader</a:t>
            </a:r>
          </a:p>
        </p:txBody>
      </p:sp>
    </p:spTree>
    <p:extLst>
      <p:ext uri="{BB962C8B-B14F-4D97-AF65-F5344CB8AC3E}">
        <p14:creationId xmlns:p14="http://schemas.microsoft.com/office/powerpoint/2010/main" val="415140142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70027F4-82CF-ADC6-F4DC-AEE59B203F2D}"/>
              </a:ext>
            </a:extLst>
          </p:cNvPr>
          <p:cNvSpPr>
            <a:spLocks noGrp="1"/>
          </p:cNvSpPr>
          <p:nvPr>
            <p:ph idx="1"/>
          </p:nvPr>
        </p:nvSpPr>
        <p:spPr>
          <a:xfrm>
            <a:off x="339013" y="1229746"/>
            <a:ext cx="5993496" cy="920320"/>
          </a:xfrm>
        </p:spPr>
        <p:txBody>
          <a:bodyPr/>
          <a:lstStyle/>
          <a:p>
            <a:r>
              <a:rPr lang="en-US" dirty="0"/>
              <a:t>This cell is useful for just quickly looking at the number of counts of each product for a sanity check</a:t>
            </a:r>
          </a:p>
        </p:txBody>
      </p:sp>
      <p:sp>
        <p:nvSpPr>
          <p:cNvPr id="3" name="Title 2">
            <a:extLst>
              <a:ext uri="{FF2B5EF4-FFF2-40B4-BE49-F238E27FC236}">
                <a16:creationId xmlns:a16="http://schemas.microsoft.com/office/drawing/2014/main" id="{D9649167-9E68-A46B-9117-8A76CB9CF27A}"/>
              </a:ext>
            </a:extLst>
          </p:cNvPr>
          <p:cNvSpPr>
            <a:spLocks noGrp="1"/>
          </p:cNvSpPr>
          <p:nvPr>
            <p:ph type="title"/>
          </p:nvPr>
        </p:nvSpPr>
        <p:spPr/>
        <p:txBody>
          <a:bodyPr/>
          <a:lstStyle/>
          <a:p>
            <a:r>
              <a:rPr lang="en-US" dirty="0"/>
              <a:t>Count </a:t>
            </a:r>
            <a:r>
              <a:rPr lang="en-US" dirty="0" err="1"/>
              <a:t>DataFrame</a:t>
            </a:r>
            <a:r>
              <a:rPr lang="en-US" dirty="0"/>
              <a:t> &amp; Parameter Histograms</a:t>
            </a:r>
          </a:p>
        </p:txBody>
      </p:sp>
      <p:pic>
        <p:nvPicPr>
          <p:cNvPr id="5" name="Picture 4">
            <a:extLst>
              <a:ext uri="{FF2B5EF4-FFF2-40B4-BE49-F238E27FC236}">
                <a16:creationId xmlns:a16="http://schemas.microsoft.com/office/drawing/2014/main" id="{D3891114-3231-92A1-730D-A29946DFC87E}"/>
              </a:ext>
            </a:extLst>
          </p:cNvPr>
          <p:cNvPicPr>
            <a:picLocks noChangeAspect="1"/>
          </p:cNvPicPr>
          <p:nvPr/>
        </p:nvPicPr>
        <p:blipFill>
          <a:blip r:embed="rId2"/>
          <a:stretch>
            <a:fillRect/>
          </a:stretch>
        </p:blipFill>
        <p:spPr>
          <a:xfrm>
            <a:off x="951722" y="2312750"/>
            <a:ext cx="4366728" cy="3478150"/>
          </a:xfrm>
          <a:prstGeom prst="rect">
            <a:avLst/>
          </a:prstGeom>
        </p:spPr>
      </p:pic>
      <p:pic>
        <p:nvPicPr>
          <p:cNvPr id="7" name="Picture 6">
            <a:extLst>
              <a:ext uri="{FF2B5EF4-FFF2-40B4-BE49-F238E27FC236}">
                <a16:creationId xmlns:a16="http://schemas.microsoft.com/office/drawing/2014/main" id="{6255B803-11B2-13F6-A221-8AA32C1D9B88}"/>
              </a:ext>
            </a:extLst>
          </p:cNvPr>
          <p:cNvPicPr>
            <a:picLocks noChangeAspect="1"/>
          </p:cNvPicPr>
          <p:nvPr/>
        </p:nvPicPr>
        <p:blipFill>
          <a:blip r:embed="rId3"/>
          <a:stretch>
            <a:fillRect/>
          </a:stretch>
        </p:blipFill>
        <p:spPr>
          <a:xfrm>
            <a:off x="6096000" y="2608282"/>
            <a:ext cx="5689218" cy="3125063"/>
          </a:xfrm>
          <a:prstGeom prst="rect">
            <a:avLst/>
          </a:prstGeom>
        </p:spPr>
      </p:pic>
      <p:sp>
        <p:nvSpPr>
          <p:cNvPr id="8" name="Content Placeholder 1">
            <a:extLst>
              <a:ext uri="{FF2B5EF4-FFF2-40B4-BE49-F238E27FC236}">
                <a16:creationId xmlns:a16="http://schemas.microsoft.com/office/drawing/2014/main" id="{0BD0EBF6-C8FD-101C-3157-65842C41B46A}"/>
              </a:ext>
            </a:extLst>
          </p:cNvPr>
          <p:cNvSpPr txBox="1">
            <a:spLocks/>
          </p:cNvSpPr>
          <p:nvPr/>
        </p:nvSpPr>
        <p:spPr bwMode="auto">
          <a:xfrm>
            <a:off x="6873552" y="1415894"/>
            <a:ext cx="4503708" cy="92032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marL="169664" indent="-169664" algn="l" defTabSz="800695" rtl="0" eaLnBrk="1" fontAlgn="base" hangingPunct="1">
              <a:lnSpc>
                <a:spcPct val="90000"/>
              </a:lnSpc>
              <a:spcBef>
                <a:spcPct val="50000"/>
              </a:spcBef>
              <a:spcAft>
                <a:spcPct val="0"/>
              </a:spcAft>
              <a:buSzPct val="100000"/>
              <a:buFont typeface="Wingdings" panose="05000000000000000000" pitchFamily="2" charset="2"/>
              <a:buChar char="§"/>
              <a:defRPr sz="1969">
                <a:solidFill>
                  <a:srgbClr val="064308"/>
                </a:solidFill>
                <a:latin typeface="Arial" charset="0"/>
                <a:ea typeface="ＭＳ Ｐゴシック" pitchFamily="-65" charset="-128"/>
                <a:cs typeface="ＭＳ Ｐゴシック" pitchFamily="-65" charset="-128"/>
              </a:defRPr>
            </a:lvl1pPr>
            <a:lvl2pPr marL="452438" indent="-169664" algn="l" defTabSz="800695" rtl="0" eaLnBrk="1" fontAlgn="base" hangingPunct="1">
              <a:lnSpc>
                <a:spcPct val="90000"/>
              </a:lnSpc>
              <a:spcBef>
                <a:spcPct val="25000"/>
              </a:spcBef>
              <a:spcAft>
                <a:spcPct val="0"/>
              </a:spcAft>
              <a:buSzPct val="100000"/>
              <a:buFont typeface="Arial" panose="020B0604020202020204" pitchFamily="34" charset="0"/>
              <a:buChar char="•"/>
              <a:defRPr sz="1600">
                <a:solidFill>
                  <a:schemeClr val="tx1"/>
                </a:solidFill>
                <a:latin typeface="Arial" charset="0"/>
                <a:ea typeface="ＭＳ Ｐゴシック" charset="-128"/>
                <a:cs typeface="+mn-cs"/>
              </a:defRPr>
            </a:lvl2pPr>
            <a:lvl3pPr marL="735211" indent="-169664" algn="l" defTabSz="800695" rtl="0" eaLnBrk="1" fontAlgn="base" hangingPunct="1">
              <a:lnSpc>
                <a:spcPct val="90000"/>
              </a:lnSpc>
              <a:spcBef>
                <a:spcPct val="15000"/>
              </a:spcBef>
              <a:spcAft>
                <a:spcPct val="0"/>
              </a:spcAft>
              <a:buSzPct val="100000"/>
              <a:buFont typeface="Arial" panose="020B0604020202020204" pitchFamily="34" charset="0"/>
              <a:buChar char="•"/>
              <a:defRPr sz="1400">
                <a:solidFill>
                  <a:srgbClr val="064308"/>
                </a:solidFill>
                <a:latin typeface="Arial" charset="0"/>
                <a:ea typeface="ヒラギノ角ゴ Pro W3" pitchFamily="-111" charset="-128"/>
                <a:cs typeface="ヒラギノ角ゴ Pro W3" pitchFamily="-111" charset="-128"/>
              </a:defRPr>
            </a:lvl3pPr>
            <a:lvl4pPr marL="1245692" indent="-226219" algn="l" defTabSz="800695" rtl="0" eaLnBrk="1" fontAlgn="base" hangingPunct="1">
              <a:lnSpc>
                <a:spcPct val="90000"/>
              </a:lnSpc>
              <a:spcBef>
                <a:spcPct val="10000"/>
              </a:spcBef>
              <a:spcAft>
                <a:spcPct val="0"/>
              </a:spcAft>
              <a:buSzPct val="100000"/>
              <a:buChar char="–"/>
              <a:defRPr sz="1313">
                <a:solidFill>
                  <a:schemeClr val="tx1"/>
                </a:solidFill>
                <a:latin typeface="Helvetica" charset="0"/>
                <a:ea typeface="ヒラギノ角ゴ Pro W3" pitchFamily="-111" charset="-128"/>
                <a:cs typeface="+mn-cs"/>
              </a:defRPr>
            </a:lvl4pPr>
            <a:lvl5pPr marL="1750219" indent="-148828" algn="l" defTabSz="800695" rtl="0" eaLnBrk="1" fontAlgn="base" hangingPunct="1">
              <a:lnSpc>
                <a:spcPct val="90000"/>
              </a:lnSpc>
              <a:spcBef>
                <a:spcPct val="10000"/>
              </a:spcBef>
              <a:spcAft>
                <a:spcPct val="0"/>
              </a:spcAft>
              <a:buSzPct val="100000"/>
              <a:buChar char="–"/>
              <a:defRPr sz="1313">
                <a:solidFill>
                  <a:schemeClr val="tx1"/>
                </a:solidFill>
                <a:latin typeface="Helvetica" charset="0"/>
                <a:ea typeface="ヒラギノ角ゴ Pro W3" pitchFamily="-111" charset="-128"/>
                <a:cs typeface="+mn-cs"/>
              </a:defRPr>
            </a:lvl5pPr>
            <a:lvl6pPr marL="2204140" indent="-149460" algn="l" defTabSz="800791" rtl="0" eaLnBrk="1" fontAlgn="base" hangingPunct="1">
              <a:lnSpc>
                <a:spcPct val="90000"/>
              </a:lnSpc>
              <a:spcBef>
                <a:spcPct val="10000"/>
              </a:spcBef>
              <a:spcAft>
                <a:spcPct val="0"/>
              </a:spcAft>
              <a:buSzPct val="100000"/>
              <a:buChar char="–"/>
              <a:defRPr sz="1313">
                <a:solidFill>
                  <a:schemeClr val="tx1"/>
                </a:solidFill>
                <a:latin typeface="Helvetica" charset="0"/>
                <a:ea typeface="+mn-ea"/>
                <a:cs typeface="+mn-cs"/>
              </a:defRPr>
            </a:lvl6pPr>
            <a:lvl7pPr marL="2657241" indent="-149460" algn="l" defTabSz="800791" rtl="0" eaLnBrk="1" fontAlgn="base" hangingPunct="1">
              <a:lnSpc>
                <a:spcPct val="90000"/>
              </a:lnSpc>
              <a:spcBef>
                <a:spcPct val="10000"/>
              </a:spcBef>
              <a:spcAft>
                <a:spcPct val="0"/>
              </a:spcAft>
              <a:buSzPct val="100000"/>
              <a:buChar char="–"/>
              <a:defRPr sz="1313">
                <a:solidFill>
                  <a:schemeClr val="tx1"/>
                </a:solidFill>
                <a:latin typeface="Helvetica" charset="0"/>
                <a:ea typeface="+mn-ea"/>
                <a:cs typeface="+mn-cs"/>
              </a:defRPr>
            </a:lvl7pPr>
            <a:lvl8pPr marL="3110340" indent="-149460" algn="l" defTabSz="800791" rtl="0" eaLnBrk="1" fontAlgn="base" hangingPunct="1">
              <a:lnSpc>
                <a:spcPct val="90000"/>
              </a:lnSpc>
              <a:spcBef>
                <a:spcPct val="10000"/>
              </a:spcBef>
              <a:spcAft>
                <a:spcPct val="0"/>
              </a:spcAft>
              <a:buSzPct val="100000"/>
              <a:buChar char="–"/>
              <a:defRPr sz="1313">
                <a:solidFill>
                  <a:schemeClr val="tx1"/>
                </a:solidFill>
                <a:latin typeface="Helvetica" charset="0"/>
                <a:ea typeface="+mn-ea"/>
                <a:cs typeface="+mn-cs"/>
              </a:defRPr>
            </a:lvl8pPr>
            <a:lvl9pPr marL="3563439" indent="-149460" algn="l" defTabSz="800791" rtl="0" eaLnBrk="1" fontAlgn="base" hangingPunct="1">
              <a:lnSpc>
                <a:spcPct val="90000"/>
              </a:lnSpc>
              <a:spcBef>
                <a:spcPct val="10000"/>
              </a:spcBef>
              <a:spcAft>
                <a:spcPct val="0"/>
              </a:spcAft>
              <a:buSzPct val="100000"/>
              <a:buChar char="–"/>
              <a:defRPr sz="1313">
                <a:solidFill>
                  <a:schemeClr val="tx1"/>
                </a:solidFill>
                <a:latin typeface="Helvetica" charset="0"/>
                <a:ea typeface="+mn-ea"/>
                <a:cs typeface="+mn-cs"/>
              </a:defRPr>
            </a:lvl9pPr>
          </a:lstStyle>
          <a:p>
            <a:r>
              <a:rPr lang="en-US" kern="0" dirty="0"/>
              <a:t>This cell will give a quick idea of the distribution of certain parameters</a:t>
            </a:r>
          </a:p>
        </p:txBody>
      </p:sp>
    </p:spTree>
    <p:extLst>
      <p:ext uri="{BB962C8B-B14F-4D97-AF65-F5344CB8AC3E}">
        <p14:creationId xmlns:p14="http://schemas.microsoft.com/office/powerpoint/2010/main" val="279889413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B3021938-DC4D-2551-8D60-5AAE817C1767}"/>
              </a:ext>
            </a:extLst>
          </p:cNvPr>
          <p:cNvSpPr>
            <a:spLocks noGrp="1"/>
          </p:cNvSpPr>
          <p:nvPr>
            <p:ph idx="1"/>
          </p:nvPr>
        </p:nvSpPr>
        <p:spPr>
          <a:xfrm>
            <a:off x="6008914" y="1067100"/>
            <a:ext cx="6080582" cy="4823295"/>
          </a:xfrm>
        </p:spPr>
        <p:txBody>
          <a:bodyPr/>
          <a:lstStyle/>
          <a:p>
            <a:r>
              <a:rPr lang="en-US" dirty="0"/>
              <a:t>The next cell allows you to quickly search for all </a:t>
            </a:r>
            <a:r>
              <a:rPr lang="en-US" dirty="0" err="1"/>
              <a:t>prefragments</a:t>
            </a:r>
            <a:r>
              <a:rPr lang="en-US" dirty="0"/>
              <a:t> for a given final fragment and plot the histograms of chosen parameters</a:t>
            </a:r>
          </a:p>
          <a:p>
            <a:r>
              <a:rPr lang="en-US" dirty="0"/>
              <a:t>The default parameters are</a:t>
            </a:r>
          </a:p>
          <a:p>
            <a:pPr lvl="1"/>
            <a:r>
              <a:rPr lang="en-US" dirty="0"/>
              <a:t>Impact parameter</a:t>
            </a:r>
          </a:p>
          <a:p>
            <a:pPr lvl="1"/>
            <a:r>
              <a:rPr lang="en-US" dirty="0"/>
              <a:t>Excitation energy</a:t>
            </a:r>
          </a:p>
          <a:p>
            <a:pPr lvl="1"/>
            <a:r>
              <a:rPr lang="en-US" dirty="0"/>
              <a:t>Angular momentum</a:t>
            </a:r>
          </a:p>
          <a:p>
            <a:pPr lvl="1"/>
            <a:r>
              <a:rPr lang="en-US" dirty="0"/>
              <a:t>Z-direction velocity</a:t>
            </a:r>
          </a:p>
          <a:p>
            <a:r>
              <a:rPr lang="en-US" dirty="0"/>
              <a:t>After this cell is done running, check your running directory for a file that says </a:t>
            </a:r>
            <a:r>
              <a:rPr lang="en-US" dirty="0" err="1"/>
              <a:t>PreFrag_Search</a:t>
            </a:r>
            <a:endParaRPr lang="en-US" dirty="0"/>
          </a:p>
        </p:txBody>
      </p:sp>
      <p:sp>
        <p:nvSpPr>
          <p:cNvPr id="3" name="Title 2">
            <a:extLst>
              <a:ext uri="{FF2B5EF4-FFF2-40B4-BE49-F238E27FC236}">
                <a16:creationId xmlns:a16="http://schemas.microsoft.com/office/drawing/2014/main" id="{5A59CECC-7ED9-9F48-8A9E-21893E399B80}"/>
              </a:ext>
            </a:extLst>
          </p:cNvPr>
          <p:cNvSpPr>
            <a:spLocks noGrp="1"/>
          </p:cNvSpPr>
          <p:nvPr>
            <p:ph type="title"/>
          </p:nvPr>
        </p:nvSpPr>
        <p:spPr/>
        <p:txBody>
          <a:bodyPr/>
          <a:lstStyle/>
          <a:p>
            <a:r>
              <a:rPr lang="en-US" dirty="0"/>
              <a:t>Pre-Fragment Search</a:t>
            </a:r>
          </a:p>
        </p:txBody>
      </p:sp>
      <p:pic>
        <p:nvPicPr>
          <p:cNvPr id="5" name="Picture 4">
            <a:extLst>
              <a:ext uri="{FF2B5EF4-FFF2-40B4-BE49-F238E27FC236}">
                <a16:creationId xmlns:a16="http://schemas.microsoft.com/office/drawing/2014/main" id="{943F8536-DE23-83B0-82EE-3A5D5973A863}"/>
              </a:ext>
            </a:extLst>
          </p:cNvPr>
          <p:cNvPicPr>
            <a:picLocks noChangeAspect="1"/>
          </p:cNvPicPr>
          <p:nvPr/>
        </p:nvPicPr>
        <p:blipFill>
          <a:blip r:embed="rId2"/>
          <a:stretch>
            <a:fillRect/>
          </a:stretch>
        </p:blipFill>
        <p:spPr>
          <a:xfrm>
            <a:off x="101600" y="1324068"/>
            <a:ext cx="5730033" cy="945673"/>
          </a:xfrm>
          <a:prstGeom prst="rect">
            <a:avLst/>
          </a:prstGeom>
        </p:spPr>
      </p:pic>
      <p:pic>
        <p:nvPicPr>
          <p:cNvPr id="7" name="Picture 6">
            <a:extLst>
              <a:ext uri="{FF2B5EF4-FFF2-40B4-BE49-F238E27FC236}">
                <a16:creationId xmlns:a16="http://schemas.microsoft.com/office/drawing/2014/main" id="{57BF1B77-78AC-CDB8-4B44-126A1CAEE8E4}"/>
              </a:ext>
            </a:extLst>
          </p:cNvPr>
          <p:cNvPicPr>
            <a:picLocks noChangeAspect="1"/>
          </p:cNvPicPr>
          <p:nvPr/>
        </p:nvPicPr>
        <p:blipFill>
          <a:blip r:embed="rId3"/>
          <a:stretch>
            <a:fillRect/>
          </a:stretch>
        </p:blipFill>
        <p:spPr>
          <a:xfrm>
            <a:off x="8363016" y="4275421"/>
            <a:ext cx="1848108" cy="1400370"/>
          </a:xfrm>
          <a:prstGeom prst="rect">
            <a:avLst/>
          </a:prstGeom>
        </p:spPr>
      </p:pic>
      <p:sp>
        <p:nvSpPr>
          <p:cNvPr id="8" name="Oval 7">
            <a:extLst>
              <a:ext uri="{FF2B5EF4-FFF2-40B4-BE49-F238E27FC236}">
                <a16:creationId xmlns:a16="http://schemas.microsoft.com/office/drawing/2014/main" id="{936BDCD9-6355-21F2-DB39-2071E899F1D0}"/>
              </a:ext>
            </a:extLst>
          </p:cNvPr>
          <p:cNvSpPr/>
          <p:nvPr/>
        </p:nvSpPr>
        <p:spPr>
          <a:xfrm>
            <a:off x="8136295" y="5001209"/>
            <a:ext cx="2183363" cy="279919"/>
          </a:xfrm>
          <a:prstGeom prst="ellipse">
            <a:avLst/>
          </a:prstGeom>
          <a:noFill/>
          <a:ln w="19050">
            <a:solidFill>
              <a:srgbClr val="C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0" name="Picture 9" descr="A group of graphs with numbers&#10;&#10;Description automatically generated">
            <a:extLst>
              <a:ext uri="{FF2B5EF4-FFF2-40B4-BE49-F238E27FC236}">
                <a16:creationId xmlns:a16="http://schemas.microsoft.com/office/drawing/2014/main" id="{0AD125E8-1BC3-194E-6884-637EEEF88311}"/>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503622" y="2034072"/>
            <a:ext cx="3788229" cy="3788229"/>
          </a:xfrm>
          <a:prstGeom prst="rect">
            <a:avLst/>
          </a:prstGeom>
        </p:spPr>
      </p:pic>
      <p:sp>
        <p:nvSpPr>
          <p:cNvPr id="11" name="TextBox 10">
            <a:extLst>
              <a:ext uri="{FF2B5EF4-FFF2-40B4-BE49-F238E27FC236}">
                <a16:creationId xmlns:a16="http://schemas.microsoft.com/office/drawing/2014/main" id="{7CE9A700-E3CB-F595-A093-5B5CBD861064}"/>
              </a:ext>
            </a:extLst>
          </p:cNvPr>
          <p:cNvSpPr txBox="1"/>
          <p:nvPr/>
        </p:nvSpPr>
        <p:spPr>
          <a:xfrm>
            <a:off x="101600" y="2647750"/>
            <a:ext cx="1744824" cy="830997"/>
          </a:xfrm>
          <a:prstGeom prst="rect">
            <a:avLst/>
          </a:prstGeom>
          <a:noFill/>
        </p:spPr>
        <p:txBody>
          <a:bodyPr wrap="square" rtlCol="0">
            <a:spAutoFit/>
          </a:bodyPr>
          <a:lstStyle/>
          <a:p>
            <a:r>
              <a:rPr lang="en-US" sz="1600" dirty="0">
                <a:solidFill>
                  <a:srgbClr val="064308"/>
                </a:solidFill>
                <a:latin typeface="+mn-lt"/>
              </a:rPr>
              <a:t>Adjust your </a:t>
            </a:r>
            <a:r>
              <a:rPr lang="en-US" sz="1600" dirty="0" err="1">
                <a:solidFill>
                  <a:srgbClr val="064308"/>
                </a:solidFill>
                <a:latin typeface="+mn-lt"/>
              </a:rPr>
              <a:t>prefragment</a:t>
            </a:r>
            <a:r>
              <a:rPr lang="en-US" sz="1600" dirty="0">
                <a:solidFill>
                  <a:srgbClr val="064308"/>
                </a:solidFill>
                <a:latin typeface="+mn-lt"/>
              </a:rPr>
              <a:t> and # of bins here</a:t>
            </a:r>
          </a:p>
        </p:txBody>
      </p:sp>
      <p:cxnSp>
        <p:nvCxnSpPr>
          <p:cNvPr id="13" name="Straight Arrow Connector 12">
            <a:extLst>
              <a:ext uri="{FF2B5EF4-FFF2-40B4-BE49-F238E27FC236}">
                <a16:creationId xmlns:a16="http://schemas.microsoft.com/office/drawing/2014/main" id="{3A3F3615-FFC8-D614-39AE-D58496C36676}"/>
              </a:ext>
            </a:extLst>
          </p:cNvPr>
          <p:cNvCxnSpPr/>
          <p:nvPr/>
        </p:nvCxnSpPr>
        <p:spPr>
          <a:xfrm flipH="1" flipV="1">
            <a:off x="615820" y="2132312"/>
            <a:ext cx="170739" cy="573566"/>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63296739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D75E1F57-91FB-0D04-CFD2-0B199EE4477A}"/>
              </a:ext>
            </a:extLst>
          </p:cNvPr>
          <p:cNvSpPr>
            <a:spLocks noGrp="1"/>
          </p:cNvSpPr>
          <p:nvPr>
            <p:ph idx="1"/>
          </p:nvPr>
        </p:nvSpPr>
        <p:spPr>
          <a:xfrm>
            <a:off x="101600" y="1067100"/>
            <a:ext cx="9154367" cy="4823295"/>
          </a:xfrm>
        </p:spPr>
        <p:txBody>
          <a:bodyPr/>
          <a:lstStyle/>
          <a:p>
            <a:r>
              <a:rPr lang="en-US" dirty="0"/>
              <a:t>The next cell shows a 2d scatter plot comparison of two parameters of interest (histogram would be better but I didn’t make that)</a:t>
            </a:r>
          </a:p>
          <a:p>
            <a:r>
              <a:rPr lang="en-US" dirty="0"/>
              <a:t>You can change the Z and N you are looking at</a:t>
            </a:r>
          </a:p>
          <a:p>
            <a:r>
              <a:rPr lang="en-US" dirty="0"/>
              <a:t>And you can change the parameter</a:t>
            </a:r>
          </a:p>
        </p:txBody>
      </p:sp>
      <p:sp>
        <p:nvSpPr>
          <p:cNvPr id="3" name="Title 2">
            <a:extLst>
              <a:ext uri="{FF2B5EF4-FFF2-40B4-BE49-F238E27FC236}">
                <a16:creationId xmlns:a16="http://schemas.microsoft.com/office/drawing/2014/main" id="{3B666604-58C1-8EF4-E31F-639A48EE1DBE}"/>
              </a:ext>
            </a:extLst>
          </p:cNvPr>
          <p:cNvSpPr>
            <a:spLocks noGrp="1"/>
          </p:cNvSpPr>
          <p:nvPr>
            <p:ph type="title"/>
          </p:nvPr>
        </p:nvSpPr>
        <p:spPr/>
        <p:txBody>
          <a:bodyPr/>
          <a:lstStyle/>
          <a:p>
            <a:r>
              <a:rPr lang="en-US" dirty="0"/>
              <a:t>Parameter Comparisons</a:t>
            </a:r>
          </a:p>
        </p:txBody>
      </p:sp>
      <p:pic>
        <p:nvPicPr>
          <p:cNvPr id="5" name="Picture 4">
            <a:extLst>
              <a:ext uri="{FF2B5EF4-FFF2-40B4-BE49-F238E27FC236}">
                <a16:creationId xmlns:a16="http://schemas.microsoft.com/office/drawing/2014/main" id="{D3CA8C32-BC48-0BE1-34A1-A37B28D2E0D0}"/>
              </a:ext>
            </a:extLst>
          </p:cNvPr>
          <p:cNvPicPr>
            <a:picLocks noChangeAspect="1"/>
          </p:cNvPicPr>
          <p:nvPr/>
        </p:nvPicPr>
        <p:blipFill>
          <a:blip r:embed="rId2"/>
          <a:stretch>
            <a:fillRect/>
          </a:stretch>
        </p:blipFill>
        <p:spPr>
          <a:xfrm>
            <a:off x="6164230" y="1890667"/>
            <a:ext cx="5471161" cy="3900233"/>
          </a:xfrm>
          <a:prstGeom prst="rect">
            <a:avLst/>
          </a:prstGeom>
        </p:spPr>
      </p:pic>
      <p:cxnSp>
        <p:nvCxnSpPr>
          <p:cNvPr id="7" name="Straight Arrow Connector 6">
            <a:extLst>
              <a:ext uri="{FF2B5EF4-FFF2-40B4-BE49-F238E27FC236}">
                <a16:creationId xmlns:a16="http://schemas.microsoft.com/office/drawing/2014/main" id="{AD1CD2EB-15D3-BA13-B6AE-115DF5E0FE14}"/>
              </a:ext>
            </a:extLst>
          </p:cNvPr>
          <p:cNvCxnSpPr/>
          <p:nvPr/>
        </p:nvCxnSpPr>
        <p:spPr>
          <a:xfrm>
            <a:off x="5629275" y="1890667"/>
            <a:ext cx="762000" cy="214358"/>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9" name="Straight Arrow Connector 8">
            <a:extLst>
              <a:ext uri="{FF2B5EF4-FFF2-40B4-BE49-F238E27FC236}">
                <a16:creationId xmlns:a16="http://schemas.microsoft.com/office/drawing/2014/main" id="{2C20686D-5D29-7108-066B-908AD83EF510}"/>
              </a:ext>
            </a:extLst>
          </p:cNvPr>
          <p:cNvCxnSpPr/>
          <p:nvPr/>
        </p:nvCxnSpPr>
        <p:spPr>
          <a:xfrm>
            <a:off x="4161453" y="2379306"/>
            <a:ext cx="3778898" cy="513184"/>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71129764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42E558E-9915-D933-F92F-4AD892A741BB}"/>
              </a:ext>
            </a:extLst>
          </p:cNvPr>
          <p:cNvSpPr>
            <a:spLocks noGrp="1"/>
          </p:cNvSpPr>
          <p:nvPr>
            <p:ph idx="1"/>
          </p:nvPr>
        </p:nvSpPr>
        <p:spPr>
          <a:xfrm>
            <a:off x="101600" y="1067100"/>
            <a:ext cx="5030237" cy="4823295"/>
          </a:xfrm>
        </p:spPr>
        <p:txBody>
          <a:bodyPr/>
          <a:lstStyle/>
          <a:p>
            <a:r>
              <a:rPr lang="en-US" dirty="0"/>
              <a:t>This cell is documented in: I:\projects\lisedev\Projects\Abrabla)</a:t>
            </a:r>
          </a:p>
          <a:p>
            <a:r>
              <a:rPr lang="en-US" dirty="0"/>
              <a:t>This cell is for visualizing gates within gates within gates</a:t>
            </a:r>
          </a:p>
          <a:p>
            <a:r>
              <a:rPr lang="en-US" dirty="0"/>
              <a:t>You can set gate boundaries manually</a:t>
            </a:r>
          </a:p>
          <a:p>
            <a:r>
              <a:rPr lang="en-US" dirty="0"/>
              <a:t>Or they can be calculated</a:t>
            </a:r>
          </a:p>
          <a:p>
            <a:r>
              <a:rPr lang="en-US" dirty="0"/>
              <a:t>You can also choose between gating on specific final fragments vs parameter values</a:t>
            </a:r>
          </a:p>
          <a:p>
            <a:r>
              <a:rPr lang="en-US" dirty="0"/>
              <a:t>The cell below has various calculation methods for assigning optimal gate values</a:t>
            </a:r>
          </a:p>
        </p:txBody>
      </p:sp>
      <p:sp>
        <p:nvSpPr>
          <p:cNvPr id="3" name="Title 2">
            <a:extLst>
              <a:ext uri="{FF2B5EF4-FFF2-40B4-BE49-F238E27FC236}">
                <a16:creationId xmlns:a16="http://schemas.microsoft.com/office/drawing/2014/main" id="{6B405862-F0C8-8057-2024-58998A974BB9}"/>
              </a:ext>
            </a:extLst>
          </p:cNvPr>
          <p:cNvSpPr>
            <a:spLocks noGrp="1"/>
          </p:cNvSpPr>
          <p:nvPr>
            <p:ph type="title"/>
          </p:nvPr>
        </p:nvSpPr>
        <p:spPr/>
        <p:txBody>
          <a:bodyPr/>
          <a:lstStyle/>
          <a:p>
            <a:r>
              <a:rPr lang="en-US" dirty="0"/>
              <a:t>Gating</a:t>
            </a:r>
          </a:p>
        </p:txBody>
      </p:sp>
      <p:pic>
        <p:nvPicPr>
          <p:cNvPr id="7" name="Picture 6">
            <a:extLst>
              <a:ext uri="{FF2B5EF4-FFF2-40B4-BE49-F238E27FC236}">
                <a16:creationId xmlns:a16="http://schemas.microsoft.com/office/drawing/2014/main" id="{133E2A8D-B476-7F44-B84D-14ECD0FFF180}"/>
              </a:ext>
            </a:extLst>
          </p:cNvPr>
          <p:cNvPicPr>
            <a:picLocks noChangeAspect="1"/>
          </p:cNvPicPr>
          <p:nvPr/>
        </p:nvPicPr>
        <p:blipFill>
          <a:blip r:embed="rId2"/>
          <a:stretch>
            <a:fillRect/>
          </a:stretch>
        </p:blipFill>
        <p:spPr>
          <a:xfrm>
            <a:off x="5298870" y="1067100"/>
            <a:ext cx="6790626" cy="3204412"/>
          </a:xfrm>
          <a:prstGeom prst="rect">
            <a:avLst/>
          </a:prstGeom>
        </p:spPr>
      </p:pic>
      <p:pic>
        <p:nvPicPr>
          <p:cNvPr id="9" name="Picture 8">
            <a:extLst>
              <a:ext uri="{FF2B5EF4-FFF2-40B4-BE49-F238E27FC236}">
                <a16:creationId xmlns:a16="http://schemas.microsoft.com/office/drawing/2014/main" id="{47C6AAC1-443F-67A6-4DE3-1EE5239525E8}"/>
              </a:ext>
            </a:extLst>
          </p:cNvPr>
          <p:cNvPicPr>
            <a:picLocks noChangeAspect="1"/>
          </p:cNvPicPr>
          <p:nvPr/>
        </p:nvPicPr>
        <p:blipFill>
          <a:blip r:embed="rId3"/>
          <a:stretch>
            <a:fillRect/>
          </a:stretch>
        </p:blipFill>
        <p:spPr>
          <a:xfrm>
            <a:off x="9458325" y="1318578"/>
            <a:ext cx="2262430" cy="2231438"/>
          </a:xfrm>
          <a:prstGeom prst="rect">
            <a:avLst/>
          </a:prstGeom>
        </p:spPr>
      </p:pic>
      <p:cxnSp>
        <p:nvCxnSpPr>
          <p:cNvPr id="11" name="Straight Arrow Connector 10">
            <a:extLst>
              <a:ext uri="{FF2B5EF4-FFF2-40B4-BE49-F238E27FC236}">
                <a16:creationId xmlns:a16="http://schemas.microsoft.com/office/drawing/2014/main" id="{DDCC2E05-88C3-4670-754C-0EFD57A0C286}"/>
              </a:ext>
            </a:extLst>
          </p:cNvPr>
          <p:cNvCxnSpPr/>
          <p:nvPr/>
        </p:nvCxnSpPr>
        <p:spPr>
          <a:xfrm flipV="1">
            <a:off x="4609322" y="2388637"/>
            <a:ext cx="689548" cy="261257"/>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3" name="Straight Arrow Connector 12">
            <a:extLst>
              <a:ext uri="{FF2B5EF4-FFF2-40B4-BE49-F238E27FC236}">
                <a16:creationId xmlns:a16="http://schemas.microsoft.com/office/drawing/2014/main" id="{F4563184-7D84-7BF7-91BF-5C50A99C2483}"/>
              </a:ext>
            </a:extLst>
          </p:cNvPr>
          <p:cNvCxnSpPr/>
          <p:nvPr/>
        </p:nvCxnSpPr>
        <p:spPr>
          <a:xfrm flipV="1">
            <a:off x="3237722" y="1763486"/>
            <a:ext cx="2202025" cy="1306285"/>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5" name="Straight Arrow Connector 14">
            <a:extLst>
              <a:ext uri="{FF2B5EF4-FFF2-40B4-BE49-F238E27FC236}">
                <a16:creationId xmlns:a16="http://schemas.microsoft.com/office/drawing/2014/main" id="{00DD7990-EF92-D565-48E8-3C0EE5647ACF}"/>
              </a:ext>
            </a:extLst>
          </p:cNvPr>
          <p:cNvCxnSpPr/>
          <p:nvPr/>
        </p:nvCxnSpPr>
        <p:spPr>
          <a:xfrm flipV="1">
            <a:off x="4609322" y="3163078"/>
            <a:ext cx="689548" cy="386938"/>
          </a:xfrm>
          <a:prstGeom prst="straightConnector1">
            <a:avLst/>
          </a:prstGeom>
          <a:ln>
            <a:solidFill>
              <a:srgbClr val="C00000"/>
            </a:solidFill>
            <a:tailEnd type="triangle"/>
          </a:ln>
        </p:spPr>
        <p:style>
          <a:lnRef idx="2">
            <a:schemeClr val="accent1"/>
          </a:lnRef>
          <a:fillRef idx="0">
            <a:schemeClr val="accent1"/>
          </a:fillRef>
          <a:effectRef idx="1">
            <a:schemeClr val="accent1"/>
          </a:effectRef>
          <a:fontRef idx="minor">
            <a:schemeClr val="tx1"/>
          </a:fontRef>
        </p:style>
      </p:cxnSp>
      <p:cxnSp>
        <p:nvCxnSpPr>
          <p:cNvPr id="17" name="Straight Arrow Connector 16">
            <a:extLst>
              <a:ext uri="{FF2B5EF4-FFF2-40B4-BE49-F238E27FC236}">
                <a16:creationId xmlns:a16="http://schemas.microsoft.com/office/drawing/2014/main" id="{C5154458-BF5C-26B9-9001-0D297A216C59}"/>
              </a:ext>
            </a:extLst>
          </p:cNvPr>
          <p:cNvCxnSpPr/>
          <p:nvPr/>
        </p:nvCxnSpPr>
        <p:spPr>
          <a:xfrm>
            <a:off x="4609322" y="3550016"/>
            <a:ext cx="689548" cy="340849"/>
          </a:xfrm>
          <a:prstGeom prst="straightConnector1">
            <a:avLst/>
          </a:prstGeom>
          <a:ln>
            <a:solidFill>
              <a:srgbClr val="C00000"/>
            </a:solidFill>
            <a:tailEnd type="triangle"/>
          </a:ln>
        </p:spPr>
        <p:style>
          <a:lnRef idx="2">
            <a:schemeClr val="accent1"/>
          </a:lnRef>
          <a:fillRef idx="0">
            <a:schemeClr val="accent1"/>
          </a:fillRef>
          <a:effectRef idx="1">
            <a:schemeClr val="accent1"/>
          </a:effectRef>
          <a:fontRef idx="minor">
            <a:schemeClr val="tx1"/>
          </a:fontRef>
        </p:style>
      </p:cxnSp>
      <p:pic>
        <p:nvPicPr>
          <p:cNvPr id="19" name="Picture 18">
            <a:extLst>
              <a:ext uri="{FF2B5EF4-FFF2-40B4-BE49-F238E27FC236}">
                <a16:creationId xmlns:a16="http://schemas.microsoft.com/office/drawing/2014/main" id="{0260F7D1-59E8-0642-9CA3-928DDC23F2D8}"/>
              </a:ext>
            </a:extLst>
          </p:cNvPr>
          <p:cNvPicPr>
            <a:picLocks noChangeAspect="1"/>
          </p:cNvPicPr>
          <p:nvPr/>
        </p:nvPicPr>
        <p:blipFill>
          <a:blip r:embed="rId4"/>
          <a:stretch>
            <a:fillRect/>
          </a:stretch>
        </p:blipFill>
        <p:spPr>
          <a:xfrm>
            <a:off x="701926" y="4931489"/>
            <a:ext cx="3829584" cy="428685"/>
          </a:xfrm>
          <a:prstGeom prst="rect">
            <a:avLst/>
          </a:prstGeom>
        </p:spPr>
      </p:pic>
      <p:pic>
        <p:nvPicPr>
          <p:cNvPr id="21" name="Picture 20">
            <a:extLst>
              <a:ext uri="{FF2B5EF4-FFF2-40B4-BE49-F238E27FC236}">
                <a16:creationId xmlns:a16="http://schemas.microsoft.com/office/drawing/2014/main" id="{02CD845A-1811-3762-9A22-A776EFF5406D}"/>
              </a:ext>
            </a:extLst>
          </p:cNvPr>
          <p:cNvPicPr>
            <a:picLocks noChangeAspect="1"/>
          </p:cNvPicPr>
          <p:nvPr/>
        </p:nvPicPr>
        <p:blipFill>
          <a:blip r:embed="rId5"/>
          <a:stretch>
            <a:fillRect/>
          </a:stretch>
        </p:blipFill>
        <p:spPr>
          <a:xfrm>
            <a:off x="701926" y="5429994"/>
            <a:ext cx="3801005" cy="390580"/>
          </a:xfrm>
          <a:prstGeom prst="rect">
            <a:avLst/>
          </a:prstGeom>
        </p:spPr>
      </p:pic>
      <p:pic>
        <p:nvPicPr>
          <p:cNvPr id="23" name="Picture 22">
            <a:extLst>
              <a:ext uri="{FF2B5EF4-FFF2-40B4-BE49-F238E27FC236}">
                <a16:creationId xmlns:a16="http://schemas.microsoft.com/office/drawing/2014/main" id="{DC849220-C4DF-5437-7907-098311997087}"/>
              </a:ext>
            </a:extLst>
          </p:cNvPr>
          <p:cNvPicPr>
            <a:picLocks noChangeAspect="1"/>
          </p:cNvPicPr>
          <p:nvPr/>
        </p:nvPicPr>
        <p:blipFill>
          <a:blip r:embed="rId6"/>
          <a:stretch>
            <a:fillRect/>
          </a:stretch>
        </p:blipFill>
        <p:spPr>
          <a:xfrm>
            <a:off x="4562210" y="5018946"/>
            <a:ext cx="4420217" cy="304843"/>
          </a:xfrm>
          <a:prstGeom prst="rect">
            <a:avLst/>
          </a:prstGeom>
        </p:spPr>
      </p:pic>
      <p:pic>
        <p:nvPicPr>
          <p:cNvPr id="25" name="Picture 24">
            <a:extLst>
              <a:ext uri="{FF2B5EF4-FFF2-40B4-BE49-F238E27FC236}">
                <a16:creationId xmlns:a16="http://schemas.microsoft.com/office/drawing/2014/main" id="{731BF396-CC30-F399-CCFA-4F013056BC1A}"/>
              </a:ext>
            </a:extLst>
          </p:cNvPr>
          <p:cNvPicPr>
            <a:picLocks noChangeAspect="1"/>
          </p:cNvPicPr>
          <p:nvPr/>
        </p:nvPicPr>
        <p:blipFill>
          <a:blip r:embed="rId7"/>
          <a:stretch>
            <a:fillRect/>
          </a:stretch>
        </p:blipFill>
        <p:spPr>
          <a:xfrm>
            <a:off x="4503518" y="5399593"/>
            <a:ext cx="5582429" cy="447737"/>
          </a:xfrm>
          <a:prstGeom prst="rect">
            <a:avLst/>
          </a:prstGeom>
        </p:spPr>
      </p:pic>
    </p:spTree>
    <p:extLst>
      <p:ext uri="{BB962C8B-B14F-4D97-AF65-F5344CB8AC3E}">
        <p14:creationId xmlns:p14="http://schemas.microsoft.com/office/powerpoint/2010/main" val="399782046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33DA939-688F-4FD7-4E3E-8FF77FE63096}"/>
              </a:ext>
            </a:extLst>
          </p:cNvPr>
          <p:cNvSpPr>
            <a:spLocks noGrp="1"/>
          </p:cNvSpPr>
          <p:nvPr>
            <p:ph type="title"/>
          </p:nvPr>
        </p:nvSpPr>
        <p:spPr>
          <a:xfrm>
            <a:off x="101600" y="3186112"/>
            <a:ext cx="11988800" cy="485775"/>
          </a:xfrm>
        </p:spPr>
        <p:txBody>
          <a:bodyPr/>
          <a:lstStyle/>
          <a:p>
            <a:r>
              <a:rPr lang="en-US" dirty="0"/>
              <a:t>Dump File Processing</a:t>
            </a:r>
          </a:p>
        </p:txBody>
      </p:sp>
    </p:spTree>
    <p:extLst>
      <p:ext uri="{BB962C8B-B14F-4D97-AF65-F5344CB8AC3E}">
        <p14:creationId xmlns:p14="http://schemas.microsoft.com/office/powerpoint/2010/main" val="167609018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7E649736-E32D-DE44-DF2A-4033086D808B}"/>
              </a:ext>
            </a:extLst>
          </p:cNvPr>
          <p:cNvSpPr>
            <a:spLocks noGrp="1"/>
          </p:cNvSpPr>
          <p:nvPr>
            <p:ph idx="1"/>
          </p:nvPr>
        </p:nvSpPr>
        <p:spPr>
          <a:xfrm>
            <a:off x="101600" y="1067100"/>
            <a:ext cx="5994400" cy="4823295"/>
          </a:xfrm>
        </p:spPr>
        <p:txBody>
          <a:bodyPr/>
          <a:lstStyle/>
          <a:p>
            <a:r>
              <a:rPr lang="en-US" dirty="0"/>
              <a:t>This first cell will read in the dump file and organize it into arrays/lists</a:t>
            </a:r>
          </a:p>
          <a:p>
            <a:r>
              <a:rPr lang="en-US" dirty="0"/>
              <a:t>You can set the folder and file path here</a:t>
            </a:r>
          </a:p>
          <a:p>
            <a:r>
              <a:rPr lang="en-US" dirty="0"/>
              <a:t>There is a list of acronyms</a:t>
            </a:r>
          </a:p>
          <a:p>
            <a:endParaRPr lang="en-US" dirty="0"/>
          </a:p>
          <a:p>
            <a:endParaRPr lang="en-US" dirty="0"/>
          </a:p>
          <a:p>
            <a:endParaRPr lang="en-US" dirty="0"/>
          </a:p>
          <a:p>
            <a:r>
              <a:rPr lang="en-US" dirty="0"/>
              <a:t>The output helps you understand how many different decay channels were used (Cumulative Group = 7). And you can also see how much of the data file was empty by comparing iso groups to non-empty iso groups</a:t>
            </a:r>
          </a:p>
          <a:p>
            <a:endParaRPr lang="en-US" dirty="0"/>
          </a:p>
        </p:txBody>
      </p:sp>
      <p:sp>
        <p:nvSpPr>
          <p:cNvPr id="3" name="Title 2">
            <a:extLst>
              <a:ext uri="{FF2B5EF4-FFF2-40B4-BE49-F238E27FC236}">
                <a16:creationId xmlns:a16="http://schemas.microsoft.com/office/drawing/2014/main" id="{424751A6-1B1D-5775-FC50-A00392467C9B}"/>
              </a:ext>
            </a:extLst>
          </p:cNvPr>
          <p:cNvSpPr>
            <a:spLocks noGrp="1"/>
          </p:cNvSpPr>
          <p:nvPr>
            <p:ph type="title"/>
          </p:nvPr>
        </p:nvSpPr>
        <p:spPr/>
        <p:txBody>
          <a:bodyPr/>
          <a:lstStyle/>
          <a:p>
            <a:r>
              <a:rPr lang="en-US" dirty="0"/>
              <a:t>Initial Processing</a:t>
            </a:r>
          </a:p>
        </p:txBody>
      </p:sp>
      <p:pic>
        <p:nvPicPr>
          <p:cNvPr id="5" name="Picture 4">
            <a:extLst>
              <a:ext uri="{FF2B5EF4-FFF2-40B4-BE49-F238E27FC236}">
                <a16:creationId xmlns:a16="http://schemas.microsoft.com/office/drawing/2014/main" id="{688E0DA0-ABBA-7B1D-7B52-14BFF5674AB6}"/>
              </a:ext>
            </a:extLst>
          </p:cNvPr>
          <p:cNvPicPr>
            <a:picLocks noChangeAspect="1"/>
          </p:cNvPicPr>
          <p:nvPr/>
        </p:nvPicPr>
        <p:blipFill>
          <a:blip r:embed="rId2"/>
          <a:stretch>
            <a:fillRect/>
          </a:stretch>
        </p:blipFill>
        <p:spPr>
          <a:xfrm>
            <a:off x="5347847" y="1419141"/>
            <a:ext cx="6315956" cy="1200318"/>
          </a:xfrm>
          <a:prstGeom prst="rect">
            <a:avLst/>
          </a:prstGeom>
        </p:spPr>
      </p:pic>
      <p:cxnSp>
        <p:nvCxnSpPr>
          <p:cNvPr id="7" name="Straight Arrow Connector 6">
            <a:extLst>
              <a:ext uri="{FF2B5EF4-FFF2-40B4-BE49-F238E27FC236}">
                <a16:creationId xmlns:a16="http://schemas.microsoft.com/office/drawing/2014/main" id="{4D1BE1E3-CA76-7BF3-FE51-8ACAA1D02C2B}"/>
              </a:ext>
            </a:extLst>
          </p:cNvPr>
          <p:cNvCxnSpPr/>
          <p:nvPr/>
        </p:nvCxnSpPr>
        <p:spPr>
          <a:xfrm>
            <a:off x="4695825" y="1962150"/>
            <a:ext cx="742950" cy="22860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pic>
        <p:nvPicPr>
          <p:cNvPr id="9" name="Picture 8">
            <a:extLst>
              <a:ext uri="{FF2B5EF4-FFF2-40B4-BE49-F238E27FC236}">
                <a16:creationId xmlns:a16="http://schemas.microsoft.com/office/drawing/2014/main" id="{CC814664-2305-E559-11CF-C75A771A86F2}"/>
              </a:ext>
            </a:extLst>
          </p:cNvPr>
          <p:cNvPicPr>
            <a:picLocks noChangeAspect="1"/>
          </p:cNvPicPr>
          <p:nvPr/>
        </p:nvPicPr>
        <p:blipFill>
          <a:blip r:embed="rId3"/>
          <a:stretch>
            <a:fillRect/>
          </a:stretch>
        </p:blipFill>
        <p:spPr>
          <a:xfrm>
            <a:off x="237294" y="2602325"/>
            <a:ext cx="3543795" cy="876422"/>
          </a:xfrm>
          <a:prstGeom prst="rect">
            <a:avLst/>
          </a:prstGeom>
        </p:spPr>
      </p:pic>
      <p:pic>
        <p:nvPicPr>
          <p:cNvPr id="11" name="Picture 10">
            <a:extLst>
              <a:ext uri="{FF2B5EF4-FFF2-40B4-BE49-F238E27FC236}">
                <a16:creationId xmlns:a16="http://schemas.microsoft.com/office/drawing/2014/main" id="{D67F5D8D-4E6C-40E0-3738-33EC21211004}"/>
              </a:ext>
            </a:extLst>
          </p:cNvPr>
          <p:cNvPicPr>
            <a:picLocks noChangeAspect="1"/>
          </p:cNvPicPr>
          <p:nvPr/>
        </p:nvPicPr>
        <p:blipFill>
          <a:blip r:embed="rId4"/>
          <a:stretch>
            <a:fillRect/>
          </a:stretch>
        </p:blipFill>
        <p:spPr>
          <a:xfrm>
            <a:off x="6940904" y="4102893"/>
            <a:ext cx="2638793" cy="704948"/>
          </a:xfrm>
          <a:prstGeom prst="rect">
            <a:avLst/>
          </a:prstGeom>
        </p:spPr>
      </p:pic>
      <p:cxnSp>
        <p:nvCxnSpPr>
          <p:cNvPr id="13" name="Straight Arrow Connector 12">
            <a:extLst>
              <a:ext uri="{FF2B5EF4-FFF2-40B4-BE49-F238E27FC236}">
                <a16:creationId xmlns:a16="http://schemas.microsoft.com/office/drawing/2014/main" id="{DE8BCB1D-DE83-E0E9-4A83-4BC14D2CB1FD}"/>
              </a:ext>
            </a:extLst>
          </p:cNvPr>
          <p:cNvCxnSpPr/>
          <p:nvPr/>
        </p:nvCxnSpPr>
        <p:spPr>
          <a:xfrm>
            <a:off x="5859624" y="4315408"/>
            <a:ext cx="914400"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27615213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5EE36A31-125D-74BF-8AD8-7518CA345C0B}"/>
              </a:ext>
            </a:extLst>
          </p:cNvPr>
          <p:cNvSpPr>
            <a:spLocks noGrp="1"/>
          </p:cNvSpPr>
          <p:nvPr>
            <p:ph idx="1"/>
          </p:nvPr>
        </p:nvSpPr>
        <p:spPr>
          <a:xfrm>
            <a:off x="101600" y="1067100"/>
            <a:ext cx="5994400" cy="4823295"/>
          </a:xfrm>
        </p:spPr>
        <p:txBody>
          <a:bodyPr/>
          <a:lstStyle/>
          <a:p>
            <a:r>
              <a:rPr lang="en-US" dirty="0"/>
              <a:t>The data must then be formatted and sorted to be entered into an excel sheet</a:t>
            </a:r>
          </a:p>
          <a:p>
            <a:r>
              <a:rPr lang="en-US" dirty="0"/>
              <a:t>There is two excel sheets made</a:t>
            </a:r>
          </a:p>
          <a:p>
            <a:pPr lvl="1"/>
            <a:r>
              <a:rPr lang="en-US" dirty="0"/>
              <a:t>Cumulative</a:t>
            </a:r>
          </a:p>
          <a:p>
            <a:pPr lvl="1"/>
            <a:r>
              <a:rPr lang="en-US" dirty="0"/>
              <a:t>Isotope</a:t>
            </a:r>
          </a:p>
          <a:p>
            <a:r>
              <a:rPr lang="en-US" dirty="0"/>
              <a:t>Cumulative is just the sum of all XS for a given element for a given channel</a:t>
            </a:r>
          </a:p>
          <a:p>
            <a:r>
              <a:rPr lang="en-US" dirty="0"/>
              <a:t>Isotope has all the individual production cross sections</a:t>
            </a:r>
          </a:p>
        </p:txBody>
      </p:sp>
      <p:sp>
        <p:nvSpPr>
          <p:cNvPr id="3" name="Title 2">
            <a:extLst>
              <a:ext uri="{FF2B5EF4-FFF2-40B4-BE49-F238E27FC236}">
                <a16:creationId xmlns:a16="http://schemas.microsoft.com/office/drawing/2014/main" id="{8569A4ED-CCA5-A635-BA60-AF31324EC25A}"/>
              </a:ext>
            </a:extLst>
          </p:cNvPr>
          <p:cNvSpPr>
            <a:spLocks noGrp="1"/>
          </p:cNvSpPr>
          <p:nvPr>
            <p:ph type="title"/>
          </p:nvPr>
        </p:nvSpPr>
        <p:spPr/>
        <p:txBody>
          <a:bodyPr/>
          <a:lstStyle/>
          <a:p>
            <a:r>
              <a:rPr lang="en-US" dirty="0"/>
              <a:t>Data Formatting</a:t>
            </a:r>
          </a:p>
        </p:txBody>
      </p:sp>
      <p:pic>
        <p:nvPicPr>
          <p:cNvPr id="5" name="Picture 4">
            <a:extLst>
              <a:ext uri="{FF2B5EF4-FFF2-40B4-BE49-F238E27FC236}">
                <a16:creationId xmlns:a16="http://schemas.microsoft.com/office/drawing/2014/main" id="{B162C0DE-2257-CA53-97E0-5F00988F483B}"/>
              </a:ext>
            </a:extLst>
          </p:cNvPr>
          <p:cNvPicPr>
            <a:picLocks noChangeAspect="1"/>
          </p:cNvPicPr>
          <p:nvPr/>
        </p:nvPicPr>
        <p:blipFill>
          <a:blip r:embed="rId2"/>
          <a:stretch>
            <a:fillRect/>
          </a:stretch>
        </p:blipFill>
        <p:spPr>
          <a:xfrm>
            <a:off x="6286601" y="1306581"/>
            <a:ext cx="5515745" cy="1333686"/>
          </a:xfrm>
          <a:prstGeom prst="rect">
            <a:avLst/>
          </a:prstGeom>
        </p:spPr>
      </p:pic>
      <p:pic>
        <p:nvPicPr>
          <p:cNvPr id="7" name="Picture 6">
            <a:extLst>
              <a:ext uri="{FF2B5EF4-FFF2-40B4-BE49-F238E27FC236}">
                <a16:creationId xmlns:a16="http://schemas.microsoft.com/office/drawing/2014/main" id="{3187A558-271C-16E2-88A1-F96BEE7A47E3}"/>
              </a:ext>
            </a:extLst>
          </p:cNvPr>
          <p:cNvPicPr>
            <a:picLocks noChangeAspect="1"/>
          </p:cNvPicPr>
          <p:nvPr/>
        </p:nvPicPr>
        <p:blipFill>
          <a:blip r:embed="rId3"/>
          <a:stretch>
            <a:fillRect/>
          </a:stretch>
        </p:blipFill>
        <p:spPr>
          <a:xfrm>
            <a:off x="6433997" y="3038420"/>
            <a:ext cx="4791744" cy="781159"/>
          </a:xfrm>
          <a:prstGeom prst="rect">
            <a:avLst/>
          </a:prstGeom>
        </p:spPr>
      </p:pic>
      <p:cxnSp>
        <p:nvCxnSpPr>
          <p:cNvPr id="9" name="Straight Arrow Connector 8">
            <a:extLst>
              <a:ext uri="{FF2B5EF4-FFF2-40B4-BE49-F238E27FC236}">
                <a16:creationId xmlns:a16="http://schemas.microsoft.com/office/drawing/2014/main" id="{36113A43-1AD0-72C8-C8A2-4C90E973A4EF}"/>
              </a:ext>
            </a:extLst>
          </p:cNvPr>
          <p:cNvCxnSpPr/>
          <p:nvPr/>
        </p:nvCxnSpPr>
        <p:spPr>
          <a:xfrm flipV="1">
            <a:off x="1651518" y="1539551"/>
            <a:ext cx="4635083" cy="681135"/>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1" name="Straight Arrow Connector 10">
            <a:extLst>
              <a:ext uri="{FF2B5EF4-FFF2-40B4-BE49-F238E27FC236}">
                <a16:creationId xmlns:a16="http://schemas.microsoft.com/office/drawing/2014/main" id="{D620CAFE-4D43-2EE2-28AC-0E14D7E7AAAA}"/>
              </a:ext>
            </a:extLst>
          </p:cNvPr>
          <p:cNvCxnSpPr/>
          <p:nvPr/>
        </p:nvCxnSpPr>
        <p:spPr>
          <a:xfrm>
            <a:off x="1334278" y="2498776"/>
            <a:ext cx="4952323" cy="832253"/>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44171515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186CA813-9129-0587-53BA-20733A34D032}"/>
              </a:ext>
            </a:extLst>
          </p:cNvPr>
          <p:cNvSpPr>
            <a:spLocks noGrp="1"/>
          </p:cNvSpPr>
          <p:nvPr>
            <p:ph idx="1"/>
          </p:nvPr>
        </p:nvSpPr>
        <p:spPr>
          <a:xfrm>
            <a:off x="101600" y="1067100"/>
            <a:ext cx="4629020" cy="4823295"/>
          </a:xfrm>
        </p:spPr>
        <p:txBody>
          <a:bodyPr/>
          <a:lstStyle/>
          <a:p>
            <a:r>
              <a:rPr lang="en-US" dirty="0"/>
              <a:t>The dump file only gives you a raw output value for each isotope produced, but this number doesn’t tell you how many events of that isotope were made</a:t>
            </a:r>
          </a:p>
          <a:p>
            <a:r>
              <a:rPr lang="en-US" dirty="0"/>
              <a:t>You can back calculate by dividing the raw output by the minimum value (it is hopefully equal to 1 count)</a:t>
            </a:r>
          </a:p>
          <a:p>
            <a:r>
              <a:rPr lang="en-US" dirty="0"/>
              <a:t>However, I noticed it is possible for the smallest value to be a multiple of the minimum increment, and there for the MIC CALC section was made to look for smallest common denominator</a:t>
            </a:r>
          </a:p>
          <a:p>
            <a:r>
              <a:rPr lang="en-US" dirty="0"/>
              <a:t>This code works for the sample data provided but had issues with other ABLA results, so it is currently commented out</a:t>
            </a:r>
          </a:p>
        </p:txBody>
      </p:sp>
      <p:sp>
        <p:nvSpPr>
          <p:cNvPr id="3" name="Title 2">
            <a:extLst>
              <a:ext uri="{FF2B5EF4-FFF2-40B4-BE49-F238E27FC236}">
                <a16:creationId xmlns:a16="http://schemas.microsoft.com/office/drawing/2014/main" id="{345B3A79-5CD9-17B3-68A3-0C880BBF148E}"/>
              </a:ext>
            </a:extLst>
          </p:cNvPr>
          <p:cNvSpPr>
            <a:spLocks noGrp="1"/>
          </p:cNvSpPr>
          <p:nvPr>
            <p:ph type="title"/>
          </p:nvPr>
        </p:nvSpPr>
        <p:spPr/>
        <p:txBody>
          <a:bodyPr/>
          <a:lstStyle/>
          <a:p>
            <a:r>
              <a:rPr lang="en-US" dirty="0"/>
              <a:t>Additional Calculations – MIN CALC </a:t>
            </a:r>
          </a:p>
        </p:txBody>
      </p:sp>
      <p:pic>
        <p:nvPicPr>
          <p:cNvPr id="5" name="Picture 4">
            <a:extLst>
              <a:ext uri="{FF2B5EF4-FFF2-40B4-BE49-F238E27FC236}">
                <a16:creationId xmlns:a16="http://schemas.microsoft.com/office/drawing/2014/main" id="{40F346BA-6120-E6F4-D27E-DED984626BFA}"/>
              </a:ext>
            </a:extLst>
          </p:cNvPr>
          <p:cNvPicPr>
            <a:picLocks noChangeAspect="1"/>
          </p:cNvPicPr>
          <p:nvPr/>
        </p:nvPicPr>
        <p:blipFill>
          <a:blip r:embed="rId2"/>
          <a:stretch>
            <a:fillRect/>
          </a:stretch>
        </p:blipFill>
        <p:spPr>
          <a:xfrm>
            <a:off x="5598863" y="3357793"/>
            <a:ext cx="2837587" cy="2433107"/>
          </a:xfrm>
          <a:prstGeom prst="rect">
            <a:avLst/>
          </a:prstGeom>
        </p:spPr>
      </p:pic>
      <p:sp>
        <p:nvSpPr>
          <p:cNvPr id="10" name="Content Placeholder 1">
            <a:extLst>
              <a:ext uri="{FF2B5EF4-FFF2-40B4-BE49-F238E27FC236}">
                <a16:creationId xmlns:a16="http://schemas.microsoft.com/office/drawing/2014/main" id="{7F762CA5-90A3-8E4A-0806-8DA75CEDDD22}"/>
              </a:ext>
            </a:extLst>
          </p:cNvPr>
          <p:cNvSpPr txBox="1">
            <a:spLocks/>
          </p:cNvSpPr>
          <p:nvPr/>
        </p:nvSpPr>
        <p:spPr bwMode="auto">
          <a:xfrm>
            <a:off x="5208555" y="1067100"/>
            <a:ext cx="3618204" cy="4823295"/>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marL="169664" indent="-169664" algn="l" defTabSz="800695" rtl="0" eaLnBrk="1" fontAlgn="base" hangingPunct="1">
              <a:lnSpc>
                <a:spcPct val="90000"/>
              </a:lnSpc>
              <a:spcBef>
                <a:spcPct val="50000"/>
              </a:spcBef>
              <a:spcAft>
                <a:spcPct val="0"/>
              </a:spcAft>
              <a:buSzPct val="100000"/>
              <a:buFont typeface="Wingdings" panose="05000000000000000000" pitchFamily="2" charset="2"/>
              <a:buChar char="§"/>
              <a:defRPr sz="1969">
                <a:solidFill>
                  <a:srgbClr val="064308"/>
                </a:solidFill>
                <a:latin typeface="Arial" charset="0"/>
                <a:ea typeface="ＭＳ Ｐゴシック" pitchFamily="-65" charset="-128"/>
                <a:cs typeface="ＭＳ Ｐゴシック" pitchFamily="-65" charset="-128"/>
              </a:defRPr>
            </a:lvl1pPr>
            <a:lvl2pPr marL="452438" indent="-169664" algn="l" defTabSz="800695" rtl="0" eaLnBrk="1" fontAlgn="base" hangingPunct="1">
              <a:lnSpc>
                <a:spcPct val="90000"/>
              </a:lnSpc>
              <a:spcBef>
                <a:spcPct val="25000"/>
              </a:spcBef>
              <a:spcAft>
                <a:spcPct val="0"/>
              </a:spcAft>
              <a:buSzPct val="100000"/>
              <a:buFont typeface="Arial" panose="020B0604020202020204" pitchFamily="34" charset="0"/>
              <a:buChar char="•"/>
              <a:defRPr sz="1600">
                <a:solidFill>
                  <a:schemeClr val="tx1"/>
                </a:solidFill>
                <a:latin typeface="Arial" charset="0"/>
                <a:ea typeface="ＭＳ Ｐゴシック" charset="-128"/>
                <a:cs typeface="+mn-cs"/>
              </a:defRPr>
            </a:lvl2pPr>
            <a:lvl3pPr marL="735211" indent="-169664" algn="l" defTabSz="800695" rtl="0" eaLnBrk="1" fontAlgn="base" hangingPunct="1">
              <a:lnSpc>
                <a:spcPct val="90000"/>
              </a:lnSpc>
              <a:spcBef>
                <a:spcPct val="15000"/>
              </a:spcBef>
              <a:spcAft>
                <a:spcPct val="0"/>
              </a:spcAft>
              <a:buSzPct val="100000"/>
              <a:buFont typeface="Arial" panose="020B0604020202020204" pitchFamily="34" charset="0"/>
              <a:buChar char="•"/>
              <a:defRPr sz="1400">
                <a:solidFill>
                  <a:srgbClr val="064308"/>
                </a:solidFill>
                <a:latin typeface="Arial" charset="0"/>
                <a:ea typeface="ヒラギノ角ゴ Pro W3" pitchFamily="-111" charset="-128"/>
                <a:cs typeface="ヒラギノ角ゴ Pro W3" pitchFamily="-111" charset="-128"/>
              </a:defRPr>
            </a:lvl3pPr>
            <a:lvl4pPr marL="1245692" indent="-226219" algn="l" defTabSz="800695" rtl="0" eaLnBrk="1" fontAlgn="base" hangingPunct="1">
              <a:lnSpc>
                <a:spcPct val="90000"/>
              </a:lnSpc>
              <a:spcBef>
                <a:spcPct val="10000"/>
              </a:spcBef>
              <a:spcAft>
                <a:spcPct val="0"/>
              </a:spcAft>
              <a:buSzPct val="100000"/>
              <a:buChar char="–"/>
              <a:defRPr sz="1313">
                <a:solidFill>
                  <a:schemeClr val="tx1"/>
                </a:solidFill>
                <a:latin typeface="Helvetica" charset="0"/>
                <a:ea typeface="ヒラギノ角ゴ Pro W3" pitchFamily="-111" charset="-128"/>
                <a:cs typeface="+mn-cs"/>
              </a:defRPr>
            </a:lvl4pPr>
            <a:lvl5pPr marL="1750219" indent="-148828" algn="l" defTabSz="800695" rtl="0" eaLnBrk="1" fontAlgn="base" hangingPunct="1">
              <a:lnSpc>
                <a:spcPct val="90000"/>
              </a:lnSpc>
              <a:spcBef>
                <a:spcPct val="10000"/>
              </a:spcBef>
              <a:spcAft>
                <a:spcPct val="0"/>
              </a:spcAft>
              <a:buSzPct val="100000"/>
              <a:buChar char="–"/>
              <a:defRPr sz="1313">
                <a:solidFill>
                  <a:schemeClr val="tx1"/>
                </a:solidFill>
                <a:latin typeface="Helvetica" charset="0"/>
                <a:ea typeface="ヒラギノ角ゴ Pro W3" pitchFamily="-111" charset="-128"/>
                <a:cs typeface="+mn-cs"/>
              </a:defRPr>
            </a:lvl5pPr>
            <a:lvl6pPr marL="2204140" indent="-149460" algn="l" defTabSz="800791" rtl="0" eaLnBrk="1" fontAlgn="base" hangingPunct="1">
              <a:lnSpc>
                <a:spcPct val="90000"/>
              </a:lnSpc>
              <a:spcBef>
                <a:spcPct val="10000"/>
              </a:spcBef>
              <a:spcAft>
                <a:spcPct val="0"/>
              </a:spcAft>
              <a:buSzPct val="100000"/>
              <a:buChar char="–"/>
              <a:defRPr sz="1313">
                <a:solidFill>
                  <a:schemeClr val="tx1"/>
                </a:solidFill>
                <a:latin typeface="Helvetica" charset="0"/>
                <a:ea typeface="+mn-ea"/>
                <a:cs typeface="+mn-cs"/>
              </a:defRPr>
            </a:lvl6pPr>
            <a:lvl7pPr marL="2657241" indent="-149460" algn="l" defTabSz="800791" rtl="0" eaLnBrk="1" fontAlgn="base" hangingPunct="1">
              <a:lnSpc>
                <a:spcPct val="90000"/>
              </a:lnSpc>
              <a:spcBef>
                <a:spcPct val="10000"/>
              </a:spcBef>
              <a:spcAft>
                <a:spcPct val="0"/>
              </a:spcAft>
              <a:buSzPct val="100000"/>
              <a:buChar char="–"/>
              <a:defRPr sz="1313">
                <a:solidFill>
                  <a:schemeClr val="tx1"/>
                </a:solidFill>
                <a:latin typeface="Helvetica" charset="0"/>
                <a:ea typeface="+mn-ea"/>
                <a:cs typeface="+mn-cs"/>
              </a:defRPr>
            </a:lvl7pPr>
            <a:lvl8pPr marL="3110340" indent="-149460" algn="l" defTabSz="800791" rtl="0" eaLnBrk="1" fontAlgn="base" hangingPunct="1">
              <a:lnSpc>
                <a:spcPct val="90000"/>
              </a:lnSpc>
              <a:spcBef>
                <a:spcPct val="10000"/>
              </a:spcBef>
              <a:spcAft>
                <a:spcPct val="0"/>
              </a:spcAft>
              <a:buSzPct val="100000"/>
              <a:buChar char="–"/>
              <a:defRPr sz="1313">
                <a:solidFill>
                  <a:schemeClr val="tx1"/>
                </a:solidFill>
                <a:latin typeface="Helvetica" charset="0"/>
                <a:ea typeface="+mn-ea"/>
                <a:cs typeface="+mn-cs"/>
              </a:defRPr>
            </a:lvl8pPr>
            <a:lvl9pPr marL="3563439" indent="-149460" algn="l" defTabSz="800791" rtl="0" eaLnBrk="1" fontAlgn="base" hangingPunct="1">
              <a:lnSpc>
                <a:spcPct val="90000"/>
              </a:lnSpc>
              <a:spcBef>
                <a:spcPct val="10000"/>
              </a:spcBef>
              <a:spcAft>
                <a:spcPct val="0"/>
              </a:spcAft>
              <a:buSzPct val="100000"/>
              <a:buChar char="–"/>
              <a:defRPr sz="1313">
                <a:solidFill>
                  <a:schemeClr val="tx1"/>
                </a:solidFill>
                <a:latin typeface="Helvetica" charset="0"/>
                <a:ea typeface="+mn-ea"/>
                <a:cs typeface="+mn-cs"/>
              </a:defRPr>
            </a:lvl9pPr>
          </a:lstStyle>
          <a:p>
            <a:r>
              <a:rPr lang="en-US" kern="0" dirty="0"/>
              <a:t>If you want to have</a:t>
            </a:r>
          </a:p>
          <a:p>
            <a:pPr lvl="1"/>
            <a:r>
              <a:rPr lang="en-US" b="1" kern="0" dirty="0"/>
              <a:t>Number of events</a:t>
            </a:r>
          </a:p>
          <a:p>
            <a:pPr lvl="1"/>
            <a:r>
              <a:rPr lang="en-US" b="1" kern="0" dirty="0"/>
              <a:t>Probability </a:t>
            </a:r>
          </a:p>
          <a:p>
            <a:pPr lvl="1"/>
            <a:r>
              <a:rPr lang="en-US" b="1" kern="0" dirty="0"/>
              <a:t>“Corrected” cross section value (Probability X Total CS)</a:t>
            </a:r>
          </a:p>
          <a:p>
            <a:r>
              <a:rPr lang="en-US" kern="0" dirty="0"/>
              <a:t>You can uncomment the MIN CALC section and this </a:t>
            </a:r>
            <a:r>
              <a:rPr lang="en-US" b="1" kern="0" dirty="0">
                <a:solidFill>
                  <a:srgbClr val="FF0000"/>
                </a:solidFill>
              </a:rPr>
              <a:t>one specific line in the ISO CALC</a:t>
            </a:r>
          </a:p>
        </p:txBody>
      </p:sp>
      <p:cxnSp>
        <p:nvCxnSpPr>
          <p:cNvPr id="12" name="Straight Arrow Connector 11">
            <a:extLst>
              <a:ext uri="{FF2B5EF4-FFF2-40B4-BE49-F238E27FC236}">
                <a16:creationId xmlns:a16="http://schemas.microsoft.com/office/drawing/2014/main" id="{7E362E38-1E0F-B9AB-B04B-6C830A9F3F1D}"/>
              </a:ext>
            </a:extLst>
          </p:cNvPr>
          <p:cNvCxnSpPr/>
          <p:nvPr/>
        </p:nvCxnSpPr>
        <p:spPr>
          <a:xfrm flipH="1">
            <a:off x="7380514" y="3357793"/>
            <a:ext cx="1296955" cy="2035301"/>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13" name="Rectangle 12">
            <a:extLst>
              <a:ext uri="{FF2B5EF4-FFF2-40B4-BE49-F238E27FC236}">
                <a16:creationId xmlns:a16="http://schemas.microsoft.com/office/drawing/2014/main" id="{404867AD-2C77-3F65-8521-3BF72AEBEFB6}"/>
              </a:ext>
            </a:extLst>
          </p:cNvPr>
          <p:cNvSpPr/>
          <p:nvPr/>
        </p:nvSpPr>
        <p:spPr>
          <a:xfrm>
            <a:off x="5598863" y="5374432"/>
            <a:ext cx="1744329" cy="158620"/>
          </a:xfrm>
          <a:prstGeom prst="rect">
            <a:avLst/>
          </a:prstGeom>
          <a:noFill/>
          <a:ln>
            <a:solidFill>
              <a:srgbClr val="C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Explosion: 8 Points 13">
            <a:extLst>
              <a:ext uri="{FF2B5EF4-FFF2-40B4-BE49-F238E27FC236}">
                <a16:creationId xmlns:a16="http://schemas.microsoft.com/office/drawing/2014/main" id="{04B2C876-C89D-AAE3-5B09-7264751A9212}"/>
              </a:ext>
            </a:extLst>
          </p:cNvPr>
          <p:cNvSpPr/>
          <p:nvPr/>
        </p:nvSpPr>
        <p:spPr>
          <a:xfrm>
            <a:off x="5188316" y="4967967"/>
            <a:ext cx="410547" cy="485775"/>
          </a:xfrm>
          <a:prstGeom prst="irregularSeal1">
            <a:avLst/>
          </a:prstGeom>
          <a:solidFill>
            <a:srgbClr val="C00000"/>
          </a:solidFill>
          <a:ln>
            <a:solidFill>
              <a:srgbClr val="C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6" name="Picture 15">
            <a:extLst>
              <a:ext uri="{FF2B5EF4-FFF2-40B4-BE49-F238E27FC236}">
                <a16:creationId xmlns:a16="http://schemas.microsoft.com/office/drawing/2014/main" id="{3079C6B6-9D5A-5720-B1E3-D9BAF3A720ED}"/>
              </a:ext>
            </a:extLst>
          </p:cNvPr>
          <p:cNvPicPr>
            <a:picLocks noChangeAspect="1"/>
          </p:cNvPicPr>
          <p:nvPr/>
        </p:nvPicPr>
        <p:blipFill>
          <a:blip r:embed="rId3"/>
          <a:stretch>
            <a:fillRect/>
          </a:stretch>
        </p:blipFill>
        <p:spPr>
          <a:xfrm>
            <a:off x="8919623" y="1086060"/>
            <a:ext cx="3170777" cy="1520236"/>
          </a:xfrm>
          <a:prstGeom prst="rect">
            <a:avLst/>
          </a:prstGeom>
        </p:spPr>
      </p:pic>
    </p:spTree>
    <p:extLst>
      <p:ext uri="{BB962C8B-B14F-4D97-AF65-F5344CB8AC3E}">
        <p14:creationId xmlns:p14="http://schemas.microsoft.com/office/powerpoint/2010/main" val="21465614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8E14D22C-F95A-74B0-0495-B5234ECFFC84}"/>
              </a:ext>
            </a:extLst>
          </p:cNvPr>
          <p:cNvSpPr>
            <a:spLocks noGrp="1"/>
          </p:cNvSpPr>
          <p:nvPr>
            <p:ph idx="1"/>
          </p:nvPr>
        </p:nvSpPr>
        <p:spPr>
          <a:xfrm>
            <a:off x="101600" y="1067100"/>
            <a:ext cx="7613650" cy="4823295"/>
          </a:xfrm>
        </p:spPr>
        <p:txBody>
          <a:bodyPr/>
          <a:lstStyle/>
          <a:p>
            <a:r>
              <a:rPr lang="en-US" dirty="0"/>
              <a:t>Another calculation that can be performed is on the intrinsic error that comes from round the lowest common denominator</a:t>
            </a:r>
          </a:p>
          <a:p>
            <a:r>
              <a:rPr lang="en-US" dirty="0"/>
              <a:t>The worst-case scenario is 50% relative error, but usually it is much less than this</a:t>
            </a:r>
          </a:p>
          <a:p>
            <a:r>
              <a:rPr lang="en-US" dirty="0"/>
              <a:t>This code will check all decay channels and find the max error for each and then show the closest value to the 0.5 rounding error</a:t>
            </a:r>
          </a:p>
          <a:p>
            <a:endParaRPr lang="en-US" dirty="0"/>
          </a:p>
          <a:p>
            <a:endParaRPr lang="en-US" dirty="0"/>
          </a:p>
        </p:txBody>
      </p:sp>
      <p:sp>
        <p:nvSpPr>
          <p:cNvPr id="3" name="Title 2">
            <a:extLst>
              <a:ext uri="{FF2B5EF4-FFF2-40B4-BE49-F238E27FC236}">
                <a16:creationId xmlns:a16="http://schemas.microsoft.com/office/drawing/2014/main" id="{2E957D8A-7D67-728B-6F94-EA6CCD11866F}"/>
              </a:ext>
            </a:extLst>
          </p:cNvPr>
          <p:cNvSpPr>
            <a:spLocks noGrp="1"/>
          </p:cNvSpPr>
          <p:nvPr>
            <p:ph type="title"/>
          </p:nvPr>
        </p:nvSpPr>
        <p:spPr/>
        <p:txBody>
          <a:bodyPr/>
          <a:lstStyle/>
          <a:p>
            <a:r>
              <a:rPr lang="en-US" dirty="0"/>
              <a:t>Additional Calculations – ERR CALC</a:t>
            </a:r>
          </a:p>
        </p:txBody>
      </p:sp>
      <p:pic>
        <p:nvPicPr>
          <p:cNvPr id="7" name="Picture 6">
            <a:extLst>
              <a:ext uri="{FF2B5EF4-FFF2-40B4-BE49-F238E27FC236}">
                <a16:creationId xmlns:a16="http://schemas.microsoft.com/office/drawing/2014/main" id="{A4CFDE84-186D-CB18-D1F6-F9678EA00ABA}"/>
              </a:ext>
            </a:extLst>
          </p:cNvPr>
          <p:cNvPicPr>
            <a:picLocks noChangeAspect="1"/>
          </p:cNvPicPr>
          <p:nvPr/>
        </p:nvPicPr>
        <p:blipFill>
          <a:blip r:embed="rId2"/>
          <a:stretch>
            <a:fillRect/>
          </a:stretch>
        </p:blipFill>
        <p:spPr>
          <a:xfrm>
            <a:off x="8851899" y="1728418"/>
            <a:ext cx="2896004" cy="2829320"/>
          </a:xfrm>
          <a:prstGeom prst="rect">
            <a:avLst/>
          </a:prstGeom>
        </p:spPr>
      </p:pic>
      <p:pic>
        <p:nvPicPr>
          <p:cNvPr id="9" name="Picture 8">
            <a:extLst>
              <a:ext uri="{FF2B5EF4-FFF2-40B4-BE49-F238E27FC236}">
                <a16:creationId xmlns:a16="http://schemas.microsoft.com/office/drawing/2014/main" id="{CF043E95-426C-6063-AB7D-EE73F2127056}"/>
              </a:ext>
            </a:extLst>
          </p:cNvPr>
          <p:cNvPicPr>
            <a:picLocks noChangeAspect="1"/>
          </p:cNvPicPr>
          <p:nvPr/>
        </p:nvPicPr>
        <p:blipFill>
          <a:blip r:embed="rId3"/>
          <a:stretch>
            <a:fillRect/>
          </a:stretch>
        </p:blipFill>
        <p:spPr>
          <a:xfrm>
            <a:off x="237557" y="3328841"/>
            <a:ext cx="8135485" cy="2457793"/>
          </a:xfrm>
          <a:prstGeom prst="rect">
            <a:avLst/>
          </a:prstGeom>
        </p:spPr>
      </p:pic>
      <p:cxnSp>
        <p:nvCxnSpPr>
          <p:cNvPr id="11" name="Straight Arrow Connector 10">
            <a:extLst>
              <a:ext uri="{FF2B5EF4-FFF2-40B4-BE49-F238E27FC236}">
                <a16:creationId xmlns:a16="http://schemas.microsoft.com/office/drawing/2014/main" id="{24AA7DE4-C633-2193-4A77-AB9F42A0C7F2}"/>
              </a:ext>
            </a:extLst>
          </p:cNvPr>
          <p:cNvCxnSpPr/>
          <p:nvPr/>
        </p:nvCxnSpPr>
        <p:spPr>
          <a:xfrm>
            <a:off x="6600825" y="3038475"/>
            <a:ext cx="2990850" cy="120015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14174817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FE2A869-EC2F-F84E-F06F-96C61BD9AC34}"/>
              </a:ext>
            </a:extLst>
          </p:cNvPr>
          <p:cNvSpPr>
            <a:spLocks noGrp="1"/>
          </p:cNvSpPr>
          <p:nvPr>
            <p:ph idx="1"/>
          </p:nvPr>
        </p:nvSpPr>
        <p:spPr>
          <a:xfrm>
            <a:off x="100696" y="2643839"/>
            <a:ext cx="11987896" cy="1570322"/>
          </a:xfrm>
        </p:spPr>
        <p:txBody>
          <a:bodyPr/>
          <a:lstStyle/>
          <a:p>
            <a:pPr marL="0" indent="0" algn="ctr">
              <a:buNone/>
            </a:pPr>
            <a:r>
              <a:rPr lang="en-US" sz="2400" dirty="0"/>
              <a:t>Initialization – Slide 3</a:t>
            </a:r>
          </a:p>
          <a:p>
            <a:pPr marL="0" indent="0" algn="ctr">
              <a:buNone/>
            </a:pPr>
            <a:r>
              <a:rPr lang="en-US" sz="2400" dirty="0"/>
              <a:t>Event File Processing – Slide 8</a:t>
            </a:r>
          </a:p>
          <a:p>
            <a:pPr marL="0" indent="0" algn="ctr">
              <a:buNone/>
            </a:pPr>
            <a:r>
              <a:rPr lang="en-US" sz="2400" dirty="0"/>
              <a:t>Dump File Processing – Slide 14</a:t>
            </a:r>
          </a:p>
        </p:txBody>
      </p:sp>
      <p:sp>
        <p:nvSpPr>
          <p:cNvPr id="3" name="Title 2">
            <a:extLst>
              <a:ext uri="{FF2B5EF4-FFF2-40B4-BE49-F238E27FC236}">
                <a16:creationId xmlns:a16="http://schemas.microsoft.com/office/drawing/2014/main" id="{A3ACCAE1-2034-C84C-6774-F71A1A5681F9}"/>
              </a:ext>
            </a:extLst>
          </p:cNvPr>
          <p:cNvSpPr>
            <a:spLocks noGrp="1"/>
          </p:cNvSpPr>
          <p:nvPr>
            <p:ph type="title"/>
          </p:nvPr>
        </p:nvSpPr>
        <p:spPr/>
        <p:txBody>
          <a:bodyPr/>
          <a:lstStyle/>
          <a:p>
            <a:r>
              <a:rPr lang="en-US" dirty="0"/>
              <a:t>Outline</a:t>
            </a:r>
          </a:p>
        </p:txBody>
      </p:sp>
    </p:spTree>
    <p:extLst>
      <p:ext uri="{BB962C8B-B14F-4D97-AF65-F5344CB8AC3E}">
        <p14:creationId xmlns:p14="http://schemas.microsoft.com/office/powerpoint/2010/main" val="26701721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33DA939-688F-4FD7-4E3E-8FF77FE63096}"/>
              </a:ext>
            </a:extLst>
          </p:cNvPr>
          <p:cNvSpPr>
            <a:spLocks noGrp="1"/>
          </p:cNvSpPr>
          <p:nvPr>
            <p:ph type="title"/>
          </p:nvPr>
        </p:nvSpPr>
        <p:spPr>
          <a:xfrm>
            <a:off x="101600" y="3186112"/>
            <a:ext cx="11988800" cy="485775"/>
          </a:xfrm>
        </p:spPr>
        <p:txBody>
          <a:bodyPr/>
          <a:lstStyle/>
          <a:p>
            <a:r>
              <a:rPr lang="en-US" dirty="0"/>
              <a:t>Initialization</a:t>
            </a:r>
          </a:p>
        </p:txBody>
      </p:sp>
    </p:spTree>
    <p:extLst>
      <p:ext uri="{BB962C8B-B14F-4D97-AF65-F5344CB8AC3E}">
        <p14:creationId xmlns:p14="http://schemas.microsoft.com/office/powerpoint/2010/main" val="198688210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3C193F4-2B93-F87C-61A8-02939C3129C4}"/>
              </a:ext>
            </a:extLst>
          </p:cNvPr>
          <p:cNvSpPr>
            <a:spLocks noGrp="1"/>
          </p:cNvSpPr>
          <p:nvPr>
            <p:ph idx="1"/>
          </p:nvPr>
        </p:nvSpPr>
        <p:spPr/>
        <p:txBody>
          <a:bodyPr/>
          <a:lstStyle/>
          <a:p>
            <a:r>
              <a:rPr lang="en-US" dirty="0"/>
              <a:t>Ensuring the same environment is important, this code functions with:</a:t>
            </a:r>
          </a:p>
          <a:p>
            <a:pPr lvl="1"/>
            <a:r>
              <a:rPr lang="en-US" dirty="0"/>
              <a:t>Python version 3.9.10</a:t>
            </a:r>
          </a:p>
          <a:p>
            <a:pPr lvl="1"/>
            <a:r>
              <a:rPr lang="en-US" dirty="0"/>
              <a:t>Pandas version 1.3.5</a:t>
            </a:r>
          </a:p>
          <a:p>
            <a:pPr lvl="1"/>
            <a:r>
              <a:rPr lang="en-US" dirty="0" err="1"/>
              <a:t>Numpy</a:t>
            </a:r>
            <a:r>
              <a:rPr lang="en-US" dirty="0"/>
              <a:t> version 1.21.6</a:t>
            </a:r>
          </a:p>
          <a:p>
            <a:pPr lvl="1"/>
            <a:r>
              <a:rPr lang="en-US" dirty="0"/>
              <a:t>Matplotlib version 3.5.3</a:t>
            </a:r>
          </a:p>
        </p:txBody>
      </p:sp>
      <p:sp>
        <p:nvSpPr>
          <p:cNvPr id="3" name="Title 2">
            <a:extLst>
              <a:ext uri="{FF2B5EF4-FFF2-40B4-BE49-F238E27FC236}">
                <a16:creationId xmlns:a16="http://schemas.microsoft.com/office/drawing/2014/main" id="{9E592BC1-EF23-346E-5027-2A9EAFB459EC}"/>
              </a:ext>
            </a:extLst>
          </p:cNvPr>
          <p:cNvSpPr>
            <a:spLocks noGrp="1"/>
          </p:cNvSpPr>
          <p:nvPr>
            <p:ph type="title"/>
          </p:nvPr>
        </p:nvSpPr>
        <p:spPr/>
        <p:txBody>
          <a:bodyPr/>
          <a:lstStyle/>
          <a:p>
            <a:r>
              <a:rPr lang="en-US" dirty="0"/>
              <a:t>Required Package Versions</a:t>
            </a:r>
          </a:p>
        </p:txBody>
      </p:sp>
      <p:pic>
        <p:nvPicPr>
          <p:cNvPr id="5" name="Picture 4">
            <a:extLst>
              <a:ext uri="{FF2B5EF4-FFF2-40B4-BE49-F238E27FC236}">
                <a16:creationId xmlns:a16="http://schemas.microsoft.com/office/drawing/2014/main" id="{68086B87-7C97-D2C5-E895-86F689529C18}"/>
              </a:ext>
            </a:extLst>
          </p:cNvPr>
          <p:cNvPicPr>
            <a:picLocks noChangeAspect="1"/>
          </p:cNvPicPr>
          <p:nvPr/>
        </p:nvPicPr>
        <p:blipFill>
          <a:blip r:embed="rId2"/>
          <a:stretch>
            <a:fillRect/>
          </a:stretch>
        </p:blipFill>
        <p:spPr>
          <a:xfrm>
            <a:off x="4153671" y="1935481"/>
            <a:ext cx="2876951" cy="3086531"/>
          </a:xfrm>
          <a:prstGeom prst="rect">
            <a:avLst/>
          </a:prstGeom>
        </p:spPr>
      </p:pic>
    </p:spTree>
    <p:extLst>
      <p:ext uri="{BB962C8B-B14F-4D97-AF65-F5344CB8AC3E}">
        <p14:creationId xmlns:p14="http://schemas.microsoft.com/office/powerpoint/2010/main" val="299636695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DC1C35E7-DB5C-F44E-E5F4-74799203ECF6}"/>
              </a:ext>
            </a:extLst>
          </p:cNvPr>
          <p:cNvSpPr>
            <a:spLocks noGrp="1"/>
          </p:cNvSpPr>
          <p:nvPr>
            <p:ph idx="1"/>
          </p:nvPr>
        </p:nvSpPr>
        <p:spPr>
          <a:xfrm>
            <a:off x="101600" y="1067100"/>
            <a:ext cx="11822922" cy="4823295"/>
          </a:xfrm>
        </p:spPr>
        <p:txBody>
          <a:bodyPr/>
          <a:lstStyle/>
          <a:p>
            <a:r>
              <a:rPr lang="en-US" dirty="0"/>
              <a:t>You should be able to make this code usable for future projects if you understand how to use matplotlib and pandas well</a:t>
            </a:r>
          </a:p>
          <a:p>
            <a:r>
              <a:rPr lang="en-US" dirty="0"/>
              <a:t>The ABRABLA program provides two mainly useful files to analyze</a:t>
            </a:r>
          </a:p>
          <a:p>
            <a:pPr lvl="1"/>
            <a:r>
              <a:rPr lang="en-US" dirty="0"/>
              <a:t>Event File</a:t>
            </a:r>
          </a:p>
          <a:p>
            <a:pPr lvl="1"/>
            <a:r>
              <a:rPr lang="en-US" dirty="0"/>
              <a:t>Dump File</a:t>
            </a:r>
          </a:p>
          <a:p>
            <a:r>
              <a:rPr lang="en-US" dirty="0"/>
              <a:t>The Event file contains A LOT of information so it is usually much smaller in number than dump file (you can’t leave on the event switch and run 5 million events without crashing the computer)</a:t>
            </a:r>
          </a:p>
          <a:p>
            <a:pPr lvl="1"/>
            <a:r>
              <a:rPr lang="en-US" dirty="0"/>
              <a:t>Useful for diagnostics and understanding underlying physics</a:t>
            </a:r>
          </a:p>
          <a:p>
            <a:r>
              <a:rPr lang="en-US" dirty="0"/>
              <a:t>The dump file is for when you want to calculate cross sections</a:t>
            </a:r>
          </a:p>
          <a:p>
            <a:pPr lvl="1"/>
            <a:r>
              <a:rPr lang="en-US" dirty="0"/>
              <a:t>Useful for making rate predictions for future experiments</a:t>
            </a:r>
          </a:p>
        </p:txBody>
      </p:sp>
      <p:sp>
        <p:nvSpPr>
          <p:cNvPr id="3" name="Title 2">
            <a:extLst>
              <a:ext uri="{FF2B5EF4-FFF2-40B4-BE49-F238E27FC236}">
                <a16:creationId xmlns:a16="http://schemas.microsoft.com/office/drawing/2014/main" id="{9789405B-3995-2787-1E88-6FCBFC6BE16F}"/>
              </a:ext>
            </a:extLst>
          </p:cNvPr>
          <p:cNvSpPr>
            <a:spLocks noGrp="1"/>
          </p:cNvSpPr>
          <p:nvPr>
            <p:ph type="title"/>
          </p:nvPr>
        </p:nvSpPr>
        <p:spPr/>
        <p:txBody>
          <a:bodyPr/>
          <a:lstStyle/>
          <a:p>
            <a:r>
              <a:rPr lang="en-US" dirty="0"/>
              <a:t>Quick Foreword</a:t>
            </a:r>
          </a:p>
        </p:txBody>
      </p:sp>
    </p:spTree>
    <p:extLst>
      <p:ext uri="{BB962C8B-B14F-4D97-AF65-F5344CB8AC3E}">
        <p14:creationId xmlns:p14="http://schemas.microsoft.com/office/powerpoint/2010/main" val="11524603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A7E69128-5629-C2D4-274C-ABEC2E682C4C}"/>
              </a:ext>
            </a:extLst>
          </p:cNvPr>
          <p:cNvSpPr>
            <a:spLocks noGrp="1"/>
          </p:cNvSpPr>
          <p:nvPr>
            <p:ph idx="1"/>
          </p:nvPr>
        </p:nvSpPr>
        <p:spPr>
          <a:xfrm>
            <a:off x="101600" y="1067100"/>
            <a:ext cx="5869992" cy="4823295"/>
          </a:xfrm>
        </p:spPr>
        <p:txBody>
          <a:bodyPr/>
          <a:lstStyle/>
          <a:p>
            <a:r>
              <a:rPr lang="en-US" dirty="0"/>
              <a:t>The first couple cells aim to elucidate the nature of a couple key variables in the ABRABLA program</a:t>
            </a:r>
          </a:p>
          <a:p>
            <a:r>
              <a:rPr lang="en-US" dirty="0"/>
              <a:t>Reference the ABLA documentation in I:\projects\lisedev\Projects\Abrabla for more</a:t>
            </a:r>
          </a:p>
        </p:txBody>
      </p:sp>
      <p:sp>
        <p:nvSpPr>
          <p:cNvPr id="3" name="Title 2">
            <a:extLst>
              <a:ext uri="{FF2B5EF4-FFF2-40B4-BE49-F238E27FC236}">
                <a16:creationId xmlns:a16="http://schemas.microsoft.com/office/drawing/2014/main" id="{09057DA9-2562-6966-CA12-0FBC90B51C07}"/>
              </a:ext>
            </a:extLst>
          </p:cNvPr>
          <p:cNvSpPr>
            <a:spLocks noGrp="1"/>
          </p:cNvSpPr>
          <p:nvPr>
            <p:ph type="title"/>
          </p:nvPr>
        </p:nvSpPr>
        <p:spPr/>
        <p:txBody>
          <a:bodyPr/>
          <a:lstStyle/>
          <a:p>
            <a:r>
              <a:rPr lang="en-US" dirty="0"/>
              <a:t>Initial Cells</a:t>
            </a:r>
          </a:p>
        </p:txBody>
      </p:sp>
      <p:pic>
        <p:nvPicPr>
          <p:cNvPr id="5" name="Picture 4">
            <a:extLst>
              <a:ext uri="{FF2B5EF4-FFF2-40B4-BE49-F238E27FC236}">
                <a16:creationId xmlns:a16="http://schemas.microsoft.com/office/drawing/2014/main" id="{705D27C3-BBF1-8D71-9A6D-7CD36679F324}"/>
              </a:ext>
            </a:extLst>
          </p:cNvPr>
          <p:cNvPicPr>
            <a:picLocks noChangeAspect="1"/>
          </p:cNvPicPr>
          <p:nvPr/>
        </p:nvPicPr>
        <p:blipFill>
          <a:blip r:embed="rId2"/>
          <a:stretch>
            <a:fillRect/>
          </a:stretch>
        </p:blipFill>
        <p:spPr>
          <a:xfrm>
            <a:off x="6500682" y="1067100"/>
            <a:ext cx="4658375" cy="3286584"/>
          </a:xfrm>
          <a:prstGeom prst="rect">
            <a:avLst/>
          </a:prstGeom>
        </p:spPr>
      </p:pic>
      <p:pic>
        <p:nvPicPr>
          <p:cNvPr id="7" name="Picture 6">
            <a:extLst>
              <a:ext uri="{FF2B5EF4-FFF2-40B4-BE49-F238E27FC236}">
                <a16:creationId xmlns:a16="http://schemas.microsoft.com/office/drawing/2014/main" id="{25BCD050-CC57-B2FF-0832-733E3CC7C245}"/>
              </a:ext>
            </a:extLst>
          </p:cNvPr>
          <p:cNvPicPr>
            <a:picLocks noChangeAspect="1"/>
          </p:cNvPicPr>
          <p:nvPr/>
        </p:nvPicPr>
        <p:blipFill>
          <a:blip r:embed="rId3"/>
          <a:stretch>
            <a:fillRect/>
          </a:stretch>
        </p:blipFill>
        <p:spPr>
          <a:xfrm>
            <a:off x="379800" y="2447158"/>
            <a:ext cx="4715533" cy="3343742"/>
          </a:xfrm>
          <a:prstGeom prst="rect">
            <a:avLst/>
          </a:prstGeom>
        </p:spPr>
      </p:pic>
    </p:spTree>
    <p:extLst>
      <p:ext uri="{BB962C8B-B14F-4D97-AF65-F5344CB8AC3E}">
        <p14:creationId xmlns:p14="http://schemas.microsoft.com/office/powerpoint/2010/main" val="275646937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117D10FF-2F83-15AA-935D-92A6CDD263DE}"/>
              </a:ext>
            </a:extLst>
          </p:cNvPr>
          <p:cNvSpPr>
            <a:spLocks noGrp="1"/>
          </p:cNvSpPr>
          <p:nvPr>
            <p:ph idx="1"/>
          </p:nvPr>
        </p:nvSpPr>
        <p:spPr>
          <a:xfrm>
            <a:off x="101600" y="1067100"/>
            <a:ext cx="6233886" cy="4823295"/>
          </a:xfrm>
        </p:spPr>
        <p:txBody>
          <a:bodyPr/>
          <a:lstStyle/>
          <a:p>
            <a:r>
              <a:rPr lang="en-US" dirty="0"/>
              <a:t>This cell allows you to look up the Mass Excess for any nuclide given A,Z</a:t>
            </a:r>
          </a:p>
          <a:p>
            <a:endParaRPr lang="en-US" dirty="0"/>
          </a:p>
          <a:p>
            <a:endParaRPr lang="en-US" dirty="0"/>
          </a:p>
          <a:p>
            <a:r>
              <a:rPr lang="en-US" dirty="0"/>
              <a:t>These are said to be calculated with Liquid Drop Model, but there are inconsistencies between LISE LDM and the ABLA LDM</a:t>
            </a:r>
          </a:p>
          <a:p>
            <a:r>
              <a:rPr lang="en-US" dirty="0"/>
              <a:t>With this code you can interpret the built in mass table of ABLA (files MASSINDEX and MASSTAB)</a:t>
            </a:r>
          </a:p>
          <a:p>
            <a:r>
              <a:rPr lang="en-US" dirty="0"/>
              <a:t>If you look at the source code of this cell you can also learn how the data structure works so you can make your own mass table and replace the file for ABLA to update it mass excess values</a:t>
            </a:r>
          </a:p>
        </p:txBody>
      </p:sp>
      <p:sp>
        <p:nvSpPr>
          <p:cNvPr id="3" name="Title 2">
            <a:extLst>
              <a:ext uri="{FF2B5EF4-FFF2-40B4-BE49-F238E27FC236}">
                <a16:creationId xmlns:a16="http://schemas.microsoft.com/office/drawing/2014/main" id="{8610FBE7-4197-3523-B2A0-292B1E9F4E22}"/>
              </a:ext>
            </a:extLst>
          </p:cNvPr>
          <p:cNvSpPr>
            <a:spLocks noGrp="1"/>
          </p:cNvSpPr>
          <p:nvPr>
            <p:ph type="title"/>
          </p:nvPr>
        </p:nvSpPr>
        <p:spPr/>
        <p:txBody>
          <a:bodyPr/>
          <a:lstStyle/>
          <a:p>
            <a:r>
              <a:rPr lang="en-US" dirty="0"/>
              <a:t>Mass Table</a:t>
            </a:r>
          </a:p>
        </p:txBody>
      </p:sp>
      <p:pic>
        <p:nvPicPr>
          <p:cNvPr id="5" name="Picture 4">
            <a:extLst>
              <a:ext uri="{FF2B5EF4-FFF2-40B4-BE49-F238E27FC236}">
                <a16:creationId xmlns:a16="http://schemas.microsoft.com/office/drawing/2014/main" id="{6F133847-204F-0235-6AFC-2FDCC6C905A0}"/>
              </a:ext>
            </a:extLst>
          </p:cNvPr>
          <p:cNvPicPr>
            <a:picLocks noChangeAspect="1"/>
          </p:cNvPicPr>
          <p:nvPr/>
        </p:nvPicPr>
        <p:blipFill rotWithShape="1">
          <a:blip r:embed="rId2"/>
          <a:srcRect b="59899"/>
          <a:stretch/>
        </p:blipFill>
        <p:spPr>
          <a:xfrm>
            <a:off x="2877428" y="1454342"/>
            <a:ext cx="3458058" cy="935931"/>
          </a:xfrm>
          <a:prstGeom prst="rect">
            <a:avLst/>
          </a:prstGeom>
        </p:spPr>
      </p:pic>
      <p:pic>
        <p:nvPicPr>
          <p:cNvPr id="6" name="Picture 5">
            <a:extLst>
              <a:ext uri="{FF2B5EF4-FFF2-40B4-BE49-F238E27FC236}">
                <a16:creationId xmlns:a16="http://schemas.microsoft.com/office/drawing/2014/main" id="{51B36B3A-DFD0-89E9-4CC3-62EBCB0595DC}"/>
              </a:ext>
            </a:extLst>
          </p:cNvPr>
          <p:cNvPicPr>
            <a:picLocks noChangeAspect="1"/>
          </p:cNvPicPr>
          <p:nvPr/>
        </p:nvPicPr>
        <p:blipFill>
          <a:blip r:embed="rId3"/>
          <a:stretch>
            <a:fillRect/>
          </a:stretch>
        </p:blipFill>
        <p:spPr>
          <a:xfrm>
            <a:off x="6794858" y="1580903"/>
            <a:ext cx="5039428" cy="1857634"/>
          </a:xfrm>
          <a:prstGeom prst="rect">
            <a:avLst/>
          </a:prstGeom>
        </p:spPr>
      </p:pic>
      <p:pic>
        <p:nvPicPr>
          <p:cNvPr id="8" name="Picture 7">
            <a:extLst>
              <a:ext uri="{FF2B5EF4-FFF2-40B4-BE49-F238E27FC236}">
                <a16:creationId xmlns:a16="http://schemas.microsoft.com/office/drawing/2014/main" id="{E4F18487-0C67-23F0-DE7F-7AB1ADEFDA04}"/>
              </a:ext>
            </a:extLst>
          </p:cNvPr>
          <p:cNvPicPr>
            <a:picLocks noChangeAspect="1"/>
          </p:cNvPicPr>
          <p:nvPr/>
        </p:nvPicPr>
        <p:blipFill>
          <a:blip r:embed="rId4"/>
          <a:stretch>
            <a:fillRect/>
          </a:stretch>
        </p:blipFill>
        <p:spPr>
          <a:xfrm>
            <a:off x="8163247" y="4348280"/>
            <a:ext cx="1867161" cy="1543265"/>
          </a:xfrm>
          <a:prstGeom prst="rect">
            <a:avLst/>
          </a:prstGeom>
        </p:spPr>
      </p:pic>
      <p:sp>
        <p:nvSpPr>
          <p:cNvPr id="9" name="Rectangle 8">
            <a:extLst>
              <a:ext uri="{FF2B5EF4-FFF2-40B4-BE49-F238E27FC236}">
                <a16:creationId xmlns:a16="http://schemas.microsoft.com/office/drawing/2014/main" id="{D3F295C0-E79A-08FF-B4DD-F7D6F91F110D}"/>
              </a:ext>
            </a:extLst>
          </p:cNvPr>
          <p:cNvSpPr/>
          <p:nvPr/>
        </p:nvSpPr>
        <p:spPr>
          <a:xfrm>
            <a:off x="8163247" y="5119912"/>
            <a:ext cx="1946868" cy="771633"/>
          </a:xfrm>
          <a:prstGeom prst="rect">
            <a:avLst/>
          </a:prstGeom>
          <a:noFill/>
          <a:ln>
            <a:solidFill>
              <a:srgbClr val="C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1" name="Straight Arrow Connector 10">
            <a:extLst>
              <a:ext uri="{FF2B5EF4-FFF2-40B4-BE49-F238E27FC236}">
                <a16:creationId xmlns:a16="http://schemas.microsoft.com/office/drawing/2014/main" id="{9E05A608-4CB1-A355-554C-81996B2E8686}"/>
              </a:ext>
            </a:extLst>
          </p:cNvPr>
          <p:cNvCxnSpPr>
            <a:cxnSpLocks/>
          </p:cNvCxnSpPr>
          <p:nvPr/>
        </p:nvCxnSpPr>
        <p:spPr>
          <a:xfrm>
            <a:off x="5234473" y="4009017"/>
            <a:ext cx="2849067" cy="1309432"/>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5" name="Straight Arrow Connector 14">
            <a:extLst>
              <a:ext uri="{FF2B5EF4-FFF2-40B4-BE49-F238E27FC236}">
                <a16:creationId xmlns:a16="http://schemas.microsoft.com/office/drawing/2014/main" id="{6F168C73-EE7C-D812-72B3-AA661A941BC3}"/>
              </a:ext>
            </a:extLst>
          </p:cNvPr>
          <p:cNvCxnSpPr/>
          <p:nvPr/>
        </p:nvCxnSpPr>
        <p:spPr>
          <a:xfrm>
            <a:off x="2761861" y="1454342"/>
            <a:ext cx="6997959" cy="1139568"/>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52122044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33DA939-688F-4FD7-4E3E-8FF77FE63096}"/>
              </a:ext>
            </a:extLst>
          </p:cNvPr>
          <p:cNvSpPr>
            <a:spLocks noGrp="1"/>
          </p:cNvSpPr>
          <p:nvPr>
            <p:ph type="title"/>
          </p:nvPr>
        </p:nvSpPr>
        <p:spPr>
          <a:xfrm>
            <a:off x="101600" y="3186112"/>
            <a:ext cx="11988800" cy="485775"/>
          </a:xfrm>
        </p:spPr>
        <p:txBody>
          <a:bodyPr/>
          <a:lstStyle/>
          <a:p>
            <a:r>
              <a:rPr lang="en-US" dirty="0"/>
              <a:t>Event File Processing</a:t>
            </a:r>
          </a:p>
        </p:txBody>
      </p:sp>
    </p:spTree>
    <p:extLst>
      <p:ext uri="{BB962C8B-B14F-4D97-AF65-F5344CB8AC3E}">
        <p14:creationId xmlns:p14="http://schemas.microsoft.com/office/powerpoint/2010/main" val="244029042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B281310E-3D3D-2ABA-6C08-B1A0FF07C659}"/>
              </a:ext>
            </a:extLst>
          </p:cNvPr>
          <p:cNvSpPr>
            <a:spLocks noGrp="1"/>
          </p:cNvSpPr>
          <p:nvPr>
            <p:ph idx="1"/>
          </p:nvPr>
        </p:nvSpPr>
        <p:spPr>
          <a:xfrm>
            <a:off x="101600" y="1067100"/>
            <a:ext cx="6373845" cy="4823295"/>
          </a:xfrm>
        </p:spPr>
        <p:txBody>
          <a:bodyPr/>
          <a:lstStyle/>
          <a:p>
            <a:r>
              <a:rPr lang="en-US" dirty="0"/>
              <a:t>With the event switch turned on (see documentation @ I:\projects\lisedev\Projects\Abrabla), the LMD extension file will be generated</a:t>
            </a:r>
          </a:p>
          <a:p>
            <a:r>
              <a:rPr lang="en-US" dirty="0"/>
              <a:t>The fourth cell in the </a:t>
            </a:r>
            <a:r>
              <a:rPr lang="en-US" dirty="0" err="1"/>
              <a:t>ABLA_reader</a:t>
            </a:r>
            <a:r>
              <a:rPr lang="en-US" dirty="0"/>
              <a:t> notebook will convert this file to a </a:t>
            </a:r>
            <a:r>
              <a:rPr lang="en-US" dirty="0" err="1"/>
              <a:t>DataFrame</a:t>
            </a:r>
            <a:r>
              <a:rPr lang="en-US" dirty="0"/>
              <a:t> object and </a:t>
            </a:r>
            <a:r>
              <a:rPr lang="en-US" b="1" dirty="0"/>
              <a:t>write to a CSV file for you</a:t>
            </a:r>
          </a:p>
          <a:p>
            <a:r>
              <a:rPr lang="en-US" dirty="0"/>
              <a:t>Several acronyms are explained here in the comments</a:t>
            </a:r>
          </a:p>
          <a:p>
            <a:r>
              <a:rPr lang="en-US" dirty="0"/>
              <a:t>You need to set the path and the filename to provide the correct file for processing</a:t>
            </a:r>
          </a:p>
          <a:p>
            <a:endParaRPr lang="en-US" dirty="0"/>
          </a:p>
          <a:p>
            <a:pPr marL="0" indent="0">
              <a:buNone/>
            </a:pPr>
            <a:endParaRPr lang="en-US" dirty="0"/>
          </a:p>
        </p:txBody>
      </p:sp>
      <p:sp>
        <p:nvSpPr>
          <p:cNvPr id="3" name="Title 2">
            <a:extLst>
              <a:ext uri="{FF2B5EF4-FFF2-40B4-BE49-F238E27FC236}">
                <a16:creationId xmlns:a16="http://schemas.microsoft.com/office/drawing/2014/main" id="{3069E415-4C66-EBBF-543E-E501B4FC64EA}"/>
              </a:ext>
            </a:extLst>
          </p:cNvPr>
          <p:cNvSpPr>
            <a:spLocks noGrp="1"/>
          </p:cNvSpPr>
          <p:nvPr>
            <p:ph type="title"/>
          </p:nvPr>
        </p:nvSpPr>
        <p:spPr/>
        <p:txBody>
          <a:bodyPr/>
          <a:lstStyle/>
          <a:p>
            <a:r>
              <a:rPr lang="en-US" dirty="0"/>
              <a:t>Event File Processing</a:t>
            </a:r>
          </a:p>
        </p:txBody>
      </p:sp>
      <p:pic>
        <p:nvPicPr>
          <p:cNvPr id="5" name="Picture 4">
            <a:extLst>
              <a:ext uri="{FF2B5EF4-FFF2-40B4-BE49-F238E27FC236}">
                <a16:creationId xmlns:a16="http://schemas.microsoft.com/office/drawing/2014/main" id="{7FC1AFA2-1A25-0E36-ADD1-EB65AF0D9D68}"/>
              </a:ext>
            </a:extLst>
          </p:cNvPr>
          <p:cNvPicPr>
            <a:picLocks noChangeAspect="1"/>
          </p:cNvPicPr>
          <p:nvPr/>
        </p:nvPicPr>
        <p:blipFill>
          <a:blip r:embed="rId2"/>
          <a:stretch>
            <a:fillRect/>
          </a:stretch>
        </p:blipFill>
        <p:spPr>
          <a:xfrm>
            <a:off x="7104234" y="1377507"/>
            <a:ext cx="3581900" cy="1695687"/>
          </a:xfrm>
          <a:prstGeom prst="rect">
            <a:avLst/>
          </a:prstGeom>
        </p:spPr>
      </p:pic>
      <p:pic>
        <p:nvPicPr>
          <p:cNvPr id="7" name="Picture 6">
            <a:extLst>
              <a:ext uri="{FF2B5EF4-FFF2-40B4-BE49-F238E27FC236}">
                <a16:creationId xmlns:a16="http://schemas.microsoft.com/office/drawing/2014/main" id="{FAA33348-7EDD-B0B9-9E1C-C7F45E7644CE}"/>
              </a:ext>
            </a:extLst>
          </p:cNvPr>
          <p:cNvPicPr>
            <a:picLocks noChangeAspect="1"/>
          </p:cNvPicPr>
          <p:nvPr/>
        </p:nvPicPr>
        <p:blipFill>
          <a:blip r:embed="rId3"/>
          <a:stretch>
            <a:fillRect/>
          </a:stretch>
        </p:blipFill>
        <p:spPr>
          <a:xfrm>
            <a:off x="101600" y="4081430"/>
            <a:ext cx="7144747" cy="466790"/>
          </a:xfrm>
          <a:prstGeom prst="rect">
            <a:avLst/>
          </a:prstGeom>
        </p:spPr>
      </p:pic>
    </p:spTree>
    <p:extLst>
      <p:ext uri="{BB962C8B-B14F-4D97-AF65-F5344CB8AC3E}">
        <p14:creationId xmlns:p14="http://schemas.microsoft.com/office/powerpoint/2010/main" val="4180792440"/>
      </p:ext>
    </p:extLst>
  </p:cSld>
  <p:clrMapOvr>
    <a:masterClrMapping/>
  </p:clrMapOvr>
</p:sld>
</file>

<file path=ppt/theme/theme1.xml><?xml version="1.0" encoding="utf-8"?>
<a:theme xmlns:a="http://schemas.openxmlformats.org/drawingml/2006/main" name="10_CKG FRIB no-line h">
  <a:themeElements>
    <a:clrScheme name="CKG FRIB no-line h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fontScheme name="Custom 1">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txDef>
      <a:spPr>
        <a:noFill/>
      </a:spPr>
      <a:bodyPr wrap="none" rtlCol="0">
        <a:spAutoFit/>
      </a:bodyPr>
      <a:lstStyle>
        <a:defPPr>
          <a:defRPr sz="2400" dirty="0" smtClean="0">
            <a:solidFill>
              <a:srgbClr val="064308"/>
            </a:solidFill>
            <a:latin typeface="+mn-lt"/>
          </a:defRPr>
        </a:defPPr>
      </a:lstStyle>
    </a:txDef>
  </a:objectDefaults>
  <a:extraClrSchemeLst>
    <a:extraClrScheme>
      <a:clrScheme name="CKG FRIB no-line h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CKG FRIB no-line h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CKG FRIB no-line h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CKG FRIB no-line h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CKG FRIB no-line h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CKG FRIB no-line h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CKG FRIB no-line h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
      <a:clrScheme name="CKG FRIB no-line h 8">
        <a:dk1>
          <a:srgbClr val="000000"/>
        </a:dk1>
        <a:lt1>
          <a:srgbClr val="FFFFFF"/>
        </a:lt1>
        <a:dk2>
          <a:srgbClr val="1F1DE8"/>
        </a:dk2>
        <a:lt2>
          <a:srgbClr val="007469"/>
        </a:lt2>
        <a:accent1>
          <a:srgbClr val="FC0128"/>
        </a:accent1>
        <a:accent2>
          <a:srgbClr val="CF16CE"/>
        </a:accent2>
        <a:accent3>
          <a:srgbClr val="FFFFFF"/>
        </a:accent3>
        <a:accent4>
          <a:srgbClr val="000000"/>
        </a:accent4>
        <a:accent5>
          <a:srgbClr val="FDAAAC"/>
        </a:accent5>
        <a:accent6>
          <a:srgbClr val="BB13BA"/>
        </a:accent6>
        <a:hlink>
          <a:srgbClr val="F39FD1"/>
        </a:hlink>
        <a:folHlink>
          <a:srgbClr val="7C0F59"/>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Presentation1" id="{CEDFECA1-1FA7-4343-9FBB-C904838AE647}" vid="{5797861D-8CE6-4C20-AB88-79B80804F01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FRIB_template</Template>
  <TotalTime>287</TotalTime>
  <Words>917</Words>
  <Application>Microsoft Office PowerPoint</Application>
  <PresentationFormat>Widescreen</PresentationFormat>
  <Paragraphs>91</Paragraphs>
  <Slides>18</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18</vt:i4>
      </vt:variant>
    </vt:vector>
  </HeadingPairs>
  <TitlesOfParts>
    <vt:vector size="24" baseType="lpstr">
      <vt:lpstr>ヒラギノ角ゴ Pro W3</vt:lpstr>
      <vt:lpstr>Arial</vt:lpstr>
      <vt:lpstr>Calibri</vt:lpstr>
      <vt:lpstr>Helvetica</vt:lpstr>
      <vt:lpstr>Wingdings</vt:lpstr>
      <vt:lpstr>10_CKG FRIB no-line h</vt:lpstr>
      <vt:lpstr>ABLA Reader</vt:lpstr>
      <vt:lpstr>Outline</vt:lpstr>
      <vt:lpstr>Initialization</vt:lpstr>
      <vt:lpstr>Required Package Versions</vt:lpstr>
      <vt:lpstr>Quick Foreword</vt:lpstr>
      <vt:lpstr>Initial Cells</vt:lpstr>
      <vt:lpstr>Mass Table</vt:lpstr>
      <vt:lpstr>Event File Processing</vt:lpstr>
      <vt:lpstr>Event File Processing</vt:lpstr>
      <vt:lpstr>Count DataFrame &amp; Parameter Histograms</vt:lpstr>
      <vt:lpstr>Pre-Fragment Search</vt:lpstr>
      <vt:lpstr>Parameter Comparisons</vt:lpstr>
      <vt:lpstr>Gating</vt:lpstr>
      <vt:lpstr>Dump File Processing</vt:lpstr>
      <vt:lpstr>Initial Processing</vt:lpstr>
      <vt:lpstr>Data Formatting</vt:lpstr>
      <vt:lpstr>Additional Calculations – MIN CALC </vt:lpstr>
      <vt:lpstr>Additional Calculations – ERR CALC</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Haak, Kenny</dc:creator>
  <cp:lastModifiedBy>Haak, Kenny</cp:lastModifiedBy>
  <cp:revision>3</cp:revision>
  <dcterms:created xsi:type="dcterms:W3CDTF">2024-08-14T18:18:18Z</dcterms:created>
  <dcterms:modified xsi:type="dcterms:W3CDTF">2024-08-14T23:10:36Z</dcterms:modified>
</cp:coreProperties>
</file>