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16"/>
  </p:notesMasterIdLst>
  <p:handoutMasterIdLst>
    <p:handoutMasterId r:id="rId17"/>
  </p:handoutMasterIdLst>
  <p:sldIdLst>
    <p:sldId id="365" r:id="rId6"/>
    <p:sldId id="366" r:id="rId7"/>
    <p:sldId id="367" r:id="rId8"/>
    <p:sldId id="372" r:id="rId9"/>
    <p:sldId id="368" r:id="rId10"/>
    <p:sldId id="362" r:id="rId11"/>
    <p:sldId id="369" r:id="rId12"/>
    <p:sldId id="370" r:id="rId13"/>
    <p:sldId id="371" r:id="rId14"/>
    <p:sldId id="350" r:id="rId15"/>
  </p:sldIdLst>
  <p:sldSz cx="12192000" cy="6858000"/>
  <p:notesSz cx="7315200" cy="12344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7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0033CC"/>
    <a:srgbClr val="0F0C8F"/>
    <a:srgbClr val="FF00FF"/>
    <a:srgbClr val="0409DA"/>
    <a:srgbClr val="339933"/>
    <a:srgbClr val="FFAE1A"/>
    <a:srgbClr val="D6E2D4"/>
    <a:srgbClr val="E7E9DE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3887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43" y="0"/>
            <a:ext cx="3169699" cy="619334"/>
          </a:xfrm>
          <a:prstGeom prst="rect">
            <a:avLst/>
          </a:prstGeom>
        </p:spPr>
        <p:txBody>
          <a:bodyPr vert="horz" lIns="110478" tIns="55238" rIns="110478" bIns="55238" rtlCol="0"/>
          <a:lstStyle>
            <a:lvl1pPr algn="r">
              <a:defRPr sz="1400"/>
            </a:lvl1pPr>
          </a:lstStyle>
          <a:p>
            <a:r>
              <a:rPr lang="en-US" sz="11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699" cy="619334"/>
          </a:xfrm>
          <a:prstGeom prst="rect">
            <a:avLst/>
          </a:prstGeom>
        </p:spPr>
        <p:txBody>
          <a:bodyPr vert="horz" lIns="110478" tIns="55238" rIns="110478" bIns="55238" rtlCol="0"/>
          <a:lstStyle>
            <a:lvl1pPr algn="l">
              <a:defRPr sz="1400"/>
            </a:lvl1pPr>
          </a:lstStyle>
          <a:p>
            <a:r>
              <a:rPr lang="en-US" sz="1100" dirty="0"/>
              <a:t>FRIB PowerPoint Template 16x9 Status</a:t>
            </a:r>
          </a:p>
          <a:p>
            <a:r>
              <a:rPr lang="en-US" sz="11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829703" y="11294081"/>
            <a:ext cx="4978206" cy="940511"/>
          </a:xfrm>
          <a:prstGeom prst="rect">
            <a:avLst/>
          </a:prstGeom>
        </p:spPr>
        <p:txBody>
          <a:bodyPr vert="horz" lIns="114352" tIns="57176" rIns="114352" bIns="57176" rtlCol="0" anchor="b"/>
          <a:lstStyle>
            <a:lvl1pPr algn="l">
              <a:defRPr sz="1400"/>
            </a:lvl1pPr>
          </a:lstStyle>
          <a:p>
            <a:r>
              <a:rPr lang="en-US" sz="1100" dirty="0"/>
              <a:t>Facility for Rare Isotope Beams</a:t>
            </a:r>
          </a:p>
          <a:p>
            <a:r>
              <a:rPr lang="en-US" sz="1100" dirty="0"/>
              <a:t>U.S. Department of Energy Office of Science | Michigan State University</a:t>
            </a:r>
          </a:p>
          <a:p>
            <a:r>
              <a:rPr lang="en-US" sz="1100" dirty="0"/>
              <a:t>640 South Shaw Lane • East Lansing, MI 48824, USA</a:t>
            </a:r>
          </a:p>
          <a:p>
            <a:r>
              <a:rPr lang="en-US" sz="11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" y="11231380"/>
            <a:ext cx="676636" cy="10032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4142962" y="11724651"/>
            <a:ext cx="3170583" cy="619750"/>
          </a:xfrm>
          <a:prstGeom prst="rect">
            <a:avLst/>
          </a:prstGeom>
        </p:spPr>
        <p:txBody>
          <a:bodyPr vert="horz" lIns="110240" tIns="55120" rIns="110240" bIns="55120" rtlCol="0" anchor="b"/>
          <a:lstStyle>
            <a:lvl1pPr algn="r">
              <a:defRPr sz="1400"/>
            </a:lvl1pPr>
          </a:lstStyle>
          <a:p>
            <a:fld id="{0C3F6D33-7C2E-44BB-B6EF-2876F56DBD42}" type="slidenum">
              <a:rPr lang="en-US" sz="110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69920" cy="617115"/>
          </a:xfrm>
          <a:prstGeom prst="rect">
            <a:avLst/>
          </a:prstGeom>
        </p:spPr>
        <p:txBody>
          <a:bodyPr vert="horz" wrap="square" lIns="111637" tIns="55818" rIns="111637" bIns="558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617115"/>
          </a:xfrm>
          <a:prstGeom prst="rect">
            <a:avLst/>
          </a:prstGeom>
        </p:spPr>
        <p:txBody>
          <a:bodyPr vert="horz" wrap="square" lIns="111637" tIns="55818" rIns="111637" bIns="558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57200" y="925513"/>
            <a:ext cx="82296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111637" tIns="55818" rIns="111637" bIns="5581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863647"/>
            <a:ext cx="5852160" cy="5554025"/>
          </a:xfrm>
          <a:prstGeom prst="rect">
            <a:avLst/>
          </a:prstGeom>
        </p:spPr>
        <p:txBody>
          <a:bodyPr vert="horz" wrap="square" lIns="111637" tIns="55818" rIns="111637" bIns="5581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1725166"/>
            <a:ext cx="3169920" cy="617114"/>
          </a:xfrm>
          <a:prstGeom prst="rect">
            <a:avLst/>
          </a:prstGeom>
        </p:spPr>
        <p:txBody>
          <a:bodyPr vert="horz" wrap="square" lIns="111637" tIns="55818" rIns="111637" bIns="55818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166"/>
            <a:ext cx="3169920" cy="617114"/>
          </a:xfrm>
          <a:prstGeom prst="rect">
            <a:avLst/>
          </a:prstGeom>
        </p:spPr>
        <p:txBody>
          <a:bodyPr vert="horz" wrap="square" lIns="111637" tIns="55818" rIns="111637" bIns="55818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5325"/>
            <a:ext cx="617855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157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2971800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236617"/>
            <a:ext cx="12192000" cy="595162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marL="914400" indent="0" algn="l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 </a:t>
            </a:r>
            <a:b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</a:b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DE-SC0023633, and by the US</a:t>
            </a:r>
            <a:b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</a:b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National Science Foundation under Grants No. PHY-20-12040 and 23-10078 “Windows on the Universe: Open Quantum Systems in Atomic Nuclei at FRIB”.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42108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9623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56" y="5565867"/>
            <a:ext cx="2651760" cy="627065"/>
          </a:xfrm>
          <a:prstGeom prst="rect">
            <a:avLst/>
          </a:prstGeom>
        </p:spPr>
      </p:pic>
      <p:pic>
        <p:nvPicPr>
          <p:cNvPr id="2" name="Picture 1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62DDB346-9CD6-3FF0-2627-90ED602A52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543348"/>
            <a:ext cx="1502408" cy="7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76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3559" y="158258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1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05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05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05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  <a:endParaRPr lang="en-US" sz="1100" kern="1200" dirty="0">
              <a:solidFill>
                <a:schemeClr val="tx1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95340"/>
            <a:ext cx="571983" cy="6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121652"/>
            <a:ext cx="12208079" cy="764759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7" y="610917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76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9" y="158035"/>
            <a:ext cx="11988800" cy="42450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121653"/>
            <a:ext cx="464900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0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121652"/>
            <a:ext cx="12208079" cy="764759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7" y="610917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76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181" y="158035"/>
            <a:ext cx="10713967" cy="42450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121653"/>
            <a:ext cx="464900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0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0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pic>
        <p:nvPicPr>
          <p:cNvPr id="3" name="Picture 2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0F2C5445-46ED-B795-C219-E3BEC94FAE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96" y="55757"/>
            <a:ext cx="630936" cy="63093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601FCD0-A938-5524-7FB4-01795F28BC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08615" y="43723"/>
            <a:ext cx="632919" cy="6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88708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7" r:id="rId3"/>
    <p:sldLayoutId id="2147484021" r:id="rId4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712119" y="4267200"/>
            <a:ext cx="8767762" cy="110966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pitchFamily="34" charset="0"/>
                <a:ea typeface="ＭＳ Ｐゴシック"/>
                <a:cs typeface="ＭＳ Ｐゴシック"/>
              </a:rPr>
              <a:t>New Isotope Research Group </a:t>
            </a:r>
          </a:p>
          <a:p>
            <a:r>
              <a:rPr lang="en-US" sz="1600" dirty="0">
                <a:latin typeface="Arial" pitchFamily="34" charset="0"/>
                <a:ea typeface="ＭＳ Ｐゴシック"/>
                <a:cs typeface="ＭＳ Ｐゴシック"/>
              </a:rPr>
              <a:t>Facility for Rare Isotope Beams, Michigan State University, East Lansing, MI 48824 USA</a:t>
            </a:r>
          </a:p>
          <a:p>
            <a:pPr>
              <a:spcBef>
                <a:spcPts val="600"/>
              </a:spcBef>
            </a:pPr>
            <a:endParaRPr lang="en-US" sz="1600" dirty="0">
              <a:latin typeface="Arial" pitchFamily="34" charset="0"/>
              <a:ea typeface="ＭＳ Ｐゴシック"/>
              <a:cs typeface="ＭＳ Ｐゴシック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latin typeface="Arial" pitchFamily="34" charset="0"/>
                <a:ea typeface="ＭＳ Ｐゴシック"/>
                <a:cs typeface="ＭＳ Ｐゴシック"/>
              </a:rPr>
              <a:t>05/02/25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550127" y="3113914"/>
            <a:ext cx="10972800" cy="4244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LISE ARIS </a:t>
            </a:r>
            <a:r>
              <a:rPr lang="en-US" sz="28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3D-Envelope: Panel Development</a:t>
            </a:r>
            <a:br>
              <a:rPr lang="en-US" sz="28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br>
              <a:rPr lang="en-US" sz="28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F0C8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Alexandra Tarasova</a:t>
            </a:r>
            <a:endParaRPr lang="en-US" sz="2400" b="1" dirty="0">
              <a:solidFill>
                <a:srgbClr val="0F0C8F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C774BB-6932-6744-8315-CBB73526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Final Animation Page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CC521F-F0D6-5366-51C9-612D384DF1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F0DDA0-A9B3-BD0E-E49F-60A701746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20250503-2106-31.9983731">
            <a:hlinkClick r:id="" action="ppaction://media"/>
            <a:extLst>
              <a:ext uri="{FF2B5EF4-FFF2-40B4-BE49-F238E27FC236}">
                <a16:creationId xmlns:a16="http://schemas.microsoft.com/office/drawing/2014/main" id="{81B238CF-770D-7774-F96F-9F89F229E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838200"/>
            <a:ext cx="893459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82F9-22B0-2808-E5A4-D52A2E77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Panel Optimization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AutoShape 2" descr="Image preview">
            <a:extLst>
              <a:ext uri="{FF2B5EF4-FFF2-40B4-BE49-F238E27FC236}">
                <a16:creationId xmlns:a16="http://schemas.microsoft.com/office/drawing/2014/main" id="{C31A63E0-E322-52ED-E948-E7322BE15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72453"/>
            <a:ext cx="3408947" cy="34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B9261-99C7-372D-778A-2201E72D4906}"/>
              </a:ext>
            </a:extLst>
          </p:cNvPr>
          <p:cNvSpPr txBox="1"/>
          <p:nvPr/>
        </p:nvSpPr>
        <p:spPr>
          <a:xfrm>
            <a:off x="199187" y="1783427"/>
            <a:ext cx="212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643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design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47796-7205-3056-83B8-CAACBA703986}"/>
              </a:ext>
            </a:extLst>
          </p:cNvPr>
          <p:cNvSpPr txBox="1"/>
          <p:nvPr/>
        </p:nvSpPr>
        <p:spPr>
          <a:xfrm>
            <a:off x="5791200" y="1583773"/>
            <a:ext cx="2128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design with additional features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10F5192-F3EB-D395-C344-25F296E57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3C314D-9E35-A12B-DD21-BE10D6F9B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9B9B4F-1405-27CF-6E69-A3F84D78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036" y="800100"/>
            <a:ext cx="2316892" cy="525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EA359-A3D8-E62E-8019-7C7B35D8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840" y="816049"/>
            <a:ext cx="1517847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7384B-AC58-4AD2-1FD9-EF2A7345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New Features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EACDF-1434-09E0-077E-DB97CC8839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BD973-9025-F916-DEB0-D6DCBB0B4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07753-FF41-B622-6122-0E581D5B3381}"/>
              </a:ext>
            </a:extLst>
          </p:cNvPr>
          <p:cNvSpPr txBox="1"/>
          <p:nvPr/>
        </p:nvSpPr>
        <p:spPr>
          <a:xfrm>
            <a:off x="76200" y="914400"/>
            <a:ext cx="29483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</a:rPr>
              <a:t>Panning of the graph using the left mouse button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643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</a:rPr>
              <a:t>Value input to adjust the angle of the graph, as well as arrows to increment.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643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</a:rPr>
              <a:t>Axis Quaternion input boxes implemented to specify 3D rotation using quaternions.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643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</a:rPr>
              <a:t>Angle of the graph updates  the panel values and sliders in real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643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64308"/>
                </a:solidFill>
              </a:rPr>
              <a:t>Synchronization of manual rotation controls and quaternion-based camera orientation.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25F8A8-792D-50E6-B9D1-044DD1C93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26494"/>
            <a:ext cx="7950200" cy="50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2F488-34C1-1184-65F0-50EFA255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4FAA-2BE1-F48A-0054-73A027E3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Plotting selected optic blocks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7A5CC-6F6A-FCBF-1E35-D494E4489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6F8D7-9007-E85F-DA52-2EA93301A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C2D55-6A25-3504-9FA7-62DE35E0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1154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9121EE-CF7E-72DB-9EDE-977E39F8265C}"/>
              </a:ext>
            </a:extLst>
          </p:cNvPr>
          <p:cNvSpPr/>
          <p:nvPr/>
        </p:nvSpPr>
        <p:spPr>
          <a:xfrm>
            <a:off x="9525000" y="4343400"/>
            <a:ext cx="2590800" cy="83820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22A968-8321-0C2C-184D-C852FEF6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3D Separator Blocks Update (1)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D081C-705B-C9DE-8254-2514B833A3B1}"/>
              </a:ext>
            </a:extLst>
          </p:cNvPr>
          <p:cNvSpPr txBox="1"/>
          <p:nvPr/>
        </p:nvSpPr>
        <p:spPr>
          <a:xfrm>
            <a:off x="6553200" y="4736258"/>
            <a:ext cx="4763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 is always the central axis for ALL blocks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0EE44-4F1B-E4BA-B88A-247A109C7483}"/>
              </a:ext>
            </a:extLst>
          </p:cNvPr>
          <p:cNvGrpSpPr/>
          <p:nvPr/>
        </p:nvGrpSpPr>
        <p:grpSpPr>
          <a:xfrm>
            <a:off x="6115865" y="846352"/>
            <a:ext cx="5771335" cy="2651760"/>
            <a:chOff x="6115865" y="846352"/>
            <a:chExt cx="5771335" cy="265176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DCF963C-4055-057B-17FB-0D824AE54834}"/>
                </a:ext>
              </a:extLst>
            </p:cNvPr>
            <p:cNvSpPr/>
            <p:nvPr/>
          </p:nvSpPr>
          <p:spPr>
            <a:xfrm>
              <a:off x="6165263" y="846352"/>
              <a:ext cx="5721937" cy="2651760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AEC5C25D-A019-CE6F-8755-4AEB44EA1A3E}"/>
                </a:ext>
              </a:extLst>
            </p:cNvPr>
            <p:cNvSpPr txBox="1">
              <a:spLocks/>
            </p:cNvSpPr>
            <p:nvPr/>
          </p:nvSpPr>
          <p:spPr>
            <a:xfrm>
              <a:off x="6115865" y="994611"/>
              <a:ext cx="1566720" cy="4245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/>
                <a:t>Ion pipe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FAF44B9-6CDD-ABE2-D6D9-6A20F3D09C42}"/>
                </a:ext>
              </a:extLst>
            </p:cNvPr>
            <p:cNvGrpSpPr/>
            <p:nvPr/>
          </p:nvGrpSpPr>
          <p:grpSpPr>
            <a:xfrm>
              <a:off x="6632609" y="994611"/>
              <a:ext cx="1734875" cy="2117454"/>
              <a:chOff x="1711402" y="2046283"/>
              <a:chExt cx="1734875" cy="211745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C9B3C4D-3138-F980-492D-E77899437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11402" y="2555966"/>
                <a:ext cx="1428132" cy="1607771"/>
              </a:xfrm>
              <a:prstGeom prst="rect">
                <a:avLst/>
              </a:prstGeom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AD66AA0-E9D1-2916-D2F5-774560CC5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9256" y="3034835"/>
                <a:ext cx="1133554" cy="2059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BC6276E-7379-08EC-D5D7-E569B7C36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2760" y="2592401"/>
                <a:ext cx="0" cy="97914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AD8B62E-8360-5852-1595-B3CE9C9C800C}"/>
                  </a:ext>
                </a:extLst>
              </p:cNvPr>
              <p:cNvSpPr txBox="1"/>
              <p:nvPr/>
            </p:nvSpPr>
            <p:spPr>
              <a:xfrm>
                <a:off x="2106150" y="2555966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Y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D506A-CDBB-DE28-7419-C9069A596B8B}"/>
                  </a:ext>
                </a:extLst>
              </p:cNvPr>
              <p:cNvSpPr txBox="1"/>
              <p:nvPr/>
            </p:nvSpPr>
            <p:spPr>
              <a:xfrm>
                <a:off x="3134973" y="3202214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Z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5BC0C6A-8637-95A2-C909-307901C611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25468" y="2410691"/>
                <a:ext cx="177854" cy="9491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5A04BA4-12A1-1415-3791-83F5349E259E}"/>
                  </a:ext>
                </a:extLst>
              </p:cNvPr>
              <p:cNvSpPr txBox="1"/>
              <p:nvPr/>
            </p:nvSpPr>
            <p:spPr>
              <a:xfrm>
                <a:off x="2600116" y="2046283"/>
                <a:ext cx="322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500B674-1B13-EA72-85F8-50748C9BA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9772" y="2399359"/>
              <a:ext cx="2232853" cy="8001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6CDB58-55DB-C2A6-A14E-74BD2F1BF0CA}"/>
                </a:ext>
              </a:extLst>
            </p:cNvPr>
            <p:cNvSpPr txBox="1"/>
            <p:nvPr/>
          </p:nvSpPr>
          <p:spPr>
            <a:xfrm>
              <a:off x="8506059" y="994611"/>
              <a:ext cx="3149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4ADE"/>
                  </a:solidFill>
                </a:rPr>
                <a:t>NEW</a:t>
              </a:r>
            </a:p>
            <a:p>
              <a:r>
                <a:rPr lang="en-US" dirty="0"/>
                <a:t>X – length  :     0.2 m,</a:t>
              </a:r>
            </a:p>
            <a:p>
              <a:r>
                <a:rPr lang="en-US" dirty="0"/>
                <a:t>Y &amp; Z Inner diameter  0.1 m</a:t>
              </a:r>
              <a:br>
                <a:rPr lang="en-US" dirty="0"/>
              </a:br>
              <a:r>
                <a:rPr lang="en-US" dirty="0"/>
                <a:t>Y &amp; Z Outer diameter  0.11 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118A96-4BBA-57BA-7C26-E112CE4362B2}"/>
                </a:ext>
              </a:extLst>
            </p:cNvPr>
            <p:cNvSpPr txBox="1"/>
            <p:nvPr/>
          </p:nvSpPr>
          <p:spPr>
            <a:xfrm>
              <a:off x="8487560" y="2265262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Old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534281-99C7-6123-5468-B951C0BA8296}"/>
              </a:ext>
            </a:extLst>
          </p:cNvPr>
          <p:cNvGrpSpPr/>
          <p:nvPr/>
        </p:nvGrpSpPr>
        <p:grpSpPr>
          <a:xfrm>
            <a:off x="351451" y="3581400"/>
            <a:ext cx="5486400" cy="2467646"/>
            <a:chOff x="84663" y="3581400"/>
            <a:chExt cx="5486400" cy="24676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A8A597-2E1B-D2BA-DDB5-68F48BB43A04}"/>
                </a:ext>
              </a:extLst>
            </p:cNvPr>
            <p:cNvSpPr/>
            <p:nvPr/>
          </p:nvSpPr>
          <p:spPr>
            <a:xfrm>
              <a:off x="84663" y="3581400"/>
              <a:ext cx="5486400" cy="2467646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23046C-CAB2-34D9-7F43-6DA8A3A9934D}"/>
                </a:ext>
              </a:extLst>
            </p:cNvPr>
            <p:cNvGrpSpPr/>
            <p:nvPr/>
          </p:nvGrpSpPr>
          <p:grpSpPr>
            <a:xfrm>
              <a:off x="447003" y="4038600"/>
              <a:ext cx="1785025" cy="1958939"/>
              <a:chOff x="731701" y="1462004"/>
              <a:chExt cx="3281079" cy="393399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F8DA0BE-0CF2-E3AF-4D67-9E3562447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701" y="1462004"/>
                <a:ext cx="3281079" cy="3933991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28E2B45-A809-5C4D-0E3F-D24BF2CE9692}"/>
                  </a:ext>
                </a:extLst>
              </p:cNvPr>
              <p:cNvGrpSpPr/>
              <p:nvPr/>
            </p:nvGrpSpPr>
            <p:grpSpPr>
              <a:xfrm>
                <a:off x="1708653" y="2077673"/>
                <a:ext cx="1963063" cy="2413928"/>
                <a:chOff x="1708653" y="2077673"/>
                <a:chExt cx="1963063" cy="2413928"/>
              </a:xfrm>
            </p:grpSpPr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0A1CD71A-5F08-D365-9109-5797B0A7954D}"/>
                    </a:ext>
                  </a:extLst>
                </p:cNvPr>
                <p:cNvCxnSpPr/>
                <p:nvPr/>
              </p:nvCxnSpPr>
              <p:spPr>
                <a:xfrm flipV="1">
                  <a:off x="1708653" y="3041258"/>
                  <a:ext cx="1434904" cy="48181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1B006110-B246-24EB-DBF5-15614E32D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26105" y="2408357"/>
                  <a:ext cx="0" cy="1738116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stealth"/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2E331D3-DF84-58D2-163F-C4360E88799B}"/>
                    </a:ext>
                  </a:extLst>
                </p:cNvPr>
                <p:cNvSpPr txBox="1"/>
                <p:nvPr/>
              </p:nvSpPr>
              <p:spPr>
                <a:xfrm>
                  <a:off x="2426105" y="2077673"/>
                  <a:ext cx="319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Y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9A2FEA0-C396-306B-C68D-9BE6DA787FD0}"/>
                    </a:ext>
                  </a:extLst>
                </p:cNvPr>
                <p:cNvSpPr txBox="1"/>
                <p:nvPr/>
              </p:nvSpPr>
              <p:spPr>
                <a:xfrm>
                  <a:off x="3088318" y="3018170"/>
                  <a:ext cx="3113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Z</a:t>
                  </a:r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99F0A188-B65C-39E8-E93A-F7AA9597A508}"/>
                    </a:ext>
                  </a:extLst>
                </p:cNvPr>
                <p:cNvCxnSpPr/>
                <p:nvPr/>
              </p:nvCxnSpPr>
              <p:spPr>
                <a:xfrm>
                  <a:off x="2112256" y="3096046"/>
                  <a:ext cx="1420720" cy="8992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2265DEC-8358-4D0F-24D3-E25AD793B7BF}"/>
                    </a:ext>
                  </a:extLst>
                </p:cNvPr>
                <p:cNvSpPr txBox="1"/>
                <p:nvPr/>
              </p:nvSpPr>
              <p:spPr>
                <a:xfrm>
                  <a:off x="3349192" y="4122269"/>
                  <a:ext cx="3225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X</a:t>
                  </a:r>
                </a:p>
              </p:txBody>
            </p:sp>
          </p:grpSp>
        </p:grp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73E97083-0690-D899-A826-2F59D042C1E3}"/>
                </a:ext>
              </a:extLst>
            </p:cNvPr>
            <p:cNvSpPr txBox="1">
              <a:spLocks/>
            </p:cNvSpPr>
            <p:nvPr/>
          </p:nvSpPr>
          <p:spPr>
            <a:xfrm>
              <a:off x="715852" y="3665059"/>
              <a:ext cx="1420690" cy="4245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/>
                <a:t>Material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E94A84D-0ED9-94C7-1CEF-3D02569B20C2}"/>
                </a:ext>
              </a:extLst>
            </p:cNvPr>
            <p:cNvSpPr txBox="1"/>
            <p:nvPr/>
          </p:nvSpPr>
          <p:spPr>
            <a:xfrm>
              <a:off x="2331264" y="3962400"/>
              <a:ext cx="26979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4ADE"/>
                  </a:solidFill>
                </a:rPr>
                <a:t>NEW</a:t>
              </a:r>
            </a:p>
            <a:p>
              <a:r>
                <a:rPr lang="en-US" dirty="0"/>
                <a:t>X length  :     0.01 m,</a:t>
              </a:r>
            </a:p>
            <a:p>
              <a:r>
                <a:rPr lang="en-US" dirty="0"/>
                <a:t>Y size:    0.1 m</a:t>
              </a:r>
              <a:br>
                <a:rPr lang="en-US" dirty="0"/>
              </a:br>
              <a:r>
                <a:rPr lang="en-US" dirty="0"/>
                <a:t>Z size :  0.1 m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809D27E-7983-984D-B3DE-A6FE0D947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5181600"/>
              <a:ext cx="2232853" cy="78492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5F323E-1EA8-91C9-F621-E40C71620276}"/>
                </a:ext>
              </a:extLst>
            </p:cNvPr>
            <p:cNvSpPr txBox="1"/>
            <p:nvPr/>
          </p:nvSpPr>
          <p:spPr>
            <a:xfrm>
              <a:off x="2343853" y="5212451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Old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80A80F-7802-4471-3216-9BF64C02BAB3}"/>
              </a:ext>
            </a:extLst>
          </p:cNvPr>
          <p:cNvGrpSpPr/>
          <p:nvPr/>
        </p:nvGrpSpPr>
        <p:grpSpPr>
          <a:xfrm>
            <a:off x="381000" y="838199"/>
            <a:ext cx="5486400" cy="2651760"/>
            <a:chOff x="114212" y="838199"/>
            <a:chExt cx="5486400" cy="26517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CD61272-8D69-2FC2-DC96-882974DE618B}"/>
                </a:ext>
              </a:extLst>
            </p:cNvPr>
            <p:cNvSpPr/>
            <p:nvPr/>
          </p:nvSpPr>
          <p:spPr>
            <a:xfrm>
              <a:off x="114212" y="838199"/>
              <a:ext cx="5486400" cy="2651760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9A13023-0547-E4D2-FFAB-6F0BFCBCD232}"/>
                </a:ext>
              </a:extLst>
            </p:cNvPr>
            <p:cNvSpPr txBox="1">
              <a:spLocks/>
            </p:cNvSpPr>
            <p:nvPr/>
          </p:nvSpPr>
          <p:spPr>
            <a:xfrm>
              <a:off x="655088" y="903003"/>
              <a:ext cx="1375241" cy="4245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/>
                <a:t>Slit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224691-0F2F-A19C-7538-2E2C60E9A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1748" y="2514600"/>
              <a:ext cx="2263336" cy="84589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904FFD-1E61-6686-66F8-D8A527C58567}"/>
                </a:ext>
              </a:extLst>
            </p:cNvPr>
            <p:cNvSpPr txBox="1"/>
            <p:nvPr/>
          </p:nvSpPr>
          <p:spPr>
            <a:xfrm>
              <a:off x="2509612" y="1219200"/>
              <a:ext cx="2232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4ADE"/>
                  </a:solidFill>
                </a:rPr>
                <a:t>NEW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AFB45F-18D2-DFAC-DCE1-0CA51D9A3611}"/>
                </a:ext>
              </a:extLst>
            </p:cNvPr>
            <p:cNvSpPr txBox="1"/>
            <p:nvPr/>
          </p:nvSpPr>
          <p:spPr>
            <a:xfrm>
              <a:off x="2509612" y="1487416"/>
              <a:ext cx="26150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Length (thick) X = 0.02 m</a:t>
              </a:r>
              <a:br>
                <a:rPr lang="en-US" dirty="0"/>
              </a:br>
              <a:r>
                <a:rPr lang="en-US" dirty="0"/>
                <a:t>Inner size Y &amp; Z = 0.10 m</a:t>
              </a:r>
              <a:br>
                <a:rPr lang="en-US" dirty="0"/>
              </a:br>
              <a:r>
                <a:rPr lang="en-US" dirty="0"/>
                <a:t>Outer size Y &amp; Z = 0.14 m</a:t>
              </a:r>
            </a:p>
            <a:p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BD816D-11B2-E6E5-778F-97428C3D7FF0}"/>
                </a:ext>
              </a:extLst>
            </p:cNvPr>
            <p:cNvSpPr txBox="1"/>
            <p:nvPr/>
          </p:nvSpPr>
          <p:spPr>
            <a:xfrm>
              <a:off x="2509612" y="2586150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Old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1983CAF-ED2A-A952-E9DE-9EFE1FFCF125}"/>
                </a:ext>
              </a:extLst>
            </p:cNvPr>
            <p:cNvGrpSpPr/>
            <p:nvPr/>
          </p:nvGrpSpPr>
          <p:grpSpPr>
            <a:xfrm>
              <a:off x="289045" y="1301187"/>
              <a:ext cx="2054808" cy="1944460"/>
              <a:chOff x="841599" y="2306441"/>
              <a:chExt cx="2789162" cy="3238781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4B09779-8B18-C1B6-954D-38466CA7A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1599" y="2306441"/>
                <a:ext cx="2789162" cy="3238781"/>
              </a:xfrm>
              <a:prstGeom prst="rect">
                <a:avLst/>
              </a:prstGeom>
            </p:spPr>
          </p:pic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55736EC-B272-E799-89D0-44CBFC1860B0}"/>
                  </a:ext>
                </a:extLst>
              </p:cNvPr>
              <p:cNvCxnSpPr/>
              <p:nvPr/>
            </p:nvCxnSpPr>
            <p:spPr>
              <a:xfrm flipV="1">
                <a:off x="1667698" y="3579587"/>
                <a:ext cx="1434904" cy="48181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D761321-651F-A7B6-7065-F41480E8B7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85150" y="2946686"/>
                <a:ext cx="0" cy="173811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03992DD-C822-9C84-CB1B-A89E0D4D5EDB}"/>
                  </a:ext>
                </a:extLst>
              </p:cNvPr>
              <p:cNvSpPr txBox="1"/>
              <p:nvPr/>
            </p:nvSpPr>
            <p:spPr>
              <a:xfrm>
                <a:off x="2385150" y="2616002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Y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6B999A3-C816-0E79-ECC9-3F265FDE865F}"/>
                  </a:ext>
                </a:extLst>
              </p:cNvPr>
              <p:cNvSpPr txBox="1"/>
              <p:nvPr/>
            </p:nvSpPr>
            <p:spPr>
              <a:xfrm>
                <a:off x="3047363" y="3556499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Z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D42FD2B-CD01-EF17-88D7-51FEDA6BC235}"/>
                  </a:ext>
                </a:extLst>
              </p:cNvPr>
              <p:cNvCxnSpPr/>
              <p:nvPr/>
            </p:nvCxnSpPr>
            <p:spPr>
              <a:xfrm>
                <a:off x="2071301" y="3634375"/>
                <a:ext cx="1420720" cy="8992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383A6EE-979E-3831-03BD-418E33557498}"/>
                  </a:ext>
                </a:extLst>
              </p:cNvPr>
              <p:cNvSpPr txBox="1"/>
              <p:nvPr/>
            </p:nvSpPr>
            <p:spPr>
              <a:xfrm>
                <a:off x="3308237" y="4660598"/>
                <a:ext cx="322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</a:p>
            </p:txBody>
          </p:sp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CB9C90-770B-B791-1787-339A9212E6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64593-8FBE-CE46-F2A4-E0539DB90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4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229C9D-D09A-C115-8E1F-C3E003462EF6}"/>
              </a:ext>
            </a:extLst>
          </p:cNvPr>
          <p:cNvSpPr/>
          <p:nvPr/>
        </p:nvSpPr>
        <p:spPr>
          <a:xfrm>
            <a:off x="76200" y="846352"/>
            <a:ext cx="5939009" cy="5325848"/>
          </a:xfrm>
          <a:prstGeom prst="roundRect">
            <a:avLst/>
          </a:prstGeom>
          <a:gradFill>
            <a:gsLst>
              <a:gs pos="0">
                <a:srgbClr val="00B0F0">
                  <a:alpha val="4000"/>
                </a:srgbClr>
              </a:gs>
              <a:gs pos="100000">
                <a:schemeClr val="tx2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2E7389-9602-C511-FB89-0394245F8982}"/>
              </a:ext>
            </a:extLst>
          </p:cNvPr>
          <p:cNvSpPr/>
          <p:nvPr/>
        </p:nvSpPr>
        <p:spPr>
          <a:xfrm>
            <a:off x="6165263" y="846351"/>
            <a:ext cx="5950537" cy="2761065"/>
          </a:xfrm>
          <a:prstGeom prst="round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E8A1C8-6880-BFE7-5EF0-4F862B283E31}"/>
              </a:ext>
            </a:extLst>
          </p:cNvPr>
          <p:cNvGrpSpPr/>
          <p:nvPr/>
        </p:nvGrpSpPr>
        <p:grpSpPr>
          <a:xfrm>
            <a:off x="4134892" y="4480925"/>
            <a:ext cx="1485824" cy="1447400"/>
            <a:chOff x="6751333" y="1168601"/>
            <a:chExt cx="3583506" cy="139468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FA7B548-4630-1DEF-01DD-7FA3F120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1333" y="1168601"/>
              <a:ext cx="3583506" cy="1394689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78A3D1-749C-416A-5A64-2A6502ED08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037" y="1537398"/>
              <a:ext cx="2532185" cy="874207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A1B4D77-F689-8D25-8B23-0454308FD600}"/>
                </a:ext>
              </a:extLst>
            </p:cNvPr>
            <p:cNvCxnSpPr>
              <a:cxnSpLocks/>
            </p:cNvCxnSpPr>
            <p:nvPr/>
          </p:nvCxnSpPr>
          <p:spPr>
            <a:xfrm>
              <a:off x="6880610" y="1865945"/>
              <a:ext cx="816427" cy="4220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2219CF9-5DA1-F878-1870-76EB2A2E200C}"/>
              </a:ext>
            </a:extLst>
          </p:cNvPr>
          <p:cNvSpPr txBox="1"/>
          <p:nvPr/>
        </p:nvSpPr>
        <p:spPr>
          <a:xfrm>
            <a:off x="6858000" y="4605973"/>
            <a:ext cx="4763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 is always the central axis for ALL blocks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6C5229-CF4A-780C-DE9F-B0A598C5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3D Separator Blocks Update (2)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C0A1E4-FC9D-0AD5-735B-2EBF8E7E3D04}"/>
              </a:ext>
            </a:extLst>
          </p:cNvPr>
          <p:cNvGrpSpPr/>
          <p:nvPr/>
        </p:nvGrpSpPr>
        <p:grpSpPr>
          <a:xfrm>
            <a:off x="423356" y="799270"/>
            <a:ext cx="4596378" cy="5259459"/>
            <a:chOff x="674275" y="799270"/>
            <a:chExt cx="4596378" cy="52594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6A3F71E-A382-547A-0CDB-21CF8792FED5}"/>
                </a:ext>
              </a:extLst>
            </p:cNvPr>
            <p:cNvGrpSpPr/>
            <p:nvPr/>
          </p:nvGrpSpPr>
          <p:grpSpPr>
            <a:xfrm>
              <a:off x="674275" y="799270"/>
              <a:ext cx="4596378" cy="5259459"/>
              <a:chOff x="6190820" y="864473"/>
              <a:chExt cx="4596378" cy="525945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A66763A-3C84-CF9F-A46C-D9032C2F2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0820" y="1233805"/>
                <a:ext cx="3295668" cy="139468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AC661C-A3D1-B26B-B8EF-128276656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-1" r="46261" b="47439"/>
              <a:stretch/>
            </p:blipFill>
            <p:spPr>
              <a:xfrm>
                <a:off x="6218514" y="2738752"/>
                <a:ext cx="2670189" cy="258503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C75FDD-6C48-EA55-8313-3C76983518C4}"/>
                  </a:ext>
                </a:extLst>
              </p:cNvPr>
              <p:cNvSpPr txBox="1"/>
              <p:nvPr/>
            </p:nvSpPr>
            <p:spPr>
              <a:xfrm>
                <a:off x="6735011" y="864473"/>
                <a:ext cx="22328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Dipole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EBDBD1B-DC6E-847B-4EDA-7C1E5425C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200" y="3408493"/>
                <a:ext cx="1386674" cy="1850901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12E296B-4638-4B6F-ED9F-1FBFD7FD4C02}"/>
                  </a:ext>
                </a:extLst>
              </p:cNvPr>
              <p:cNvSpPr txBox="1"/>
              <p:nvPr/>
            </p:nvSpPr>
            <p:spPr>
              <a:xfrm>
                <a:off x="8888703" y="3526093"/>
                <a:ext cx="18984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Rmax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5000mm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2486E8B-C20B-0AD0-FCEC-9E41FF980E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8853" y="3352417"/>
                <a:ext cx="373021" cy="179228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AADA046-2062-0E35-8192-A0519001AF99}"/>
                  </a:ext>
                </a:extLst>
              </p:cNvPr>
              <p:cNvSpPr txBox="1"/>
              <p:nvPr/>
            </p:nvSpPr>
            <p:spPr>
              <a:xfrm>
                <a:off x="8098804" y="4248557"/>
                <a:ext cx="22328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30°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03F364F-9E36-A548-6219-C6C04FE94A29}"/>
                  </a:ext>
                </a:extLst>
              </p:cNvPr>
              <p:cNvSpPr txBox="1"/>
              <p:nvPr/>
            </p:nvSpPr>
            <p:spPr>
              <a:xfrm>
                <a:off x="8888703" y="3860996"/>
                <a:ext cx="18984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Rmin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4000mm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CC2008A-6086-1EAB-78C0-D081ADB8F430}"/>
                  </a:ext>
                </a:extLst>
              </p:cNvPr>
              <p:cNvSpPr/>
              <p:nvPr/>
            </p:nvSpPr>
            <p:spPr>
              <a:xfrm>
                <a:off x="6320413" y="5566787"/>
                <a:ext cx="2568290" cy="5571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FB0F13A-48AD-9F05-54BD-B65EEFBBE2D9}"/>
                  </a:ext>
                </a:extLst>
              </p:cNvPr>
              <p:cNvSpPr/>
              <p:nvPr/>
            </p:nvSpPr>
            <p:spPr>
              <a:xfrm>
                <a:off x="6481188" y="5697416"/>
                <a:ext cx="2220686" cy="29611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B25990C-EFBC-937D-F72A-32BCB6C48ED9}"/>
                  </a:ext>
                </a:extLst>
              </p:cNvPr>
              <p:cNvCxnSpPr>
                <a:stCxn id="35" idx="0"/>
                <a:endCxn id="35" idx="2"/>
              </p:cNvCxnSpPr>
              <p:nvPr/>
            </p:nvCxnSpPr>
            <p:spPr>
              <a:xfrm>
                <a:off x="7591531" y="5697416"/>
                <a:ext cx="0" cy="29611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897C407C-731A-4F4D-7685-A07EA2FDDE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5604" y="5538927"/>
                <a:ext cx="0" cy="58500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9D03AD-81C1-55E0-F452-7B5823403B93}"/>
                </a:ext>
              </a:extLst>
            </p:cNvPr>
            <p:cNvSpPr txBox="1"/>
            <p:nvPr/>
          </p:nvSpPr>
          <p:spPr>
            <a:xfrm>
              <a:off x="2123410" y="5581560"/>
              <a:ext cx="1105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100mm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E7A393-17D3-4BBF-EB39-6A74B3B04AE3}"/>
                </a:ext>
              </a:extLst>
            </p:cNvPr>
            <p:cNvSpPr txBox="1"/>
            <p:nvPr/>
          </p:nvSpPr>
          <p:spPr>
            <a:xfrm>
              <a:off x="3405460" y="5581560"/>
              <a:ext cx="1105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110mm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2B084F5-9A82-7199-FD42-03717108421D}"/>
                </a:ext>
              </a:extLst>
            </p:cNvPr>
            <p:cNvCxnSpPr>
              <a:cxnSpLocks/>
            </p:cNvCxnSpPr>
            <p:nvPr/>
          </p:nvCxnSpPr>
          <p:spPr>
            <a:xfrm>
              <a:off x="2812308" y="3078673"/>
              <a:ext cx="71569" cy="264617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3AC90C-91CF-4476-BABA-F366821BE1F2}"/>
                </a:ext>
              </a:extLst>
            </p:cNvPr>
            <p:cNvSpPr txBox="1"/>
            <p:nvPr/>
          </p:nvSpPr>
          <p:spPr>
            <a:xfrm>
              <a:off x="3388741" y="3002543"/>
              <a:ext cx="1017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500 mm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8C7A420-9BDD-7B4A-1791-049FFBC6D3FD}"/>
                </a:ext>
              </a:extLst>
            </p:cNvPr>
            <p:cNvCxnSpPr>
              <a:cxnSpLocks/>
            </p:cNvCxnSpPr>
            <p:nvPr/>
          </p:nvCxnSpPr>
          <p:spPr>
            <a:xfrm>
              <a:off x="2766475" y="2870235"/>
              <a:ext cx="71569" cy="264617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6E5E7-E772-C7A6-4432-CDED23F17E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F4827-700B-530E-3DA5-DBC81C5D3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C78ED7C-66EE-149D-327E-8379396B7CFE}"/>
              </a:ext>
            </a:extLst>
          </p:cNvPr>
          <p:cNvGrpSpPr/>
          <p:nvPr/>
        </p:nvGrpSpPr>
        <p:grpSpPr>
          <a:xfrm>
            <a:off x="6428782" y="1401021"/>
            <a:ext cx="2176453" cy="1930553"/>
            <a:chOff x="301886" y="1292216"/>
            <a:chExt cx="4679940" cy="419098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D74E535-0CD6-5982-7F53-02B2011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886" y="1292216"/>
              <a:ext cx="4679940" cy="4190989"/>
            </a:xfrm>
            <a:prstGeom prst="rect">
              <a:avLst/>
            </a:prstGeom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A868670-63B3-BC24-2F45-EB8A936DB3A1}"/>
                </a:ext>
              </a:extLst>
            </p:cNvPr>
            <p:cNvCxnSpPr>
              <a:cxnSpLocks/>
              <a:endCxn id="56" idx="2"/>
            </p:cNvCxnSpPr>
            <p:nvPr/>
          </p:nvCxnSpPr>
          <p:spPr>
            <a:xfrm>
              <a:off x="1413164" y="3385551"/>
              <a:ext cx="1830806" cy="1951"/>
            </a:xfrm>
            <a:prstGeom prst="straightConnector1">
              <a:avLst/>
            </a:prstGeom>
            <a:ln>
              <a:solidFill>
                <a:schemeClr val="bg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4DBE15B-AF02-BBD0-7BC1-9F59114B2A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8567" y="2447005"/>
              <a:ext cx="0" cy="1738116"/>
            </a:xfrm>
            <a:prstGeom prst="straightConnector1">
              <a:avLst/>
            </a:prstGeom>
            <a:ln>
              <a:solidFill>
                <a:schemeClr val="bg1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A86B93-C0BF-D533-4138-96FE2D623778}"/>
                </a:ext>
              </a:extLst>
            </p:cNvPr>
            <p:cNvSpPr txBox="1"/>
            <p:nvPr/>
          </p:nvSpPr>
          <p:spPr>
            <a:xfrm>
              <a:off x="2426105" y="207767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ACC8DE-C69B-99E6-77E3-6335D5222722}"/>
                </a:ext>
              </a:extLst>
            </p:cNvPr>
            <p:cNvSpPr txBox="1"/>
            <p:nvPr/>
          </p:nvSpPr>
          <p:spPr>
            <a:xfrm>
              <a:off x="3088318" y="301817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Z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B4A46A1-D4E4-208F-D90D-0ECEB563D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207" y="3428999"/>
              <a:ext cx="1837360" cy="1379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6A32ED-979A-A9BB-263E-230F8CB79DA3}"/>
                </a:ext>
              </a:extLst>
            </p:cNvPr>
            <p:cNvSpPr txBox="1"/>
            <p:nvPr/>
          </p:nvSpPr>
          <p:spPr>
            <a:xfrm>
              <a:off x="336500" y="3128625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C235DAF-417F-1992-0663-E4DBE0CE3DC8}"/>
              </a:ext>
            </a:extLst>
          </p:cNvPr>
          <p:cNvSpPr txBox="1">
            <a:spLocks/>
          </p:cNvSpPr>
          <p:nvPr/>
        </p:nvSpPr>
        <p:spPr>
          <a:xfrm>
            <a:off x="6444880" y="963102"/>
            <a:ext cx="2160356" cy="4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Quadrupole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402D5F4-AB7C-CEDC-E0DB-787335AF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950" y="2564212"/>
            <a:ext cx="2309060" cy="77730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B6ACD32-96D7-D0F8-1581-6B413A453B69}"/>
              </a:ext>
            </a:extLst>
          </p:cNvPr>
          <p:cNvSpPr txBox="1"/>
          <p:nvPr/>
        </p:nvSpPr>
        <p:spPr>
          <a:xfrm>
            <a:off x="9516950" y="2194880"/>
            <a:ext cx="223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Inner radius 50mm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76600-2DCD-C57C-B1C4-73D037630C7E}"/>
              </a:ext>
            </a:extLst>
          </p:cNvPr>
          <p:cNvSpPr txBox="1"/>
          <p:nvPr/>
        </p:nvSpPr>
        <p:spPr>
          <a:xfrm>
            <a:off x="8755289" y="2195141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A87D20-BBE1-3A49-5E32-BBA7E7D3B237}"/>
              </a:ext>
            </a:extLst>
          </p:cNvPr>
          <p:cNvSpPr txBox="1"/>
          <p:nvPr/>
        </p:nvSpPr>
        <p:spPr>
          <a:xfrm>
            <a:off x="8958564" y="1056720"/>
            <a:ext cx="399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ADE"/>
                </a:solidFill>
              </a:rPr>
              <a:t>NEW</a:t>
            </a:r>
          </a:p>
          <a:p>
            <a:r>
              <a:rPr lang="en-US" dirty="0"/>
              <a:t>X length  :     0.1 m,</a:t>
            </a:r>
          </a:p>
          <a:p>
            <a:r>
              <a:rPr lang="en-US" dirty="0"/>
              <a:t>Y-Z inner radius :    0.05 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15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07B4B-C7DC-6C55-084B-F61FD7670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1410C4-B3EF-ABC4-9AC3-F7FFC58B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Qt Quaternion &amp; Camera 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AAC117-5163-24E9-0377-CFD2C70B57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17118D-41D5-9116-D588-937CE6AD58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50D21-EEFE-AD06-1AA3-F13504D8D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1" y="2438400"/>
            <a:ext cx="4018590" cy="3643426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8E5071-CF5E-D1DD-8BD7-31D88471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808" y="838200"/>
            <a:ext cx="4054549" cy="4054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14306-D31A-8B40-6DF6-A4CAEE44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819400"/>
            <a:ext cx="2869483" cy="178845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747D4850-B663-B3C7-FC9B-FBA886DFD3C8}"/>
              </a:ext>
            </a:extLst>
          </p:cNvPr>
          <p:cNvSpPr/>
          <p:nvPr/>
        </p:nvSpPr>
        <p:spPr>
          <a:xfrm>
            <a:off x="4038600" y="4143153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A3D8287-372B-350E-B0AE-E160D1AC0889}"/>
              </a:ext>
            </a:extLst>
          </p:cNvPr>
          <p:cNvSpPr/>
          <p:nvPr/>
        </p:nvSpPr>
        <p:spPr>
          <a:xfrm rot="10800000">
            <a:off x="7457432" y="3276600"/>
            <a:ext cx="381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F2DBB-8616-CB27-0409-0D0BDF29EC36}"/>
              </a:ext>
            </a:extLst>
          </p:cNvPr>
          <p:cNvSpPr txBox="1"/>
          <p:nvPr/>
        </p:nvSpPr>
        <p:spPr>
          <a:xfrm>
            <a:off x="4724400" y="4835823"/>
            <a:ext cx="256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  <a:highlight>
                  <a:srgbClr val="FFFF00"/>
                </a:highlight>
              </a:rPr>
              <a:t>How to synchronize </a:t>
            </a:r>
          </a:p>
          <a:p>
            <a:pPr algn="ctr"/>
            <a:r>
              <a:rPr lang="en-US" dirty="0">
                <a:solidFill>
                  <a:srgbClr val="0033CC"/>
                </a:solidFill>
                <a:highlight>
                  <a:srgbClr val="FFFF00"/>
                </a:highlight>
              </a:rPr>
              <a:t>them in code?</a:t>
            </a:r>
          </a:p>
        </p:txBody>
      </p:sp>
    </p:spTree>
    <p:extLst>
      <p:ext uri="{BB962C8B-B14F-4D97-AF65-F5344CB8AC3E}">
        <p14:creationId xmlns:p14="http://schemas.microsoft.com/office/powerpoint/2010/main" val="263885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37781-D219-5A0B-8BC3-37C236B95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738CC4-CF54-5563-EF68-1B99BE7E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Qt Quaternion &amp; Camera: synchronization (1)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4CAA13-1B08-8C5E-89A4-E97EBD4B6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3E21BE-90E1-A117-1D2E-253D394305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436D2-E982-BF13-2D3A-11DB836B2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3" y="2729670"/>
            <a:ext cx="5600274" cy="564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F128B4-3DC4-9B7C-FDB7-2A06F344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63" y="1736106"/>
            <a:ext cx="2852525" cy="6967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148C0E-F59A-717D-77F1-39C5A8D85FF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752600"/>
            <a:ext cx="5139146" cy="43931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E11FF6-DE43-E42F-EBBB-318F21242384}"/>
              </a:ext>
            </a:extLst>
          </p:cNvPr>
          <p:cNvSpPr txBox="1"/>
          <p:nvPr/>
        </p:nvSpPr>
        <p:spPr>
          <a:xfrm>
            <a:off x="2824359" y="4493567"/>
            <a:ext cx="2632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64308"/>
                </a:solidFill>
              </a:rPr>
              <a:t> Implementation of special variable :</a:t>
            </a:r>
          </a:p>
          <a:p>
            <a:pPr algn="r"/>
            <a:r>
              <a:rPr lang="en-US" sz="1200" dirty="0">
                <a:solidFill>
                  <a:srgbClr val="064308"/>
                </a:solidFill>
              </a:rPr>
              <a:t> </a:t>
            </a:r>
            <a:r>
              <a:rPr lang="en-US" sz="1200" b="1" dirty="0" err="1">
                <a:solidFill>
                  <a:srgbClr val="064308"/>
                </a:solidFill>
              </a:rPr>
              <a:t>flagPermitAngleChanged</a:t>
            </a:r>
            <a:endParaRPr lang="en-US" sz="1200" b="1" dirty="0">
              <a:solidFill>
                <a:srgbClr val="064308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275155-FDBF-6733-F358-F16956C7131D}"/>
              </a:ext>
            </a:extLst>
          </p:cNvPr>
          <p:cNvCxnSpPr>
            <a:cxnSpLocks/>
          </p:cNvCxnSpPr>
          <p:nvPr/>
        </p:nvCxnSpPr>
        <p:spPr>
          <a:xfrm flipV="1">
            <a:off x="5562600" y="2164730"/>
            <a:ext cx="838200" cy="2675486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E7A089-DAA7-FA60-66FD-203A3FF83987}"/>
              </a:ext>
            </a:extLst>
          </p:cNvPr>
          <p:cNvCxnSpPr>
            <a:cxnSpLocks/>
          </p:cNvCxnSpPr>
          <p:nvPr/>
        </p:nvCxnSpPr>
        <p:spPr>
          <a:xfrm>
            <a:off x="5562600" y="4840216"/>
            <a:ext cx="685800" cy="246472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C080C56-A918-8B9D-12E1-EADC3501B65F}"/>
              </a:ext>
            </a:extLst>
          </p:cNvPr>
          <p:cNvSpPr txBox="1"/>
          <p:nvPr/>
        </p:nvSpPr>
        <p:spPr>
          <a:xfrm>
            <a:off x="152400" y="834174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Quaternion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3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39C4-C372-9633-B25E-9E8FA2E84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516E2-9EC2-1A74-8299-85AA9726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Qt Quaternion &amp; Camera: synchronization (2)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14EFC2-E3E2-FE72-A182-72D97FCEAD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05/02/25  Sasha Tarasova @ NewIsotopes.FRIB.MSU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BA549C-A6F6-1370-CE58-9FE3878AF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A915E-960A-98F2-D89E-DD8F2F96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021034"/>
            <a:ext cx="6363678" cy="127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F27183-CB23-324F-4E7E-AFE6E419C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03" y="1449816"/>
            <a:ext cx="2560417" cy="9836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24B43E-7092-B0C7-0BD4-25BFB16D0EC9}"/>
              </a:ext>
            </a:extLst>
          </p:cNvPr>
          <p:cNvSpPr txBox="1"/>
          <p:nvPr/>
        </p:nvSpPr>
        <p:spPr>
          <a:xfrm>
            <a:off x="4609306" y="1875750"/>
            <a:ext cx="3228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Rotated by clicking mouse right  button of image: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B1AE1-1D49-F705-1204-9675FC27DD4D}"/>
              </a:ext>
            </a:extLst>
          </p:cNvPr>
          <p:cNvSpPr txBox="1"/>
          <p:nvPr/>
        </p:nvSpPr>
        <p:spPr>
          <a:xfrm>
            <a:off x="4648200" y="844213"/>
            <a:ext cx="12458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33CC"/>
                </a:solidFill>
              </a:rPr>
              <a:t>SpinBox</a:t>
            </a:r>
            <a:r>
              <a:rPr lang="en-US" sz="1100" dirty="0">
                <a:solidFill>
                  <a:srgbClr val="0033CC"/>
                </a:solidFill>
              </a:rPr>
              <a:t> &amp; Slider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8DD54-B28E-75BA-3B1A-83E76ABEF0B2}"/>
              </a:ext>
            </a:extLst>
          </p:cNvPr>
          <p:cNvSpPr txBox="1"/>
          <p:nvPr/>
        </p:nvSpPr>
        <p:spPr>
          <a:xfrm>
            <a:off x="1143000" y="2861434"/>
            <a:ext cx="3384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64308"/>
                </a:solidFill>
              </a:rPr>
              <a:t>Implementation of special variable : </a:t>
            </a:r>
            <a:r>
              <a:rPr lang="en-US" sz="1200" b="1" dirty="0" err="1">
                <a:solidFill>
                  <a:srgbClr val="064308"/>
                </a:solidFill>
              </a:rPr>
              <a:t>flagRotate</a:t>
            </a:r>
            <a:endParaRPr lang="en-US" sz="1200" b="1" dirty="0">
              <a:solidFill>
                <a:srgbClr val="06430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7372D-7C2F-1D1E-BECE-B612FBF66266}"/>
              </a:ext>
            </a:extLst>
          </p:cNvPr>
          <p:cNvSpPr txBox="1"/>
          <p:nvPr/>
        </p:nvSpPr>
        <p:spPr>
          <a:xfrm>
            <a:off x="189538" y="960292"/>
            <a:ext cx="110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Camera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6964C5-9DEF-EE3F-23C6-190DAEA9C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85" y="3288195"/>
            <a:ext cx="4898913" cy="2641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B772F-8656-2554-39B8-DC5473227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68" y="2514600"/>
            <a:ext cx="4035812" cy="35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04427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45183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King, Karen</DisplayName>
        <AccountId>18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45183</Filtered_x0020_Document_x0020_Number0>
    <Identifier xmlns="51b9806a-5185-426e-8026-9f8401f8c974">FM</Identifier>
    <Formatted_x0020_Revision xmlns="51b9806a-5185-426e-8026-9f8401f8c974">003</Formatted_x0020_Revision>
    <Revision_x0020_History xmlns="51b9806a-5185-426e-8026-9f8401f8c974">Updated CA instructions on slide 3, Revised notes on text color on slide 9
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27942A-61A9-4118-A144-DE7F84F21C4A}">
  <ds:schemaRefs>
    <ds:schemaRef ds:uri="office.server.policy"/>
  </ds:schemaRefs>
</ds:datastoreItem>
</file>

<file path=customXml/itemProps2.xml><?xml version="1.0" encoding="utf-8"?>
<ds:datastoreItem xmlns:ds="http://schemas.openxmlformats.org/officeDocument/2006/customXml" ds:itemID="{087279E9-029E-40B5-9EA9-88D004C7E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7e6a43e-a4c4-4f52-b0e1-49827a209077"/>
    <ds:schemaRef ds:uri="http://schemas.microsoft.com/sharepoint/v3"/>
    <ds:schemaRef ds:uri="51b9806a-5185-426e-8026-9f8401f8c974"/>
    <ds:schemaRef ds:uri="6819902c-d263-4340-a3b4-c7375668d2ad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61074</TotalTime>
  <Words>425</Words>
  <Application>Microsoft Office PowerPoint</Application>
  <PresentationFormat>Widescreen</PresentationFormat>
  <Paragraphs>93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Lucida Grande</vt:lpstr>
      <vt:lpstr>Wingdings</vt:lpstr>
      <vt:lpstr>1_FRIB3</vt:lpstr>
      <vt:lpstr>LISE ARIS 3D-Envelope: Panel Development  Alexandra Tarasova</vt:lpstr>
      <vt:lpstr>Panel Optimization</vt:lpstr>
      <vt:lpstr>New Features</vt:lpstr>
      <vt:lpstr>Plotting selected optic blocks</vt:lpstr>
      <vt:lpstr>3D Separator Blocks Update (1)</vt:lpstr>
      <vt:lpstr>3D Separator Blocks Update (2)</vt:lpstr>
      <vt:lpstr>Qt Quaternion &amp; Camera </vt:lpstr>
      <vt:lpstr>Qt Quaternion &amp; Camera: synchronization (1)</vt:lpstr>
      <vt:lpstr>Qt Quaternion &amp; Camera: synchronization (2)</vt:lpstr>
      <vt:lpstr>Final Animation Page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LISE 3D-envelope</dc:title>
  <dc:subject>S10000-FM-000454-R003</dc:subject>
  <dc:creator>Sasha Tarasova</dc:creator>
  <cp:lastModifiedBy>Tarasov, Oleg</cp:lastModifiedBy>
  <cp:revision>227</cp:revision>
  <cp:lastPrinted>2023-11-08T07:38:08Z</cp:lastPrinted>
  <dcterms:created xsi:type="dcterms:W3CDTF">2023-05-16T14:40:51Z</dcterms:created>
  <dcterms:modified xsi:type="dcterms:W3CDTF">2025-05-05T19:19:46Z</dcterms:modified>
  <cp:category>31 October 2023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141c4800-5459-4a0f-8f70-37b212b6aaa7,4;141c4800-5459-4a0f-8f70-37b212b6aaa7,4;141c4800-5459-4a0f-8f70-37b212b6aaa7,4;141c4800-5459-4a0f-8f70-37b212b6aaa7,5;141c4800-5459-4a0f-8f70-37b212b6aaa7,5;141c4800-5459-4a0f-8f70-37b212b6aaa7,5;141c4800-5459-4a0f-8f70-37b212b6aaa7,5;141c4800-5459-4a0f-8f70-37b212b6aaa7,5;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