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m4a" ContentType="audio/mp4"/>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9.xml" ContentType="application/vnd.openxmlformats-officedocument.presentationml.tags+xml"/>
  <Override PartName="/ppt/notesSlides/notesSlide31.xml" ContentType="application/vnd.openxmlformats-officedocument.presentationml.notesSlide+xml"/>
  <Override PartName="/ppt/tags/tag10.xml" ContentType="application/vnd.openxmlformats-officedocument.presentationml.tags+xml"/>
  <Override PartName="/ppt/notesSlides/notesSlide32.xml" ContentType="application/vnd.openxmlformats-officedocument.presentationml.notesSlide+xml"/>
  <Override PartName="/ppt/tags/tag11.xml" ContentType="application/vnd.openxmlformats-officedocument.presentationml.tags+xml"/>
  <Override PartName="/ppt/notesSlides/notesSlide33.xml" ContentType="application/vnd.openxmlformats-officedocument.presentationml.notesSlide+xml"/>
  <Override PartName="/ppt/tags/tag12.xml" ContentType="application/vnd.openxmlformats-officedocument.presentationml.tags+xml"/>
  <Override PartName="/ppt/notesSlides/notesSlide34.xml" ContentType="application/vnd.openxmlformats-officedocument.presentationml.notesSlide+xml"/>
  <Override PartName="/ppt/tags/tag1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4.xml" ContentType="application/vnd.openxmlformats-officedocument.presentationml.tags+xml"/>
  <Override PartName="/ppt/notesSlides/notesSlide38.xml" ContentType="application/vnd.openxmlformats-officedocument.presentationml.notesSlide+xml"/>
  <Override PartName="/ppt/tags/tag1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6.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7.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39" r:id="rId5"/>
  </p:sldMasterIdLst>
  <p:notesMasterIdLst>
    <p:notesMasterId r:id="rId57"/>
  </p:notesMasterIdLst>
  <p:handoutMasterIdLst>
    <p:handoutMasterId r:id="rId58"/>
  </p:handoutMasterIdLst>
  <p:sldIdLst>
    <p:sldId id="589" r:id="rId6"/>
    <p:sldId id="661" r:id="rId7"/>
    <p:sldId id="599" r:id="rId8"/>
    <p:sldId id="605" r:id="rId9"/>
    <p:sldId id="600" r:id="rId10"/>
    <p:sldId id="596" r:id="rId11"/>
    <p:sldId id="603" r:id="rId12"/>
    <p:sldId id="598" r:id="rId13"/>
    <p:sldId id="604" r:id="rId14"/>
    <p:sldId id="662" r:id="rId15"/>
    <p:sldId id="617" r:id="rId16"/>
    <p:sldId id="618" r:id="rId17"/>
    <p:sldId id="619" r:id="rId18"/>
    <p:sldId id="620" r:id="rId19"/>
    <p:sldId id="592" r:id="rId20"/>
    <p:sldId id="623" r:id="rId21"/>
    <p:sldId id="624" r:id="rId22"/>
    <p:sldId id="625" r:id="rId23"/>
    <p:sldId id="627" r:id="rId24"/>
    <p:sldId id="629" r:id="rId25"/>
    <p:sldId id="628" r:id="rId26"/>
    <p:sldId id="606" r:id="rId27"/>
    <p:sldId id="630" r:id="rId28"/>
    <p:sldId id="642" r:id="rId29"/>
    <p:sldId id="632" r:id="rId30"/>
    <p:sldId id="633" r:id="rId31"/>
    <p:sldId id="635" r:id="rId32"/>
    <p:sldId id="636" r:id="rId33"/>
    <p:sldId id="638" r:id="rId34"/>
    <p:sldId id="643" r:id="rId35"/>
    <p:sldId id="634" r:id="rId36"/>
    <p:sldId id="626" r:id="rId37"/>
    <p:sldId id="639" r:id="rId38"/>
    <p:sldId id="622" r:id="rId39"/>
    <p:sldId id="640" r:id="rId40"/>
    <p:sldId id="641" r:id="rId41"/>
    <p:sldId id="644" r:id="rId42"/>
    <p:sldId id="645" r:id="rId43"/>
    <p:sldId id="650" r:id="rId44"/>
    <p:sldId id="651" r:id="rId45"/>
    <p:sldId id="652" r:id="rId46"/>
    <p:sldId id="653" r:id="rId47"/>
    <p:sldId id="654" r:id="rId48"/>
    <p:sldId id="655" r:id="rId49"/>
    <p:sldId id="656" r:id="rId50"/>
    <p:sldId id="657" r:id="rId51"/>
    <p:sldId id="658" r:id="rId52"/>
    <p:sldId id="597" r:id="rId53"/>
    <p:sldId id="659" r:id="rId54"/>
    <p:sldId id="660" r:id="rId55"/>
    <p:sldId id="663" r:id="rId56"/>
  </p:sldIdLst>
  <p:sldSz cx="12192000" cy="6858000"/>
  <p:notesSz cx="9236075" cy="6950075"/>
  <p:defaultTextStyle>
    <a:defPPr>
      <a:defRPr lang="en-US"/>
    </a:defPPr>
    <a:lvl1pPr algn="l" rtl="0" eaLnBrk="0" fontAlgn="base" hangingPunct="0">
      <a:spcBef>
        <a:spcPct val="0"/>
      </a:spcBef>
      <a:spcAft>
        <a:spcPct val="0"/>
      </a:spcAft>
      <a:defRPr sz="2400" kern="1200">
        <a:solidFill>
          <a:schemeClr val="hlink"/>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hlink"/>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hlink"/>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hlink"/>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hlink"/>
        </a:solidFill>
        <a:latin typeface="Arial" panose="020B0604020202020204" pitchFamily="34" charset="0"/>
        <a:ea typeface="+mn-ea"/>
        <a:cs typeface="+mn-cs"/>
      </a:defRPr>
    </a:lvl5pPr>
    <a:lvl6pPr marL="2286000" algn="l" defTabSz="914400" rtl="0" eaLnBrk="1" latinLnBrk="0" hangingPunct="1">
      <a:defRPr sz="2400" kern="1200">
        <a:solidFill>
          <a:schemeClr val="hlink"/>
        </a:solidFill>
        <a:latin typeface="Arial" panose="020B0604020202020204" pitchFamily="34" charset="0"/>
        <a:ea typeface="+mn-ea"/>
        <a:cs typeface="+mn-cs"/>
      </a:defRPr>
    </a:lvl6pPr>
    <a:lvl7pPr marL="2743200" algn="l" defTabSz="914400" rtl="0" eaLnBrk="1" latinLnBrk="0" hangingPunct="1">
      <a:defRPr sz="2400" kern="1200">
        <a:solidFill>
          <a:schemeClr val="hlink"/>
        </a:solidFill>
        <a:latin typeface="Arial" panose="020B0604020202020204" pitchFamily="34" charset="0"/>
        <a:ea typeface="+mn-ea"/>
        <a:cs typeface="+mn-cs"/>
      </a:defRPr>
    </a:lvl7pPr>
    <a:lvl8pPr marL="3200400" algn="l" defTabSz="914400" rtl="0" eaLnBrk="1" latinLnBrk="0" hangingPunct="1">
      <a:defRPr sz="2400" kern="1200">
        <a:solidFill>
          <a:schemeClr val="hlink"/>
        </a:solidFill>
        <a:latin typeface="Arial" panose="020B0604020202020204" pitchFamily="34" charset="0"/>
        <a:ea typeface="+mn-ea"/>
        <a:cs typeface="+mn-cs"/>
      </a:defRPr>
    </a:lvl8pPr>
    <a:lvl9pPr marL="3657600" algn="l" defTabSz="914400" rtl="0" eaLnBrk="1" latinLnBrk="0" hangingPunct="1">
      <a:defRPr sz="2400" kern="1200">
        <a:solidFill>
          <a:schemeClr val="hlink"/>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76" userDrawn="1">
          <p15:clr>
            <a:srgbClr val="A4A3A4"/>
          </p15:clr>
        </p15:guide>
      </p15:sldGuideLst>
    </p:ext>
    <p:ext uri="{2D200454-40CA-4A62-9FC3-DE9A4176ACB9}">
      <p15:notesGuideLst xmlns:p15="http://schemas.microsoft.com/office/powerpoint/2012/main">
        <p15:guide id="1" orient="horz" pos="2188" userDrawn="1">
          <p15:clr>
            <a:srgbClr val="A4A3A4"/>
          </p15:clr>
        </p15:guide>
        <p15:guide id="2" pos="29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99FF"/>
    <a:srgbClr val="008000"/>
    <a:srgbClr val="003A48"/>
    <a:srgbClr val="00CC99"/>
    <a:srgbClr val="B4FEFC"/>
    <a:srgbClr val="009999"/>
    <a:srgbClr val="33CC33"/>
    <a:srgbClr val="308438"/>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74489" autoAdjust="0"/>
  </p:normalViewPr>
  <p:slideViewPr>
    <p:cSldViewPr>
      <p:cViewPr varScale="1">
        <p:scale>
          <a:sx n="57" d="100"/>
          <a:sy n="57" d="100"/>
        </p:scale>
        <p:origin x="1602" y="60"/>
      </p:cViewPr>
      <p:guideLst>
        <p:guide orient="horz" pos="2160"/>
        <p:guide pos="57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8622"/>
    </p:cViewPr>
  </p:sorterViewPr>
  <p:notesViewPr>
    <p:cSldViewPr>
      <p:cViewPr varScale="1">
        <p:scale>
          <a:sx n="115" d="100"/>
          <a:sy n="115" d="100"/>
        </p:scale>
        <p:origin x="2088" y="84"/>
      </p:cViewPr>
      <p:guideLst>
        <p:guide orient="horz" pos="2188"/>
        <p:guide pos="29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2" y="0"/>
            <a:ext cx="4002827" cy="346873"/>
          </a:xfrm>
          <a:prstGeom prst="rect">
            <a:avLst/>
          </a:prstGeom>
          <a:noFill/>
          <a:ln w="12700" cap="sq">
            <a:noFill/>
            <a:miter lim="800000"/>
            <a:headEnd type="none" w="sm" len="sm"/>
            <a:tailEnd type="none" w="sm" len="sm"/>
          </a:ln>
          <a:effectLst/>
        </p:spPr>
        <p:txBody>
          <a:bodyPr vert="horz" wrap="square" lIns="92515" tIns="46256" rIns="92515" bIns="46256" numCol="1" anchor="t" anchorCtr="0" compatLnSpc="1">
            <a:prstTxWarp prst="textNoShape">
              <a:avLst/>
            </a:prstTxWarp>
          </a:bodyPr>
          <a:lstStyle>
            <a:lvl1pPr algn="l" defTabSz="925400" eaLnBrk="0" hangingPunct="0">
              <a:defRPr sz="1200">
                <a:solidFill>
                  <a:schemeClr val="tx1"/>
                </a:solidFill>
                <a:latin typeface="Times New Roman" pitchFamily="18" charset="0"/>
              </a:defRPr>
            </a:lvl1pPr>
          </a:lstStyle>
          <a:p>
            <a:pPr>
              <a:defRPr/>
            </a:pPr>
            <a:endParaRPr lang="en-US" dirty="0"/>
          </a:p>
        </p:txBody>
      </p:sp>
      <p:sp>
        <p:nvSpPr>
          <p:cNvPr id="20483" name="Rectangle 3"/>
          <p:cNvSpPr>
            <a:spLocks noGrp="1" noChangeArrowheads="1"/>
          </p:cNvSpPr>
          <p:nvPr>
            <p:ph type="dt" sz="quarter" idx="1"/>
          </p:nvPr>
        </p:nvSpPr>
        <p:spPr bwMode="auto">
          <a:xfrm>
            <a:off x="5233249" y="0"/>
            <a:ext cx="4002826" cy="346873"/>
          </a:xfrm>
          <a:prstGeom prst="rect">
            <a:avLst/>
          </a:prstGeom>
          <a:noFill/>
          <a:ln w="12700" cap="sq">
            <a:noFill/>
            <a:miter lim="800000"/>
            <a:headEnd type="none" w="sm" len="sm"/>
            <a:tailEnd type="none" w="sm" len="sm"/>
          </a:ln>
          <a:effectLst/>
        </p:spPr>
        <p:txBody>
          <a:bodyPr vert="horz" wrap="square" lIns="92515" tIns="46256" rIns="92515" bIns="46256" numCol="1" anchor="t" anchorCtr="0" compatLnSpc="1">
            <a:prstTxWarp prst="textNoShape">
              <a:avLst/>
            </a:prstTxWarp>
          </a:bodyPr>
          <a:lstStyle>
            <a:lvl1pPr algn="r" defTabSz="925400" eaLnBrk="0" hangingPunct="0">
              <a:defRPr sz="1200">
                <a:solidFill>
                  <a:schemeClr val="tx1"/>
                </a:solidFill>
                <a:latin typeface="Times New Roman" pitchFamily="18" charset="0"/>
              </a:defRPr>
            </a:lvl1pPr>
          </a:lstStyle>
          <a:p>
            <a:pPr>
              <a:defRPr/>
            </a:pPr>
            <a:endParaRPr lang="en-US" dirty="0"/>
          </a:p>
        </p:txBody>
      </p:sp>
      <p:sp>
        <p:nvSpPr>
          <p:cNvPr id="20484" name="Rectangle 4"/>
          <p:cNvSpPr>
            <a:spLocks noGrp="1" noChangeArrowheads="1"/>
          </p:cNvSpPr>
          <p:nvPr>
            <p:ph type="ftr" sz="quarter" idx="2"/>
          </p:nvPr>
        </p:nvSpPr>
        <p:spPr bwMode="auto">
          <a:xfrm>
            <a:off x="2" y="6603202"/>
            <a:ext cx="4002827" cy="346873"/>
          </a:xfrm>
          <a:prstGeom prst="rect">
            <a:avLst/>
          </a:prstGeom>
          <a:noFill/>
          <a:ln w="12700" cap="sq">
            <a:noFill/>
            <a:miter lim="800000"/>
            <a:headEnd type="none" w="sm" len="sm"/>
            <a:tailEnd type="none" w="sm" len="sm"/>
          </a:ln>
          <a:effectLst/>
        </p:spPr>
        <p:txBody>
          <a:bodyPr vert="horz" wrap="square" lIns="92515" tIns="46256" rIns="92515" bIns="46256" numCol="1" anchor="b" anchorCtr="0" compatLnSpc="1">
            <a:prstTxWarp prst="textNoShape">
              <a:avLst/>
            </a:prstTxWarp>
          </a:bodyPr>
          <a:lstStyle>
            <a:lvl1pPr algn="l" defTabSz="925400" eaLnBrk="0" hangingPunct="0">
              <a:defRPr sz="1200">
                <a:solidFill>
                  <a:schemeClr val="tx1"/>
                </a:solidFill>
                <a:latin typeface="Times New Roman" pitchFamily="18" charset="0"/>
              </a:defRPr>
            </a:lvl1pPr>
          </a:lstStyle>
          <a:p>
            <a:pPr>
              <a:defRPr/>
            </a:pPr>
            <a:r>
              <a:rPr lang="en-US" dirty="0"/>
              <a:t>The code LISE</a:t>
            </a:r>
          </a:p>
        </p:txBody>
      </p:sp>
      <p:sp>
        <p:nvSpPr>
          <p:cNvPr id="20485" name="Rectangle 5"/>
          <p:cNvSpPr>
            <a:spLocks noGrp="1" noChangeArrowheads="1"/>
          </p:cNvSpPr>
          <p:nvPr>
            <p:ph type="sldNum" sz="quarter" idx="3"/>
          </p:nvPr>
        </p:nvSpPr>
        <p:spPr bwMode="auto">
          <a:xfrm>
            <a:off x="5233249" y="6603202"/>
            <a:ext cx="4002826" cy="346873"/>
          </a:xfrm>
          <a:prstGeom prst="rect">
            <a:avLst/>
          </a:prstGeom>
          <a:noFill/>
          <a:ln w="12700" cap="sq">
            <a:noFill/>
            <a:miter lim="800000"/>
            <a:headEnd type="none" w="sm" len="sm"/>
            <a:tailEnd type="none" w="sm" len="sm"/>
          </a:ln>
          <a:effectLst/>
        </p:spPr>
        <p:txBody>
          <a:bodyPr vert="horz" wrap="square" lIns="92515" tIns="46256" rIns="92515" bIns="46256" numCol="1" anchor="b" anchorCtr="0" compatLnSpc="1">
            <a:prstTxWarp prst="textNoShape">
              <a:avLst/>
            </a:prstTxWarp>
          </a:bodyPr>
          <a:lstStyle>
            <a:lvl1pPr algn="r" defTabSz="925400" eaLnBrk="0" hangingPunct="0">
              <a:defRPr sz="1200" smtClean="0">
                <a:solidFill>
                  <a:schemeClr val="tx1"/>
                </a:solidFill>
                <a:latin typeface="Times New Roman" panose="02020603050405020304" pitchFamily="18" charset="0"/>
              </a:defRPr>
            </a:lvl1pPr>
          </a:lstStyle>
          <a:p>
            <a:pPr>
              <a:defRPr/>
            </a:pPr>
            <a:fld id="{4B8D483D-B76C-4E34-8D7F-2D85F3B560F3}" type="slidenum">
              <a:rPr lang="en-US"/>
              <a:pPr>
                <a:defRPr/>
              </a:pPr>
              <a:t>‹#›</a:t>
            </a:fld>
            <a:endParaRPr lang="en-US" dirty="0"/>
          </a:p>
        </p:txBody>
      </p:sp>
    </p:spTree>
    <p:extLst>
      <p:ext uri="{BB962C8B-B14F-4D97-AF65-F5344CB8AC3E}">
        <p14:creationId xmlns:p14="http://schemas.microsoft.com/office/powerpoint/2010/main" val="3488666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2" y="0"/>
            <a:ext cx="4002827" cy="346873"/>
          </a:xfrm>
          <a:prstGeom prst="rect">
            <a:avLst/>
          </a:prstGeom>
          <a:noFill/>
          <a:ln w="12700" cap="sq">
            <a:noFill/>
            <a:miter lim="800000"/>
            <a:headEnd type="none" w="sm" len="sm"/>
            <a:tailEnd type="none" w="sm" len="sm"/>
          </a:ln>
          <a:effectLst/>
        </p:spPr>
        <p:txBody>
          <a:bodyPr vert="horz" wrap="square" lIns="92515" tIns="46256" rIns="92515" bIns="46256" numCol="1" anchor="t" anchorCtr="0" compatLnSpc="1">
            <a:prstTxWarp prst="textNoShape">
              <a:avLst/>
            </a:prstTxWarp>
          </a:bodyPr>
          <a:lstStyle>
            <a:lvl1pPr algn="l" defTabSz="925400" eaLnBrk="0" hangingPunct="0">
              <a:defRPr sz="1200">
                <a:solidFill>
                  <a:schemeClr val="tx1"/>
                </a:solidFill>
                <a:latin typeface="Times New Roman" pitchFamily="18" charset="0"/>
              </a:defRPr>
            </a:lvl1pPr>
          </a:lstStyle>
          <a:p>
            <a:pPr>
              <a:defRPr/>
            </a:pPr>
            <a:endParaRPr lang="en-US" dirty="0"/>
          </a:p>
        </p:txBody>
      </p:sp>
      <p:sp>
        <p:nvSpPr>
          <p:cNvPr id="3075" name="Rectangle 3"/>
          <p:cNvSpPr>
            <a:spLocks noGrp="1" noRot="1" noChangeAspect="1" noChangeArrowheads="1"/>
          </p:cNvSpPr>
          <p:nvPr>
            <p:ph type="sldImg" idx="2"/>
          </p:nvPr>
        </p:nvSpPr>
        <p:spPr bwMode="auto">
          <a:xfrm>
            <a:off x="2303463" y="520700"/>
            <a:ext cx="4629150" cy="2605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2" name="Rectangle 4"/>
          <p:cNvSpPr>
            <a:spLocks noGrp="1" noChangeArrowheads="1"/>
          </p:cNvSpPr>
          <p:nvPr>
            <p:ph type="body" sz="quarter" idx="3"/>
          </p:nvPr>
        </p:nvSpPr>
        <p:spPr bwMode="auto">
          <a:xfrm>
            <a:off x="1232007" y="3300025"/>
            <a:ext cx="6772067" cy="3128165"/>
          </a:xfrm>
          <a:prstGeom prst="rect">
            <a:avLst/>
          </a:prstGeom>
          <a:noFill/>
          <a:ln w="12700" cap="sq">
            <a:noFill/>
            <a:miter lim="800000"/>
            <a:headEnd type="none" w="sm" len="sm"/>
            <a:tailEnd type="none" w="sm" len="sm"/>
          </a:ln>
          <a:effectLst/>
        </p:spPr>
        <p:txBody>
          <a:bodyPr vert="horz" wrap="square" lIns="92515" tIns="46256" rIns="92515" bIns="4625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3" name="Rectangle 5"/>
          <p:cNvSpPr>
            <a:spLocks noGrp="1" noChangeArrowheads="1"/>
          </p:cNvSpPr>
          <p:nvPr>
            <p:ph type="dt" idx="1"/>
          </p:nvPr>
        </p:nvSpPr>
        <p:spPr bwMode="auto">
          <a:xfrm>
            <a:off x="5233249" y="0"/>
            <a:ext cx="4002826" cy="346873"/>
          </a:xfrm>
          <a:prstGeom prst="rect">
            <a:avLst/>
          </a:prstGeom>
          <a:noFill/>
          <a:ln w="12700" cap="sq">
            <a:noFill/>
            <a:miter lim="800000"/>
            <a:headEnd type="none" w="sm" len="sm"/>
            <a:tailEnd type="none" w="sm" len="sm"/>
          </a:ln>
          <a:effectLst/>
        </p:spPr>
        <p:txBody>
          <a:bodyPr vert="horz" wrap="square" lIns="92515" tIns="46256" rIns="92515" bIns="46256" numCol="1" anchor="t" anchorCtr="0" compatLnSpc="1">
            <a:prstTxWarp prst="textNoShape">
              <a:avLst/>
            </a:prstTxWarp>
          </a:bodyPr>
          <a:lstStyle>
            <a:lvl1pPr algn="r" defTabSz="925400" eaLnBrk="0" hangingPunct="0">
              <a:defRPr sz="1200">
                <a:solidFill>
                  <a:schemeClr val="tx1"/>
                </a:solidFill>
                <a:latin typeface="Times New Roman" pitchFamily="18" charset="0"/>
              </a:defRPr>
            </a:lvl1pPr>
          </a:lstStyle>
          <a:p>
            <a:pPr>
              <a:defRPr/>
            </a:pPr>
            <a:endParaRPr lang="en-US" dirty="0"/>
          </a:p>
        </p:txBody>
      </p:sp>
      <p:sp>
        <p:nvSpPr>
          <p:cNvPr id="2054" name="Rectangle 6"/>
          <p:cNvSpPr>
            <a:spLocks noGrp="1" noChangeArrowheads="1"/>
          </p:cNvSpPr>
          <p:nvPr>
            <p:ph type="ftr" sz="quarter" idx="4"/>
          </p:nvPr>
        </p:nvSpPr>
        <p:spPr bwMode="auto">
          <a:xfrm>
            <a:off x="2" y="6603202"/>
            <a:ext cx="4002827" cy="346873"/>
          </a:xfrm>
          <a:prstGeom prst="rect">
            <a:avLst/>
          </a:prstGeom>
          <a:noFill/>
          <a:ln w="12700" cap="sq">
            <a:noFill/>
            <a:miter lim="800000"/>
            <a:headEnd type="none" w="sm" len="sm"/>
            <a:tailEnd type="none" w="sm" len="sm"/>
          </a:ln>
          <a:effectLst/>
        </p:spPr>
        <p:txBody>
          <a:bodyPr vert="horz" wrap="square" lIns="92515" tIns="46256" rIns="92515" bIns="46256" numCol="1" anchor="b" anchorCtr="0" compatLnSpc="1">
            <a:prstTxWarp prst="textNoShape">
              <a:avLst/>
            </a:prstTxWarp>
          </a:bodyPr>
          <a:lstStyle>
            <a:lvl1pPr algn="l" defTabSz="925400" eaLnBrk="0" hangingPunct="0">
              <a:defRPr sz="1200">
                <a:solidFill>
                  <a:schemeClr val="tx1"/>
                </a:solidFill>
                <a:latin typeface="Times New Roman" pitchFamily="18" charset="0"/>
              </a:defRPr>
            </a:lvl1pPr>
          </a:lstStyle>
          <a:p>
            <a:pPr>
              <a:defRPr/>
            </a:pPr>
            <a:endParaRPr lang="en-US" dirty="0"/>
          </a:p>
        </p:txBody>
      </p:sp>
      <p:sp>
        <p:nvSpPr>
          <p:cNvPr id="2055" name="Rectangle 7"/>
          <p:cNvSpPr>
            <a:spLocks noGrp="1" noChangeArrowheads="1"/>
          </p:cNvSpPr>
          <p:nvPr>
            <p:ph type="sldNum" sz="quarter" idx="5"/>
          </p:nvPr>
        </p:nvSpPr>
        <p:spPr bwMode="auto">
          <a:xfrm>
            <a:off x="5233249" y="6603202"/>
            <a:ext cx="4002826" cy="346873"/>
          </a:xfrm>
          <a:prstGeom prst="rect">
            <a:avLst/>
          </a:prstGeom>
          <a:noFill/>
          <a:ln w="12700" cap="sq">
            <a:noFill/>
            <a:miter lim="800000"/>
            <a:headEnd type="none" w="sm" len="sm"/>
            <a:tailEnd type="none" w="sm" len="sm"/>
          </a:ln>
          <a:effectLst/>
        </p:spPr>
        <p:txBody>
          <a:bodyPr vert="horz" wrap="square" lIns="92515" tIns="46256" rIns="92515" bIns="46256" numCol="1" anchor="b" anchorCtr="0" compatLnSpc="1">
            <a:prstTxWarp prst="textNoShape">
              <a:avLst/>
            </a:prstTxWarp>
          </a:bodyPr>
          <a:lstStyle>
            <a:lvl1pPr algn="r" defTabSz="925400" eaLnBrk="0" hangingPunct="0">
              <a:defRPr sz="1200" smtClean="0">
                <a:solidFill>
                  <a:schemeClr val="tx1"/>
                </a:solidFill>
                <a:latin typeface="Times New Roman" panose="02020603050405020304" pitchFamily="18" charset="0"/>
              </a:defRPr>
            </a:lvl1pPr>
          </a:lstStyle>
          <a:p>
            <a:pPr>
              <a:defRPr/>
            </a:pPr>
            <a:fld id="{78711847-2EE1-467A-921D-CA5DF40B9447}" type="slidenum">
              <a:rPr lang="en-US"/>
              <a:pPr>
                <a:defRPr/>
              </a:pPr>
              <a:t>‹#›</a:t>
            </a:fld>
            <a:endParaRPr lang="en-US" dirty="0"/>
          </a:p>
        </p:txBody>
      </p:sp>
    </p:spTree>
    <p:extLst>
      <p:ext uri="{BB962C8B-B14F-4D97-AF65-F5344CB8AC3E}">
        <p14:creationId xmlns:p14="http://schemas.microsoft.com/office/powerpoint/2010/main" val="41106995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2303463" y="520700"/>
            <a:ext cx="4629150" cy="2605088"/>
          </a:xfrm>
          <a:ln/>
        </p:spPr>
      </p:sp>
      <p:sp>
        <p:nvSpPr>
          <p:cNvPr id="61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dirty="0"/>
              <a:t>LISE Pictures Studio Presents: How to make rare isotope beams at home  (slow phrase  + 3 sec)</a:t>
            </a:r>
          </a:p>
        </p:txBody>
      </p:sp>
    </p:spTree>
    <p:extLst>
      <p:ext uri="{BB962C8B-B14F-4D97-AF65-F5344CB8AC3E}">
        <p14:creationId xmlns:p14="http://schemas.microsoft.com/office/powerpoint/2010/main" val="228640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find a program about </a:t>
            </a:r>
            <a:r>
              <a:rPr lang="en-US" sz="1200" b="0" spc="200" dirty="0">
                <a:solidFill>
                  <a:schemeClr val="accent6">
                    <a:lumMod val="50000"/>
                  </a:schemeClr>
                </a:solidFill>
                <a:effectLst/>
                <a:latin typeface="Blackadder ITC" panose="04020505051007020D02" pitchFamily="82" charset="0"/>
              </a:rPr>
              <a:t>Nucleosynthesis and stellar evolution in the cosmos</a:t>
            </a:r>
            <a:r>
              <a:rPr lang="en-US" dirty="0"/>
              <a:t>– text then plays</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10</a:t>
            </a:fld>
            <a:endParaRPr lang="en-US" dirty="0"/>
          </a:p>
        </p:txBody>
      </p:sp>
    </p:spTree>
    <p:extLst>
      <p:ext uri="{BB962C8B-B14F-4D97-AF65-F5344CB8AC3E}">
        <p14:creationId xmlns:p14="http://schemas.microsoft.com/office/powerpoint/2010/main" val="3158956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plays</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11</a:t>
            </a:fld>
            <a:endParaRPr lang="en-US" dirty="0"/>
          </a:p>
        </p:txBody>
      </p:sp>
    </p:spTree>
    <p:extLst>
      <p:ext uri="{BB962C8B-B14F-4D97-AF65-F5344CB8AC3E}">
        <p14:creationId xmlns:p14="http://schemas.microsoft.com/office/powerpoint/2010/main" val="1190699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plays</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12</a:t>
            </a:fld>
            <a:endParaRPr lang="en-US" dirty="0"/>
          </a:p>
        </p:txBody>
      </p:sp>
    </p:spTree>
    <p:extLst>
      <p:ext uri="{BB962C8B-B14F-4D97-AF65-F5344CB8AC3E}">
        <p14:creationId xmlns:p14="http://schemas.microsoft.com/office/powerpoint/2010/main" val="30337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plays</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13</a:t>
            </a:fld>
            <a:endParaRPr lang="en-US" dirty="0"/>
          </a:p>
        </p:txBody>
      </p:sp>
    </p:spTree>
    <p:extLst>
      <p:ext uri="{BB962C8B-B14F-4D97-AF65-F5344CB8AC3E}">
        <p14:creationId xmlns:p14="http://schemas.microsoft.com/office/powerpoint/2010/main" val="2493768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plays</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14</a:t>
            </a:fld>
            <a:endParaRPr lang="en-US" dirty="0"/>
          </a:p>
        </p:txBody>
      </p:sp>
    </p:spTree>
    <p:extLst>
      <p:ext uri="{BB962C8B-B14F-4D97-AF65-F5344CB8AC3E}">
        <p14:creationId xmlns:p14="http://schemas.microsoft.com/office/powerpoint/2010/main" val="3149632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introduction to our LISE++ package, which maintained by LISE++ group @ Michigan State University and is freely available through LISE site.  Besides the LISE code, </a:t>
            </a:r>
            <a:r>
              <a:rPr lang="en-US" sz="1200" dirty="0">
                <a:solidFill>
                  <a:schemeClr val="bg1">
                    <a:lumMod val="50000"/>
                  </a:schemeClr>
                </a:solidFill>
              </a:rPr>
              <a:t>The LISE</a:t>
            </a:r>
            <a:r>
              <a:rPr lang="en-US" sz="1200" baseline="30000" dirty="0">
                <a:solidFill>
                  <a:schemeClr val="bg1">
                    <a:lumMod val="50000"/>
                  </a:schemeClr>
                </a:solidFill>
              </a:rPr>
              <a:t>++</a:t>
            </a:r>
            <a:r>
              <a:rPr lang="en-US" sz="1200" dirty="0">
                <a:solidFill>
                  <a:schemeClr val="bg1">
                    <a:lumMod val="50000"/>
                  </a:schemeClr>
                </a:solidFill>
              </a:rPr>
              <a:t> package  including codes PACE4, GEMINI, Global, Charge, MOTER, ETACHA4</a:t>
            </a:r>
            <a:endParaRPr lang="en-US" dirty="0"/>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15</a:t>
            </a:fld>
            <a:endParaRPr lang="en-US" dirty="0"/>
          </a:p>
        </p:txBody>
      </p:sp>
    </p:spTree>
    <p:extLst>
      <p:ext uri="{BB962C8B-B14F-4D97-AF65-F5344CB8AC3E}">
        <p14:creationId xmlns:p14="http://schemas.microsoft.com/office/powerpoint/2010/main" val="4276910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2292350" y="522288"/>
            <a:ext cx="4638675" cy="2609850"/>
          </a:xfrm>
          <a:ln/>
        </p:spPr>
      </p:sp>
      <p:sp>
        <p:nvSpPr>
          <p:cNvPr id="13315" name="Rectangle 3"/>
          <p:cNvSpPr>
            <a:spLocks noGrp="1" noChangeArrowheads="1"/>
          </p:cNvSpPr>
          <p:nvPr>
            <p:ph type="body" idx="1"/>
          </p:nvPr>
        </p:nvSpPr>
        <p:spPr>
          <a:noFill/>
          <a:ln w="9525"/>
        </p:spPr>
        <p:txBody>
          <a:bodyPr/>
          <a:lstStyle/>
          <a:p>
            <a:r>
              <a:rPr lang="en-US" dirty="0">
                <a:latin typeface="Times New Roman" pitchFamily="18" charset="0"/>
              </a:rPr>
              <a:t>Along with some history on how it was brought up. Started in mid-80s at GANIL by Daniel, then in mid-90s supported by Oleg. Initially LISE operated on MS-DOS, and consisted only 14 C++ files. Currently the entire package more than 3000 files in total and contains more than a million lines in the source.</a:t>
            </a:r>
          </a:p>
        </p:txBody>
      </p:sp>
    </p:spTree>
    <p:extLst>
      <p:ext uri="{BB962C8B-B14F-4D97-AF65-F5344CB8AC3E}">
        <p14:creationId xmlns:p14="http://schemas.microsoft.com/office/powerpoint/2010/main" val="1627294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2292350" y="522288"/>
            <a:ext cx="4638675" cy="2609850"/>
          </a:xfrm>
          <a:ln/>
        </p:spPr>
      </p:sp>
      <p:sp>
        <p:nvSpPr>
          <p:cNvPr id="13315" name="Rectangle 3"/>
          <p:cNvSpPr>
            <a:spLocks noGrp="1" noChangeArrowheads="1"/>
          </p:cNvSpPr>
          <p:nvPr>
            <p:ph type="body" idx="1"/>
          </p:nvPr>
        </p:nvSpPr>
        <p:spPr>
          <a:noFill/>
          <a:ln w="9525"/>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pitchFamily="18" charset="0"/>
              </a:rPr>
              <a:t>In1998 </a:t>
            </a:r>
            <a:r>
              <a:rPr kumimoji="1" lang="en-US" altLang="en-US" sz="1200" dirty="0">
                <a:solidFill>
                  <a:srgbClr val="000000"/>
                </a:solidFill>
                <a:latin typeface="Arial" panose="020B0604020202020204" pitchFamily="34" charset="0"/>
                <a:cs typeface="Times New Roman" panose="02020603050405020304" pitchFamily="18" charset="0"/>
              </a:rPr>
              <a:t>LISE started operating under MS Windows, and in 2001 the LISE development moved to  Michigan State University. In 2003 : LISE++ became the new generation of the LISE  code, which allows the creation of a spectrometer through the use of different “blocks”. Different reaction mechanisms as Fusion-Residues, Fusion-Fission, Abrasion—Fission, Coulomb Fission have been implemented in the code</a:t>
            </a:r>
          </a:p>
          <a:p>
            <a:endParaRPr lang="en-US" dirty="0">
              <a:latin typeface="Times New Roman" pitchFamily="18" charset="0"/>
            </a:endParaRPr>
          </a:p>
        </p:txBody>
      </p:sp>
    </p:spTree>
    <p:extLst>
      <p:ext uri="{BB962C8B-B14F-4D97-AF65-F5344CB8AC3E}">
        <p14:creationId xmlns:p14="http://schemas.microsoft.com/office/powerpoint/2010/main" val="2842181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2292350" y="522288"/>
            <a:ext cx="4638675" cy="2609850"/>
          </a:xfrm>
          <a:ln/>
        </p:spPr>
      </p:sp>
      <p:sp>
        <p:nvSpPr>
          <p:cNvPr id="13315" name="Rectangle 3"/>
          <p:cNvSpPr>
            <a:spLocks noGrp="1" noChangeArrowheads="1"/>
          </p:cNvSpPr>
          <p:nvPr>
            <p:ph type="body" idx="1"/>
          </p:nvPr>
        </p:nvSpPr>
        <p:spPr>
          <a:noFill/>
          <a:ln w="9525"/>
        </p:spPr>
        <p:txBody>
          <a:bodyPr/>
          <a:lstStyle/>
          <a:p>
            <a:r>
              <a:rPr lang="en-US" dirty="0">
                <a:latin typeface="Times New Roman" pitchFamily="18" charset="0"/>
              </a:rPr>
              <a:t>Including growing LISE  site statistics. Pay attention, that according  this  statistics people in Laboratories use to work hard on Tuesday and Wednesday, but not on Friday</a:t>
            </a:r>
          </a:p>
        </p:txBody>
      </p:sp>
    </p:spTree>
    <p:extLst>
      <p:ext uri="{BB962C8B-B14F-4D97-AF65-F5344CB8AC3E}">
        <p14:creationId xmlns:p14="http://schemas.microsoft.com/office/powerpoint/2010/main" val="2889162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3650" y="868363"/>
            <a:ext cx="4168775" cy="2346325"/>
          </a:xfrm>
        </p:spPr>
      </p:sp>
      <p:sp>
        <p:nvSpPr>
          <p:cNvPr id="3" name="Notes Placeholder 2"/>
          <p:cNvSpPr>
            <a:spLocks noGrp="1"/>
          </p:cNvSpPr>
          <p:nvPr>
            <p:ph type="body" idx="1"/>
          </p:nvPr>
        </p:nvSpPr>
        <p:spPr/>
        <p:txBody>
          <a:bodyPr/>
          <a:lstStyle/>
          <a:p>
            <a:pPr marL="111123" algn="ctr">
              <a:tabLst>
                <a:tab pos="573074" algn="l"/>
                <a:tab pos="1195358" algn="l"/>
              </a:tabLst>
            </a:pPr>
            <a:r>
              <a:rPr lang="en-US" sz="1200" dirty="0">
                <a:solidFill>
                  <a:schemeClr val="bg1">
                    <a:lumMod val="50000"/>
                  </a:schemeClr>
                </a:solidFill>
              </a:rPr>
              <a:t>The LISE</a:t>
            </a:r>
            <a:r>
              <a:rPr lang="en-US" sz="1200" baseline="30000" dirty="0">
                <a:solidFill>
                  <a:schemeClr val="bg1">
                    <a:lumMod val="50000"/>
                  </a:schemeClr>
                </a:solidFill>
              </a:rPr>
              <a:t>++</a:t>
            </a:r>
            <a:r>
              <a:rPr lang="en-US" sz="1200" dirty="0">
                <a:solidFill>
                  <a:schemeClr val="bg1">
                    <a:lumMod val="50000"/>
                  </a:schemeClr>
                </a:solidFill>
              </a:rPr>
              <a:t> code may be applied at low, medium, and high-energy facilities (fragment- and recoil-separators with electrostatic and/or magnetic selections). A lot of separator configurations have been </a:t>
            </a:r>
            <a:r>
              <a:rPr lang="en-US" sz="1200" dirty="0" err="1">
                <a:solidFill>
                  <a:schemeClr val="bg1">
                    <a:lumMod val="50000"/>
                  </a:schemeClr>
                </a:solidFill>
              </a:rPr>
              <a:t>developd</a:t>
            </a:r>
            <a:r>
              <a:rPr lang="en-US" sz="1200" dirty="0">
                <a:solidFill>
                  <a:schemeClr val="bg1">
                    <a:lumMod val="50000"/>
                  </a:schemeClr>
                </a:solidFill>
              </a:rPr>
              <a:t> and implemented in the LISE package</a:t>
            </a:r>
          </a:p>
        </p:txBody>
      </p:sp>
      <p:sp>
        <p:nvSpPr>
          <p:cNvPr id="4" name="Slide Number Placeholder 3"/>
          <p:cNvSpPr>
            <a:spLocks noGrp="1"/>
          </p:cNvSpPr>
          <p:nvPr>
            <p:ph type="sldNum" sz="quarter" idx="10"/>
          </p:nvPr>
        </p:nvSpPr>
        <p:spPr/>
        <p:txBody>
          <a:bodyPr/>
          <a:lstStyle/>
          <a:p>
            <a:fld id="{86BF9703-9133-4176-B348-CAE45DA78DCF}" type="slidenum">
              <a:rPr lang="en-US" smtClean="0"/>
              <a:t>19</a:t>
            </a:fld>
            <a:endParaRPr lang="en-US"/>
          </a:p>
        </p:txBody>
      </p:sp>
    </p:spTree>
    <p:extLst>
      <p:ext uri="{BB962C8B-B14F-4D97-AF65-F5344CB8AC3E}">
        <p14:creationId xmlns:p14="http://schemas.microsoft.com/office/powerpoint/2010/main" val="396988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Sense of humor is a value we like to share here, and hope you will have fun </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2</a:t>
            </a:fld>
            <a:endParaRPr lang="en-US" dirty="0"/>
          </a:p>
        </p:txBody>
      </p:sp>
    </p:spTree>
    <p:extLst>
      <p:ext uri="{BB962C8B-B14F-4D97-AF65-F5344CB8AC3E}">
        <p14:creationId xmlns:p14="http://schemas.microsoft.com/office/powerpoint/2010/main" val="2287049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1026"/>
          <p:cNvSpPr>
            <a:spLocks noGrp="1" noRot="1" noChangeAspect="1" noChangeArrowheads="1" noTextEdit="1"/>
          </p:cNvSpPr>
          <p:nvPr>
            <p:ph type="sldImg"/>
          </p:nvPr>
        </p:nvSpPr>
        <p:spPr bwMode="auto">
          <a:xfrm>
            <a:off x="4997450" y="400050"/>
            <a:ext cx="3538538" cy="1990725"/>
          </a:xfrm>
          <a:prstGeom prst="rect">
            <a:avLst/>
          </a:prstGeom>
          <a:solidFill>
            <a:srgbClr val="FFFFFF"/>
          </a:solidFill>
          <a:ln>
            <a:solidFill>
              <a:srgbClr val="000000"/>
            </a:solidFill>
            <a:miter lim="800000"/>
            <a:headEnd/>
            <a:tailEnd/>
          </a:ln>
        </p:spPr>
      </p:sp>
      <p:sp>
        <p:nvSpPr>
          <p:cNvPr id="790531" name="Rectangle 1027"/>
          <p:cNvSpPr>
            <a:spLocks noGrp="1" noChangeArrowheads="1"/>
          </p:cNvSpPr>
          <p:nvPr>
            <p:ph type="body" idx="1"/>
          </p:nvPr>
        </p:nvSpPr>
        <p:spPr bwMode="auto">
          <a:xfrm>
            <a:off x="1805233" y="2523088"/>
            <a:ext cx="9922484" cy="2392356"/>
          </a:xfrm>
          <a:prstGeom prst="rect">
            <a:avLst/>
          </a:prstGeom>
          <a:solidFill>
            <a:srgbClr val="FFFFFF"/>
          </a:solidFill>
          <a:ln>
            <a:solidFill>
              <a:srgbClr val="000000"/>
            </a:solidFill>
            <a:miter lim="800000"/>
            <a:headEnd/>
            <a:tailEnd/>
          </a:ln>
        </p:spPr>
        <p:txBody>
          <a:bodyPr lIns="96909" tIns="48455" rIns="96909" bIns="48455"/>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LISE provides a way to construct a fragment separator from different blocks as </a:t>
            </a:r>
            <a:r>
              <a:rPr lang="en-US" sz="1200" dirty="0">
                <a:solidFill>
                  <a:schemeClr val="accent5">
                    <a:lumMod val="50000"/>
                  </a:schemeClr>
                </a:solidFill>
              </a:rPr>
              <a:t>magnetic and electric multipoles, solenoid, velocity filter, RF deflector and buncher, material in beam, drift, rotation element, and others. </a:t>
            </a:r>
            <a:r>
              <a:rPr lang="en-US" sz="1200" dirty="0">
                <a:solidFill>
                  <a:srgbClr val="2C14BC"/>
                </a:solidFill>
              </a:rPr>
              <a:t>a </a:t>
            </a:r>
            <a:r>
              <a:rPr lang="en-US" sz="1200" u="sng" dirty="0">
                <a:solidFill>
                  <a:srgbClr val="2C14BC"/>
                </a:solidFill>
              </a:rPr>
              <a:t>user-friendly interface </a:t>
            </a:r>
            <a:r>
              <a:rPr lang="en-US" sz="1200" dirty="0">
                <a:solidFill>
                  <a:srgbClr val="2C14BC"/>
                </a:solidFill>
              </a:rPr>
              <a:t>that helps to seamlessly construct a fragment separator from the different blocks. </a:t>
            </a:r>
          </a:p>
          <a:p>
            <a:endParaRPr lang="en-US" dirty="0"/>
          </a:p>
        </p:txBody>
      </p:sp>
    </p:spTree>
    <p:extLst>
      <p:ext uri="{BB962C8B-B14F-4D97-AF65-F5344CB8AC3E}">
        <p14:creationId xmlns:p14="http://schemas.microsoft.com/office/powerpoint/2010/main" val="25238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1026"/>
          <p:cNvSpPr>
            <a:spLocks noGrp="1" noRot="1" noChangeAspect="1" noChangeArrowheads="1" noTextEdit="1"/>
          </p:cNvSpPr>
          <p:nvPr>
            <p:ph type="sldImg"/>
          </p:nvPr>
        </p:nvSpPr>
        <p:spPr bwMode="auto">
          <a:xfrm>
            <a:off x="4997450" y="400050"/>
            <a:ext cx="3538538" cy="1990725"/>
          </a:xfrm>
          <a:prstGeom prst="rect">
            <a:avLst/>
          </a:prstGeom>
          <a:solidFill>
            <a:srgbClr val="FFFFFF"/>
          </a:solidFill>
          <a:ln>
            <a:solidFill>
              <a:srgbClr val="000000"/>
            </a:solidFill>
            <a:miter lim="800000"/>
            <a:headEnd/>
            <a:tailEnd/>
          </a:ln>
        </p:spPr>
      </p:sp>
      <p:sp>
        <p:nvSpPr>
          <p:cNvPr id="790531" name="Rectangle 1027"/>
          <p:cNvSpPr>
            <a:spLocks noGrp="1" noChangeArrowheads="1"/>
          </p:cNvSpPr>
          <p:nvPr>
            <p:ph type="body" idx="1"/>
          </p:nvPr>
        </p:nvSpPr>
        <p:spPr bwMode="auto">
          <a:xfrm>
            <a:off x="1805233" y="2523088"/>
            <a:ext cx="9922484" cy="2392356"/>
          </a:xfrm>
          <a:prstGeom prst="rect">
            <a:avLst/>
          </a:prstGeom>
          <a:solidFill>
            <a:srgbClr val="FFFFFF"/>
          </a:solidFill>
          <a:ln>
            <a:solidFill>
              <a:srgbClr val="000000"/>
            </a:solidFill>
            <a:miter lim="800000"/>
            <a:headEnd/>
            <a:tailEnd/>
          </a:ln>
        </p:spPr>
        <p:txBody>
          <a:bodyPr lIns="96909" tIns="48455" rIns="96909" bIns="48455"/>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tx2">
                    <a:lumMod val="75000"/>
                  </a:schemeClr>
                </a:solidFill>
              </a:rPr>
              <a:t>Besides analytical calculation of the transmission and yields of fragments, </a:t>
            </a:r>
            <a:r>
              <a:rPr lang="en-US" dirty="0"/>
              <a:t>LISE also has additional, powerful tools, such as Monte Carlo simulation, Ion optics calculation and optimization, and a variety of internal calculators working with Physical, Kinematics, Evaporation, and Radiation residue. Some well-known codes such as PACE, ETACHA,  GLOBAL, and CHARGE have been imported to C++ and implemented in the package</a:t>
            </a:r>
          </a:p>
        </p:txBody>
      </p:sp>
    </p:spTree>
    <p:extLst>
      <p:ext uri="{BB962C8B-B14F-4D97-AF65-F5344CB8AC3E}">
        <p14:creationId xmlns:p14="http://schemas.microsoft.com/office/powerpoint/2010/main" val="2686289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ready? Let’s get started rare isotope beam production!</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22</a:t>
            </a:fld>
            <a:endParaRPr lang="en-US" dirty="0"/>
          </a:p>
        </p:txBody>
      </p:sp>
    </p:spTree>
    <p:extLst>
      <p:ext uri="{BB962C8B-B14F-4D97-AF65-F5344CB8AC3E}">
        <p14:creationId xmlns:p14="http://schemas.microsoft.com/office/powerpoint/2010/main" val="1261281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1026"/>
          <p:cNvSpPr>
            <a:spLocks noGrp="1" noRot="1" noChangeAspect="1" noChangeArrowheads="1" noTextEdit="1"/>
          </p:cNvSpPr>
          <p:nvPr>
            <p:ph type="sldImg"/>
          </p:nvPr>
        </p:nvSpPr>
        <p:spPr bwMode="auto">
          <a:xfrm>
            <a:off x="4997450" y="400050"/>
            <a:ext cx="3538538" cy="1990725"/>
          </a:xfrm>
          <a:prstGeom prst="rect">
            <a:avLst/>
          </a:prstGeom>
          <a:solidFill>
            <a:srgbClr val="FFFFFF"/>
          </a:solidFill>
          <a:ln>
            <a:solidFill>
              <a:srgbClr val="000000"/>
            </a:solidFill>
            <a:miter lim="800000"/>
            <a:headEnd/>
            <a:tailEnd/>
          </a:ln>
        </p:spPr>
      </p:sp>
      <p:sp>
        <p:nvSpPr>
          <p:cNvPr id="790531" name="Rectangle 1027"/>
          <p:cNvSpPr>
            <a:spLocks noGrp="1" noChangeArrowheads="1"/>
          </p:cNvSpPr>
          <p:nvPr>
            <p:ph type="body" idx="1"/>
          </p:nvPr>
        </p:nvSpPr>
        <p:spPr bwMode="auto">
          <a:xfrm>
            <a:off x="1805233" y="2523088"/>
            <a:ext cx="9922484" cy="2392356"/>
          </a:xfrm>
          <a:prstGeom prst="rect">
            <a:avLst/>
          </a:prstGeom>
          <a:solidFill>
            <a:srgbClr val="FFFFFF"/>
          </a:solidFill>
          <a:ln>
            <a:solidFill>
              <a:srgbClr val="000000"/>
            </a:solidFill>
            <a:miter lim="800000"/>
            <a:headEnd/>
            <a:tailEnd/>
          </a:ln>
        </p:spPr>
        <p:txBody>
          <a:bodyPr lIns="96909" tIns="48455" rIns="96909" bIns="48455"/>
          <a:lstStyle/>
          <a:p>
            <a:r>
              <a:rPr lang="en-US" dirty="0"/>
              <a:t>We begin with the basic principles of creation of rare isotope beams.: Production, Separation, Registration and Identification</a:t>
            </a:r>
          </a:p>
        </p:txBody>
      </p:sp>
    </p:spTree>
    <p:extLst>
      <p:ext uri="{BB962C8B-B14F-4D97-AF65-F5344CB8AC3E}">
        <p14:creationId xmlns:p14="http://schemas.microsoft.com/office/powerpoint/2010/main" val="3259232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24</a:t>
            </a:fld>
            <a:endParaRPr lang="en-US" dirty="0"/>
          </a:p>
        </p:txBody>
      </p:sp>
    </p:spTree>
    <p:extLst>
      <p:ext uri="{BB962C8B-B14F-4D97-AF65-F5344CB8AC3E}">
        <p14:creationId xmlns:p14="http://schemas.microsoft.com/office/powerpoint/2010/main" val="2177102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2351088" y="546100"/>
            <a:ext cx="4849812" cy="2728913"/>
          </a:xfrm>
          <a:ln/>
        </p:spPr>
      </p:sp>
      <p:sp>
        <p:nvSpPr>
          <p:cNvPr id="13315" name="Rectangle 3"/>
          <p:cNvSpPr>
            <a:spLocks noGrp="1" noChangeArrowheads="1"/>
          </p:cNvSpPr>
          <p:nvPr>
            <p:ph type="body" idx="1"/>
          </p:nvPr>
        </p:nvSpPr>
        <p:spPr>
          <a:noFill/>
          <a:ln w="9525"/>
        </p:spPr>
        <p:txBody>
          <a:bodyPr/>
          <a:lstStyle/>
          <a:p>
            <a:r>
              <a:rPr lang="en-US" dirty="0">
                <a:latin typeface="Times New Roman" pitchFamily="18" charset="0"/>
              </a:rPr>
              <a:t>For example we are interested in production of 58Ca isotope.  First of all it is necessary to choose the laboratory and setup where to perform your study.</a:t>
            </a:r>
          </a:p>
          <a:p>
            <a:r>
              <a:rPr lang="en-US" dirty="0">
                <a:latin typeface="Times New Roman" pitchFamily="18" charset="0"/>
              </a:rPr>
              <a:t>In the case of Michigan Stat university, the reaction mechanism is Projectile fragmentation. Then it is necessary to specify target and beam</a:t>
            </a:r>
          </a:p>
        </p:txBody>
      </p:sp>
    </p:spTree>
    <p:extLst>
      <p:ext uri="{BB962C8B-B14F-4D97-AF65-F5344CB8AC3E}">
        <p14:creationId xmlns:p14="http://schemas.microsoft.com/office/powerpoint/2010/main" val="3105602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2351088" y="546100"/>
            <a:ext cx="4849812" cy="2728913"/>
          </a:xfrm>
          <a:ln/>
        </p:spPr>
      </p:sp>
      <p:sp>
        <p:nvSpPr>
          <p:cNvPr id="13315" name="Rectangle 3"/>
          <p:cNvSpPr>
            <a:spLocks noGrp="1" noChangeArrowheads="1"/>
          </p:cNvSpPr>
          <p:nvPr>
            <p:ph type="body" idx="1"/>
          </p:nvPr>
        </p:nvSpPr>
        <p:spPr>
          <a:noFill/>
          <a:ln w="9525"/>
        </p:spPr>
        <p:txBody>
          <a:bodyPr/>
          <a:lstStyle/>
          <a:p>
            <a:r>
              <a:rPr lang="en-US" dirty="0">
                <a:latin typeface="Times New Roman" pitchFamily="18" charset="0"/>
              </a:rPr>
              <a:t>Projectile Fragmentation represents the two-step reaction of abrasion and ablation. In the first stage we have to abrade our projectile, therefor a beam should have more or equal protons and neutrons than the fragment of interest. As you can see from top right plot we can select Ge stable isotopes as 70 and 76. Question: With what isotope you can produce more 58Ca fragments? What is more probable: To strip 10p and 6n or only 10p? What factor?</a:t>
            </a:r>
          </a:p>
          <a:p>
            <a:endParaRPr lang="en-US" dirty="0">
              <a:latin typeface="Times New Roman" pitchFamily="18" charset="0"/>
            </a:endParaRPr>
          </a:p>
        </p:txBody>
      </p:sp>
    </p:spTree>
    <p:extLst>
      <p:ext uri="{BB962C8B-B14F-4D97-AF65-F5344CB8AC3E}">
        <p14:creationId xmlns:p14="http://schemas.microsoft.com/office/powerpoint/2010/main" val="2365265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2351088" y="546100"/>
            <a:ext cx="4849812" cy="2728913"/>
          </a:xfrm>
          <a:ln/>
        </p:spPr>
      </p:sp>
      <p:sp>
        <p:nvSpPr>
          <p:cNvPr id="13315" name="Rectangle 3"/>
          <p:cNvSpPr>
            <a:spLocks noGrp="1" noChangeArrowheads="1"/>
          </p:cNvSpPr>
          <p:nvPr>
            <p:ph type="body" idx="1"/>
          </p:nvPr>
        </p:nvSpPr>
        <p:spPr>
          <a:noFill/>
          <a:ln w="9525"/>
        </p:spPr>
        <p:txBody>
          <a:bodyPr/>
          <a:lstStyle/>
          <a:p>
            <a:r>
              <a:rPr lang="en-US" dirty="0">
                <a:latin typeface="Times New Roman" pitchFamily="18" charset="0"/>
              </a:rPr>
              <a:t>From combinatorics we have a factor 600 for 76Ge over 70Ge. Therefore a primary beam should be more neutron rich  in the case of neutron-rich fragment of interest.</a:t>
            </a:r>
          </a:p>
          <a:p>
            <a:r>
              <a:rPr lang="en-US" dirty="0">
                <a:latin typeface="Times New Roman" pitchFamily="18" charset="0"/>
              </a:rPr>
              <a:t>In the case of a proton-rich fragment, vice versa,  a proton-rich projectile should be chosen. The Primary beam list can be in a Laboratory specified page</a:t>
            </a:r>
          </a:p>
        </p:txBody>
      </p:sp>
    </p:spTree>
    <p:extLst>
      <p:ext uri="{BB962C8B-B14F-4D97-AF65-F5344CB8AC3E}">
        <p14:creationId xmlns:p14="http://schemas.microsoft.com/office/powerpoint/2010/main" val="2505816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2351088" y="546100"/>
            <a:ext cx="4849812" cy="2728913"/>
          </a:xfrm>
          <a:ln/>
        </p:spPr>
      </p:sp>
      <p:sp>
        <p:nvSpPr>
          <p:cNvPr id="13315" name="Rectangle 3"/>
          <p:cNvSpPr>
            <a:spLocks noGrp="1" noChangeArrowheads="1"/>
          </p:cNvSpPr>
          <p:nvPr>
            <p:ph type="body" idx="1"/>
          </p:nvPr>
        </p:nvSpPr>
        <p:spPr>
          <a:noFill/>
          <a:ln w="9525"/>
        </p:spPr>
        <p:txBody>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lang="en-US" sz="1200" dirty="0">
                <a:solidFill>
                  <a:schemeClr val="accent1">
                    <a:lumMod val="50000"/>
                  </a:schemeClr>
                </a:solidFill>
              </a:rPr>
              <a:t>What beam from  the NSCL list of available beams is more favorable to obtain a </a:t>
            </a:r>
            <a:r>
              <a:rPr lang="en-US" sz="1200" baseline="30000" dirty="0">
                <a:solidFill>
                  <a:schemeClr val="accent1">
                    <a:lumMod val="50000"/>
                  </a:schemeClr>
                </a:solidFill>
              </a:rPr>
              <a:t>58</a:t>
            </a:r>
            <a:r>
              <a:rPr lang="en-US" sz="1200" dirty="0">
                <a:solidFill>
                  <a:schemeClr val="accent1">
                    <a:lumMod val="50000"/>
                  </a:schemeClr>
                </a:solidFill>
              </a:rPr>
              <a:t>Ca beam? - the </a:t>
            </a:r>
            <a:r>
              <a:rPr lang="en-US" sz="1200" dirty="0">
                <a:solidFill>
                  <a:srgbClr val="C00000"/>
                </a:solidFill>
              </a:rPr>
              <a:t>Answer is that  an </a:t>
            </a:r>
            <a:r>
              <a:rPr lang="en-US" sz="1200" baseline="30000" dirty="0">
                <a:solidFill>
                  <a:srgbClr val="C00000"/>
                </a:solidFill>
              </a:rPr>
              <a:t>82</a:t>
            </a:r>
            <a:r>
              <a:rPr lang="en-US" sz="1200" dirty="0">
                <a:solidFill>
                  <a:srgbClr val="C00000"/>
                </a:solidFill>
              </a:rPr>
              <a:t>Selenium &amp; </a:t>
            </a:r>
            <a:r>
              <a:rPr lang="en-US" sz="1200" baseline="30000" dirty="0">
                <a:solidFill>
                  <a:srgbClr val="C00000"/>
                </a:solidFill>
              </a:rPr>
              <a:t>76</a:t>
            </a:r>
            <a:r>
              <a:rPr lang="en-US" sz="1200" dirty="0">
                <a:solidFill>
                  <a:srgbClr val="C00000"/>
                </a:solidFill>
              </a:rPr>
              <a:t>Germanium are even. -</a:t>
            </a:r>
          </a:p>
          <a:p>
            <a:pPr algn="ctr"/>
            <a:r>
              <a:rPr lang="en-US" sz="1200" dirty="0">
                <a:solidFill>
                  <a:schemeClr val="bg1">
                    <a:lumMod val="75000"/>
                  </a:schemeClr>
                </a:solidFill>
              </a:rPr>
              <a:t>We observed 2 events in the  NSCL experiments with a </a:t>
            </a:r>
            <a:r>
              <a:rPr lang="en-US" sz="1200" baseline="30000" dirty="0">
                <a:solidFill>
                  <a:schemeClr val="bg1">
                    <a:lumMod val="75000"/>
                  </a:schemeClr>
                </a:solidFill>
              </a:rPr>
              <a:t>82</a:t>
            </a:r>
            <a:r>
              <a:rPr lang="en-US" sz="1200" dirty="0">
                <a:solidFill>
                  <a:schemeClr val="bg1">
                    <a:lumMod val="75000"/>
                  </a:schemeClr>
                </a:solidFill>
              </a:rPr>
              <a:t>Se beam, and with a </a:t>
            </a:r>
            <a:r>
              <a:rPr lang="en-US" sz="1200" baseline="30000" dirty="0">
                <a:solidFill>
                  <a:schemeClr val="bg1">
                    <a:lumMod val="75000"/>
                  </a:schemeClr>
                </a:solidFill>
              </a:rPr>
              <a:t>76</a:t>
            </a:r>
            <a:r>
              <a:rPr lang="en-US" sz="1200" dirty="0">
                <a:solidFill>
                  <a:schemeClr val="bg1">
                    <a:lumMod val="75000"/>
                  </a:schemeClr>
                </a:solidFill>
              </a:rPr>
              <a:t>Ge beam. - </a:t>
            </a:r>
            <a:r>
              <a:rPr lang="en-US" sz="1200" dirty="0">
                <a:solidFill>
                  <a:srgbClr val="003A48"/>
                </a:solidFill>
              </a:rPr>
              <a:t>So, let’s select a </a:t>
            </a:r>
            <a:r>
              <a:rPr lang="en-US" sz="1200" baseline="30000" dirty="0">
                <a:solidFill>
                  <a:srgbClr val="003A48"/>
                </a:solidFill>
              </a:rPr>
              <a:t>82</a:t>
            </a:r>
            <a:r>
              <a:rPr lang="en-US" sz="1200" dirty="0">
                <a:solidFill>
                  <a:srgbClr val="003A48"/>
                </a:solidFill>
              </a:rPr>
              <a:t>Se beam </a:t>
            </a:r>
          </a:p>
          <a:p>
            <a:pPr algn="ctr"/>
            <a:r>
              <a:rPr lang="en-US" sz="1200" dirty="0">
                <a:solidFill>
                  <a:srgbClr val="003A48"/>
                </a:solidFill>
              </a:rPr>
              <a:t>for our purpose, and enter the corresponding primary beam information to the LISE beam dialog</a:t>
            </a:r>
          </a:p>
          <a:p>
            <a:pPr marL="0" marR="0" lvl="0" indent="0" algn="ctr" defTabSz="914400" rtl="0" eaLnBrk="0" fontAlgn="base" latinLnBrk="0" hangingPunct="0">
              <a:lnSpc>
                <a:spcPct val="100000"/>
              </a:lnSpc>
              <a:spcBef>
                <a:spcPct val="30000"/>
              </a:spcBef>
              <a:spcAft>
                <a:spcPct val="0"/>
              </a:spcAft>
              <a:buClrTx/>
              <a:buSzTx/>
              <a:buFontTx/>
              <a:buNone/>
              <a:tabLst/>
              <a:defRPr/>
            </a:pPr>
            <a:endParaRPr lang="en-US" sz="1200" dirty="0">
              <a:solidFill>
                <a:srgbClr val="C00000"/>
              </a:solidFill>
            </a:endParaRPr>
          </a:p>
          <a:p>
            <a:pPr algn="ctr"/>
            <a:endParaRPr lang="en-US" sz="1200" dirty="0">
              <a:solidFill>
                <a:schemeClr val="accent1">
                  <a:lumMod val="50000"/>
                </a:schemeClr>
              </a:solidFill>
            </a:endParaRPr>
          </a:p>
        </p:txBody>
      </p:sp>
    </p:spTree>
    <p:extLst>
      <p:ext uri="{BB962C8B-B14F-4D97-AF65-F5344CB8AC3E}">
        <p14:creationId xmlns:p14="http://schemas.microsoft.com/office/powerpoint/2010/main" val="1120228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 is a choice of target: based on product of probability of fragment creation (called cross-section) and number of nucleons in a target, Light target are more preferable  in projectile fragmentation reactions.  Let’s assume initially, target thickness is 30% of range of projectile in a target. Range is a target thickness, that needs to stop a projectile.</a:t>
            </a:r>
          </a:p>
          <a:p>
            <a:r>
              <a:rPr lang="en-US" dirty="0"/>
              <a:t>Special utility “Optimum target”  can be used to calculate a thickness for maximum production fragment rate.</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29</a:t>
            </a:fld>
            <a:endParaRPr lang="en-US" dirty="0"/>
          </a:p>
        </p:txBody>
      </p:sp>
    </p:spTree>
    <p:extLst>
      <p:ext uri="{BB962C8B-B14F-4D97-AF65-F5344CB8AC3E}">
        <p14:creationId xmlns:p14="http://schemas.microsoft.com/office/powerpoint/2010/main" val="1512185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some who have already gone ahead and created their own experiments at home. Please do not follow their way!</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3</a:t>
            </a:fld>
            <a:endParaRPr lang="en-US" dirty="0"/>
          </a:p>
        </p:txBody>
      </p:sp>
    </p:spTree>
    <p:extLst>
      <p:ext uri="{BB962C8B-B14F-4D97-AF65-F5344CB8AC3E}">
        <p14:creationId xmlns:p14="http://schemas.microsoft.com/office/powerpoint/2010/main" val="2347418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next basic principle: Isotope Selection. </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30</a:t>
            </a:fld>
            <a:endParaRPr lang="en-US" dirty="0"/>
          </a:p>
        </p:txBody>
      </p:sp>
    </p:spTree>
    <p:extLst>
      <p:ext uri="{BB962C8B-B14F-4D97-AF65-F5344CB8AC3E}">
        <p14:creationId xmlns:p14="http://schemas.microsoft.com/office/powerpoint/2010/main" val="2672529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2351088" y="546100"/>
            <a:ext cx="4849812" cy="2728913"/>
          </a:xfrm>
          <a:ln/>
        </p:spPr>
      </p:sp>
      <p:sp>
        <p:nvSpPr>
          <p:cNvPr id="13315" name="Rectangle 3"/>
          <p:cNvSpPr>
            <a:spLocks noGrp="1" noChangeArrowheads="1"/>
          </p:cNvSpPr>
          <p:nvPr>
            <p:ph type="body" idx="1"/>
          </p:nvPr>
        </p:nvSpPr>
        <p:spPr>
          <a:noFill/>
          <a:ln w="9525"/>
        </p:spPr>
        <p:txBody>
          <a:bodyPr/>
          <a:lstStyle/>
          <a:p>
            <a:r>
              <a:rPr lang="en-US" dirty="0">
                <a:latin typeface="Times New Roman" pitchFamily="18" charset="0"/>
              </a:rPr>
              <a:t>Let’s estimate with the LISE code the  yield after the target, using a special icon “Calculate transmission for all nuclei”.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pitchFamily="18" charset="0"/>
              </a:rPr>
              <a:t> Just after the target, the total rate will be 2e11(2hundred billion) particles per second, whereas 58Ca rate has only 1-2 events per day. </a:t>
            </a:r>
            <a:r>
              <a:rPr lang="en-US" b="0" dirty="0">
                <a:solidFill>
                  <a:srgbClr val="FF0000"/>
                </a:solidFill>
              </a:rPr>
              <a:t>How do we select </a:t>
            </a:r>
            <a:r>
              <a:rPr lang="en-US" b="0" baseline="30000" dirty="0">
                <a:solidFill>
                  <a:srgbClr val="FF0000"/>
                </a:solidFill>
              </a:rPr>
              <a:t>58</a:t>
            </a:r>
            <a:r>
              <a:rPr lang="en-US" b="0" dirty="0">
                <a:solidFill>
                  <a:srgbClr val="FF0000"/>
                </a:solidFill>
              </a:rPr>
              <a:t>Ca?</a:t>
            </a:r>
          </a:p>
          <a:p>
            <a:endParaRPr lang="en-US" dirty="0">
              <a:latin typeface="Times New Roman" pitchFamily="18" charset="0"/>
            </a:endParaRPr>
          </a:p>
        </p:txBody>
      </p:sp>
    </p:spTree>
    <p:extLst>
      <p:ext uri="{BB962C8B-B14F-4D97-AF65-F5344CB8AC3E}">
        <p14:creationId xmlns:p14="http://schemas.microsoft.com/office/powerpoint/2010/main" val="3471015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1026"/>
          <p:cNvSpPr>
            <a:spLocks noGrp="1" noRot="1" noChangeAspect="1" noChangeArrowheads="1" noTextEdit="1"/>
          </p:cNvSpPr>
          <p:nvPr>
            <p:ph type="sldImg"/>
          </p:nvPr>
        </p:nvSpPr>
        <p:spPr bwMode="auto">
          <a:xfrm>
            <a:off x="4997450" y="400050"/>
            <a:ext cx="3538538" cy="1990725"/>
          </a:xfrm>
          <a:prstGeom prst="rect">
            <a:avLst/>
          </a:prstGeom>
          <a:solidFill>
            <a:srgbClr val="FFFFFF"/>
          </a:solidFill>
          <a:ln>
            <a:solidFill>
              <a:srgbClr val="000000"/>
            </a:solidFill>
            <a:miter lim="800000"/>
            <a:headEnd/>
            <a:tailEnd/>
          </a:ln>
        </p:spPr>
      </p:sp>
      <p:sp>
        <p:nvSpPr>
          <p:cNvPr id="790531" name="Rectangle 1027"/>
          <p:cNvSpPr>
            <a:spLocks noGrp="1" noChangeArrowheads="1"/>
          </p:cNvSpPr>
          <p:nvPr>
            <p:ph type="body" idx="1"/>
          </p:nvPr>
        </p:nvSpPr>
        <p:spPr bwMode="auto">
          <a:xfrm>
            <a:off x="1805233" y="2523088"/>
            <a:ext cx="9922484" cy="2392356"/>
          </a:xfrm>
          <a:prstGeom prst="rect">
            <a:avLst/>
          </a:prstGeom>
          <a:solidFill>
            <a:srgbClr val="FFFFFF"/>
          </a:solidFill>
          <a:ln>
            <a:solidFill>
              <a:srgbClr val="000000"/>
            </a:solidFill>
            <a:miter lim="800000"/>
            <a:headEnd/>
            <a:tailEnd/>
          </a:ln>
        </p:spPr>
        <p:txBody>
          <a:bodyPr lIns="96909" tIns="48455" rIns="96909" bIns="48455"/>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this purpose we are going to use fragment separator A1900. Fragment-separator,   is an ion-optical device used to focus and separate products from the collision of  ion beams with thin targets. First selection is by magnetic rigidity. We calculate dipole magnetic fields to correspond to momentum of the fragment of interest, and select fragment by slits, named in Figure as  momentum slits.</a:t>
            </a:r>
          </a:p>
        </p:txBody>
      </p:sp>
    </p:spTree>
    <p:extLst>
      <p:ext uri="{BB962C8B-B14F-4D97-AF65-F5344CB8AC3E}">
        <p14:creationId xmlns:p14="http://schemas.microsoft.com/office/powerpoint/2010/main" val="3383078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1026"/>
          <p:cNvSpPr>
            <a:spLocks noGrp="1" noRot="1" noChangeAspect="1" noChangeArrowheads="1" noTextEdit="1"/>
          </p:cNvSpPr>
          <p:nvPr>
            <p:ph type="sldImg"/>
          </p:nvPr>
        </p:nvSpPr>
        <p:spPr bwMode="auto">
          <a:xfrm>
            <a:off x="4997450" y="400050"/>
            <a:ext cx="3538538" cy="1990725"/>
          </a:xfrm>
          <a:prstGeom prst="rect">
            <a:avLst/>
          </a:prstGeom>
          <a:solidFill>
            <a:srgbClr val="FFFFFF"/>
          </a:solidFill>
          <a:ln>
            <a:solidFill>
              <a:srgbClr val="000000"/>
            </a:solidFill>
            <a:miter lim="800000"/>
            <a:headEnd/>
            <a:tailEnd/>
          </a:ln>
        </p:spPr>
      </p:sp>
      <p:sp>
        <p:nvSpPr>
          <p:cNvPr id="790531" name="Rectangle 1027"/>
          <p:cNvSpPr>
            <a:spLocks noGrp="1" noChangeArrowheads="1"/>
          </p:cNvSpPr>
          <p:nvPr>
            <p:ph type="body" idx="1"/>
          </p:nvPr>
        </p:nvSpPr>
        <p:spPr bwMode="auto">
          <a:xfrm>
            <a:off x="1805233" y="2523088"/>
            <a:ext cx="9922484" cy="2392356"/>
          </a:xfrm>
          <a:prstGeom prst="rect">
            <a:avLst/>
          </a:prstGeom>
          <a:solidFill>
            <a:srgbClr val="FFFFFF"/>
          </a:solidFill>
          <a:ln>
            <a:solidFill>
              <a:srgbClr val="000000"/>
            </a:solidFill>
            <a:miter lim="800000"/>
            <a:headEnd/>
            <a:tailEnd/>
          </a:ln>
        </p:spPr>
        <p:txBody>
          <a:bodyPr lIns="96909" tIns="48455" rIns="96909" bIns="48455"/>
          <a:lstStyle/>
          <a:p>
            <a:r>
              <a:rPr lang="en-US" dirty="0"/>
              <a:t>You can observe the results of Magnetic Rigidity Selection. We have enhanced the ratio of fragment yield to all products by six orders of magnitude.</a:t>
            </a:r>
          </a:p>
          <a:p>
            <a:r>
              <a:rPr lang="en-US" dirty="0"/>
              <a:t>But it is still not enough, because maximum data acquisition rate should not exceed 1000 counts per second. What is the next step?</a:t>
            </a:r>
          </a:p>
        </p:txBody>
      </p:sp>
    </p:spTree>
    <p:extLst>
      <p:ext uri="{BB962C8B-B14F-4D97-AF65-F5344CB8AC3E}">
        <p14:creationId xmlns:p14="http://schemas.microsoft.com/office/powerpoint/2010/main" val="446931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 is based on Energy loss difference with use of a wedge shaped degrader. On bottom-right plot you can distribution of residue fragments at the end of a1900 fragment separator. </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34</a:t>
            </a:fld>
            <a:endParaRPr lang="en-US" dirty="0"/>
          </a:p>
        </p:txBody>
      </p:sp>
    </p:spTree>
    <p:extLst>
      <p:ext uri="{BB962C8B-B14F-4D97-AF65-F5344CB8AC3E}">
        <p14:creationId xmlns:p14="http://schemas.microsoft.com/office/powerpoint/2010/main" val="2451393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Using focal plane slits we can significantly decrease the total rate in detectors. Please see final fragment residues plot on right figure.</a:t>
            </a:r>
          </a:p>
          <a:p>
            <a:endParaRPr lang="en-US" dirty="0"/>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35</a:t>
            </a:fld>
            <a:endParaRPr lang="en-US" dirty="0"/>
          </a:p>
        </p:txBody>
      </p:sp>
    </p:spTree>
    <p:extLst>
      <p:ext uri="{BB962C8B-B14F-4D97-AF65-F5344CB8AC3E}">
        <p14:creationId xmlns:p14="http://schemas.microsoft.com/office/powerpoint/2010/main" val="301781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all our selection steps, here is a Summary of results after the magnetic rigidity and wedge selections. We can provide purification about 4 trillions with a1900 fragment-separator in the case of 58Ca</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36</a:t>
            </a:fld>
            <a:endParaRPr lang="en-US" dirty="0"/>
          </a:p>
        </p:txBody>
      </p:sp>
    </p:spTree>
    <p:extLst>
      <p:ext uri="{BB962C8B-B14F-4D97-AF65-F5344CB8AC3E}">
        <p14:creationId xmlns:p14="http://schemas.microsoft.com/office/powerpoint/2010/main" val="28773500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our final basic principles are registration and  identification</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37</a:t>
            </a:fld>
            <a:endParaRPr lang="en-US" dirty="0"/>
          </a:p>
        </p:txBody>
      </p:sp>
    </p:spTree>
    <p:extLst>
      <p:ext uri="{BB962C8B-B14F-4D97-AF65-F5344CB8AC3E}">
        <p14:creationId xmlns:p14="http://schemas.microsoft.com/office/powerpoint/2010/main" val="39187673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2351088" y="546100"/>
            <a:ext cx="4849812" cy="2728913"/>
          </a:xfrm>
          <a:ln/>
        </p:spPr>
      </p:sp>
      <p:sp>
        <p:nvSpPr>
          <p:cNvPr id="46083" name="Rectangle 3"/>
          <p:cNvSpPr>
            <a:spLocks noGrp="1" noChangeArrowheads="1"/>
          </p:cNvSpPr>
          <p:nvPr>
            <p:ph type="body" idx="1"/>
          </p:nvPr>
        </p:nvSpPr>
        <p:spPr>
          <a:noFill/>
          <a:ln w="9525"/>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basis of PID, or particle identification:</a:t>
            </a:r>
          </a:p>
          <a:p>
            <a:r>
              <a:rPr lang="en-US" dirty="0"/>
              <a:t>What do we want to know about particles? What does it mean : we identified a particle? It means , we know mass, elemental and ionic charges, and its energy. </a:t>
            </a:r>
          </a:p>
          <a:p>
            <a:pPr algn="l"/>
            <a:r>
              <a:rPr lang="en-US" dirty="0"/>
              <a:t> </a:t>
            </a:r>
            <a:r>
              <a:rPr lang="en-US" sz="1200" dirty="0">
                <a:solidFill>
                  <a:srgbClr val="008000"/>
                </a:solidFill>
              </a:rPr>
              <a:t>What  can we measure?  </a:t>
            </a:r>
            <a:r>
              <a:rPr lang="en-US" sz="1200" dirty="0">
                <a:solidFill>
                  <a:schemeClr val="bg1">
                    <a:lumMod val="50000"/>
                  </a:schemeClr>
                </a:solidFill>
              </a:rPr>
              <a:t>Total kinetic energy, Magnetic rigidity, energy loss in a detector, and Velocity (based on the time of flight) .</a:t>
            </a:r>
          </a:p>
          <a:p>
            <a:pPr algn="l"/>
            <a:r>
              <a:rPr lang="en-US" sz="900" dirty="0">
                <a:solidFill>
                  <a:srgbClr val="FF0000"/>
                </a:solidFill>
                <a:highlight>
                  <a:srgbClr val="FFFF00"/>
                </a:highlight>
                <a:latin typeface="The Serif Hand Extrablack" panose="020F0502020204030204" pitchFamily="66" charset="0"/>
              </a:rPr>
              <a:t>((If we need characteristics to know, then at least 4 values we have to measure</a:t>
            </a:r>
            <a:r>
              <a:rPr lang="en-US" sz="1200" dirty="0">
                <a:solidFill>
                  <a:srgbClr val="FF0000"/>
                </a:solidFill>
                <a:highlight>
                  <a:srgbClr val="FFFF00"/>
                </a:highlight>
              </a:rPr>
              <a:t>.)) If we need to know characteristics, then we have to measure at least 4 values. </a:t>
            </a:r>
            <a:r>
              <a:rPr lang="en-US" sz="1200" dirty="0">
                <a:solidFill>
                  <a:schemeClr val="bg1">
                    <a:lumMod val="50000"/>
                  </a:schemeClr>
                </a:solidFill>
              </a:rPr>
              <a:t>In our case  at low Z and Energy at 140 MeV per nucleon,  we can assume Z (the elemental charge) is equal to q (the ionic charge), and we need to measure only 3 values. </a:t>
            </a:r>
            <a:br>
              <a:rPr lang="en-US" sz="1200" dirty="0">
                <a:solidFill>
                  <a:schemeClr val="bg1">
                    <a:lumMod val="50000"/>
                  </a:schemeClr>
                </a:solidFill>
              </a:rPr>
            </a:br>
            <a:r>
              <a:rPr lang="en-US" sz="1200" dirty="0">
                <a:solidFill>
                  <a:schemeClr val="bg1">
                    <a:lumMod val="50000"/>
                  </a:schemeClr>
                </a:solidFill>
              </a:rPr>
              <a:t>We obtain the magnetic rigidity of a fragment with position measurement in the dispersive focal plane (named Image 2).</a:t>
            </a:r>
            <a:br>
              <a:rPr lang="en-US" sz="1200" dirty="0">
                <a:solidFill>
                  <a:schemeClr val="bg1">
                    <a:lumMod val="50000"/>
                  </a:schemeClr>
                </a:solidFill>
              </a:rPr>
            </a:br>
            <a:r>
              <a:rPr lang="en-US" sz="1200" dirty="0">
                <a:solidFill>
                  <a:schemeClr val="bg1">
                    <a:lumMod val="50000"/>
                  </a:schemeClr>
                </a:solidFill>
              </a:rPr>
              <a:t>Time of flight is measured between detectors located at Image2 and Image 4, and the energy deposition correspondingly by detectors at Image 4</a:t>
            </a:r>
          </a:p>
          <a:p>
            <a:endParaRPr lang="en-US" dirty="0"/>
          </a:p>
        </p:txBody>
      </p:sp>
    </p:spTree>
    <p:extLst>
      <p:ext uri="{BB962C8B-B14F-4D97-AF65-F5344CB8AC3E}">
        <p14:creationId xmlns:p14="http://schemas.microsoft.com/office/powerpoint/2010/main" val="4027136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Correlation plots versus magnetic rigidity. The Top plot show Particle Identification plots in the case of full momentum acceptance. </a:t>
            </a:r>
          </a:p>
          <a:p>
            <a:r>
              <a:rPr lang="en-US" dirty="0"/>
              <a:t>How can it be seen? It is hard to distinguish separation between masses. The situation was changed with small momentum acceptance of 0.6%, but we got a significantly smaller yield of fragment of interest.  Is there a way to distinguish isotope separation at a high momentum acceptance?</a:t>
            </a:r>
            <a:br>
              <a:rPr lang="en-US" dirty="0"/>
            </a:br>
            <a:endParaRPr lang="en-US" dirty="0"/>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39</a:t>
            </a:fld>
            <a:endParaRPr lang="en-US" dirty="0"/>
          </a:p>
        </p:txBody>
      </p:sp>
    </p:spTree>
    <p:extLst>
      <p:ext uri="{BB962C8B-B14F-4D97-AF65-F5344CB8AC3E}">
        <p14:creationId xmlns:p14="http://schemas.microsoft.com/office/powerpoint/2010/main" val="940860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in our case, rare beams at home will not create a danger to you, your housemates, your pets, your property, or even your neighbors</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4</a:t>
            </a:fld>
            <a:endParaRPr lang="en-US" dirty="0"/>
          </a:p>
        </p:txBody>
      </p:sp>
    </p:spTree>
    <p:extLst>
      <p:ext uri="{BB962C8B-B14F-4D97-AF65-F5344CB8AC3E}">
        <p14:creationId xmlns:p14="http://schemas.microsoft.com/office/powerpoint/2010/main" val="19871766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2351088" y="546100"/>
            <a:ext cx="4849812" cy="2728913"/>
          </a:xfrm>
          <a:ln/>
        </p:spPr>
      </p:sp>
      <p:sp>
        <p:nvSpPr>
          <p:cNvPr id="46083" name="Rectangle 3"/>
          <p:cNvSpPr>
            <a:spLocks noGrp="1" noChangeArrowheads="1"/>
          </p:cNvSpPr>
          <p:nvPr>
            <p:ph type="body" idx="1"/>
          </p:nvPr>
        </p:nvSpPr>
        <p:spPr>
          <a:noFill/>
          <a:ln w="9525"/>
        </p:spPr>
        <p:txBody>
          <a:bodyPr/>
          <a:lstStyle/>
          <a:p>
            <a:r>
              <a:rPr lang="en-US" dirty="0"/>
              <a:t>Let’s obtain the values for atomic number, mass, and charge state from measured values: energy loss, time-of-flight, total kinetic energy, and magnetic rigidity, using equations shown in this page </a:t>
            </a:r>
          </a:p>
        </p:txBody>
      </p:sp>
    </p:spTree>
    <p:extLst>
      <p:ext uri="{BB962C8B-B14F-4D97-AF65-F5344CB8AC3E}">
        <p14:creationId xmlns:p14="http://schemas.microsoft.com/office/powerpoint/2010/main" val="13048857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2351088" y="546100"/>
            <a:ext cx="4849812" cy="2728913"/>
          </a:xfrm>
          <a:ln/>
        </p:spPr>
      </p:sp>
      <p:sp>
        <p:nvSpPr>
          <p:cNvPr id="46083" name="Rectangle 3"/>
          <p:cNvSpPr>
            <a:spLocks noGrp="1" noChangeArrowheads="1"/>
          </p:cNvSpPr>
          <p:nvPr>
            <p:ph type="body" idx="1"/>
          </p:nvPr>
        </p:nvSpPr>
        <p:spPr>
          <a:noFill/>
          <a:ln w="9525"/>
        </p:spPr>
        <p:txBody>
          <a:bodyPr/>
          <a:lstStyle/>
          <a:p>
            <a:r>
              <a:rPr lang="en-US" dirty="0"/>
              <a:t>Elemental  and ionic charges , and mass numbers should not depend on momentum acceptance. They are characteristics of an ion. Therefore, applying PID “mathematics”  we are able to separate nuclei independently from momentum acceptance.  </a:t>
            </a:r>
          </a:p>
        </p:txBody>
      </p:sp>
    </p:spTree>
    <p:extLst>
      <p:ext uri="{BB962C8B-B14F-4D97-AF65-F5344CB8AC3E}">
        <p14:creationId xmlns:p14="http://schemas.microsoft.com/office/powerpoint/2010/main" val="24545983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2351088" y="546100"/>
            <a:ext cx="4849812" cy="2728913"/>
          </a:xfrm>
          <a:ln/>
        </p:spPr>
      </p:sp>
      <p:sp>
        <p:nvSpPr>
          <p:cNvPr id="48131" name="Rectangle 3"/>
          <p:cNvSpPr>
            <a:spLocks noGrp="1" noChangeArrowheads="1"/>
          </p:cNvSpPr>
          <p:nvPr>
            <p:ph type="body" idx="1"/>
          </p:nvPr>
        </p:nvSpPr>
        <p:spPr>
          <a:noFill/>
          <a:ln w="9525"/>
        </p:spPr>
        <p:txBody>
          <a:bodyPr/>
          <a:lstStyle/>
          <a:p>
            <a:r>
              <a:rPr lang="en-US" b="0" i="0" dirty="0">
                <a:solidFill>
                  <a:srgbClr val="202124"/>
                </a:solidFill>
                <a:effectLst/>
                <a:latin typeface="Google Sans"/>
              </a:rPr>
              <a:t>shown in this slide are </a:t>
            </a:r>
            <a:r>
              <a:rPr lang="en-US" dirty="0"/>
              <a:t>particle identification plots  obtained in the NS CL experiment with a 76 </a:t>
            </a:r>
            <a:r>
              <a:rPr lang="en-US" b="0" i="0" dirty="0">
                <a:solidFill>
                  <a:srgbClr val="202124"/>
                </a:solidFill>
                <a:effectLst/>
                <a:latin typeface="Google Sans"/>
              </a:rPr>
              <a:t>Germanium beam. </a:t>
            </a:r>
            <a:r>
              <a:rPr lang="en-US" dirty="0">
                <a:effectLst/>
                <a:latin typeface="Arial" panose="020B0604020202020204" pitchFamily="34" charset="0"/>
              </a:rPr>
              <a:t>The limit of</a:t>
            </a:r>
            <a:r>
              <a:rPr lang="en-US" dirty="0"/>
              <a:t/>
            </a:r>
            <a:br>
              <a:rPr lang="en-US" dirty="0"/>
            </a:br>
            <a:r>
              <a:rPr lang="en-US" dirty="0">
                <a:effectLst/>
                <a:latin typeface="Arial" panose="020B0604020202020204" pitchFamily="34" charset="0"/>
              </a:rPr>
              <a:t>previously observed nuclei is indicated by the solid red line. </a:t>
            </a:r>
            <a:r>
              <a:rPr lang="en-US" b="0" i="0" dirty="0">
                <a:solidFill>
                  <a:srgbClr val="202124"/>
                </a:solidFill>
                <a:effectLst/>
                <a:latin typeface="Google Sans"/>
              </a:rPr>
              <a:t> 15 isotopes were first observed in this work.</a:t>
            </a:r>
            <a:endParaRPr lang="en-US" dirty="0"/>
          </a:p>
        </p:txBody>
      </p:sp>
    </p:spTree>
    <p:extLst>
      <p:ext uri="{BB962C8B-B14F-4D97-AF65-F5344CB8AC3E}">
        <p14:creationId xmlns:p14="http://schemas.microsoft.com/office/powerpoint/2010/main" val="16822140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2351088" y="546100"/>
            <a:ext cx="4849812" cy="2728913"/>
          </a:xfrm>
          <a:ln/>
        </p:spPr>
      </p:sp>
      <p:sp>
        <p:nvSpPr>
          <p:cNvPr id="35843" name="Rectangle 3"/>
          <p:cNvSpPr>
            <a:spLocks noGrp="1" noChangeArrowheads="1"/>
          </p:cNvSpPr>
          <p:nvPr>
            <p:ph type="body" idx="1"/>
          </p:nvPr>
        </p:nvSpPr>
        <p:spPr>
          <a:noFill/>
          <a:ln w="9525"/>
        </p:spPr>
        <p:txBody>
          <a:bodyPr/>
          <a:lstStyle/>
          <a:p>
            <a:r>
              <a:rPr lang="en-US" dirty="0"/>
              <a:t>3 different methods of Particle identification assignments we are planning to discuss here.</a:t>
            </a:r>
          </a:p>
          <a:p>
            <a:endParaRPr lang="en-US" dirty="0"/>
          </a:p>
          <a:p>
            <a:r>
              <a:rPr lang="en-US" dirty="0"/>
              <a:t>Here we are planning to discuss 3 different methods of particle identification assignments</a:t>
            </a:r>
          </a:p>
        </p:txBody>
      </p:sp>
    </p:spTree>
    <p:extLst>
      <p:ext uri="{BB962C8B-B14F-4D97-AF65-F5344CB8AC3E}">
        <p14:creationId xmlns:p14="http://schemas.microsoft.com/office/powerpoint/2010/main" val="10168749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the Purpose of calibration with primary beam</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44</a:t>
            </a:fld>
            <a:endParaRPr lang="en-US" dirty="0"/>
          </a:p>
        </p:txBody>
      </p:sp>
    </p:spTree>
    <p:extLst>
      <p:ext uri="{BB962C8B-B14F-4D97-AF65-F5344CB8AC3E}">
        <p14:creationId xmlns:p14="http://schemas.microsoft.com/office/powerpoint/2010/main" val="21162496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here, we have Unbound nuclei in the table of nuclides. For example: 8-berrilium, 9-Bohr,  25-oxygen. Empty space in the known pattern can be a proof of PID</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45</a:t>
            </a:fld>
            <a:endParaRPr lang="en-US" dirty="0"/>
          </a:p>
        </p:txBody>
      </p:sp>
    </p:spTree>
    <p:extLst>
      <p:ext uri="{BB962C8B-B14F-4D97-AF65-F5344CB8AC3E}">
        <p14:creationId xmlns:p14="http://schemas.microsoft.com/office/powerpoint/2010/main" val="32202483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2351088" y="546100"/>
            <a:ext cx="4849812" cy="2728913"/>
          </a:xfrm>
          <a:ln/>
        </p:spPr>
      </p:sp>
      <p:sp>
        <p:nvSpPr>
          <p:cNvPr id="35843" name="Rectangle 3"/>
          <p:cNvSpPr>
            <a:spLocks noGrp="1" noChangeArrowheads="1"/>
          </p:cNvSpPr>
          <p:nvPr>
            <p:ph type="body" idx="1"/>
          </p:nvPr>
        </p:nvSpPr>
        <p:spPr>
          <a:noFill/>
          <a:ln w="9525"/>
        </p:spPr>
        <p:txBody>
          <a:bodyPr/>
          <a:lstStyle/>
          <a:p>
            <a:pPr algn="l"/>
            <a:r>
              <a:rPr lang="en-US" dirty="0"/>
              <a:t>Here we have Fragment tagging with micro-second isomeric gamma-rays. Gamma-detectors surround a telescope where particles are stopped. </a:t>
            </a:r>
          </a:p>
          <a:p>
            <a:r>
              <a:rPr lang="en-US" dirty="0"/>
              <a:t>The Coincidence of registered heavy ions with gamma-rays in a micro-second timing window allows for particle identification verification,</a:t>
            </a:r>
          </a:p>
          <a:p>
            <a:r>
              <a:rPr lang="en-US" dirty="0"/>
              <a:t>As shown in the next slide</a:t>
            </a:r>
          </a:p>
        </p:txBody>
      </p:sp>
    </p:spTree>
    <p:extLst>
      <p:ext uri="{BB962C8B-B14F-4D97-AF65-F5344CB8AC3E}">
        <p14:creationId xmlns:p14="http://schemas.microsoft.com/office/powerpoint/2010/main" val="1309486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2351088" y="546100"/>
            <a:ext cx="4849812" cy="2728913"/>
          </a:xfrm>
          <a:ln/>
        </p:spPr>
      </p:sp>
      <p:sp>
        <p:nvSpPr>
          <p:cNvPr id="35843" name="Rectangle 3"/>
          <p:cNvSpPr>
            <a:spLocks noGrp="1" noChangeArrowheads="1"/>
          </p:cNvSpPr>
          <p:nvPr>
            <p:ph type="body" idx="1"/>
          </p:nvPr>
        </p:nvSpPr>
        <p:spPr>
          <a:noFill/>
          <a:ln w="9525"/>
        </p:spPr>
        <p:txBody>
          <a:bodyPr/>
          <a:lstStyle/>
          <a:p>
            <a:r>
              <a:rPr lang="en-US" dirty="0"/>
              <a:t>Here, Gamma-spectrum is measured in the experiment with a 208-lead beam at MSU. Known isomer decay gamma lines are labeled.</a:t>
            </a:r>
          </a:p>
        </p:txBody>
      </p:sp>
    </p:spTree>
    <p:extLst>
      <p:ext uri="{BB962C8B-B14F-4D97-AF65-F5344CB8AC3E}">
        <p14:creationId xmlns:p14="http://schemas.microsoft.com/office/powerpoint/2010/main" val="32626874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lumMod val="85000"/>
                  </a:schemeClr>
                </a:solidFill>
              </a:rPr>
              <a:t>Almost finished! </a:t>
            </a:r>
          </a:p>
          <a:p>
            <a:r>
              <a:rPr lang="en-US" sz="1200" dirty="0">
                <a:solidFill>
                  <a:schemeClr val="tx1">
                    <a:lumMod val="85000"/>
                  </a:schemeClr>
                </a:solidFill>
              </a:rPr>
              <a:t>the “First steps” manuals and the detailed course of lectures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tx1">
                    <a:lumMod val="85000"/>
                  </a:schemeClr>
                </a:solidFill>
              </a:rPr>
              <a:t>"Production of Fast Rare Ion Beams” can be found on LISE</a:t>
            </a:r>
            <a:r>
              <a:rPr lang="en-US" sz="1200" baseline="30000" dirty="0">
                <a:solidFill>
                  <a:schemeClr val="tx1">
                    <a:lumMod val="85000"/>
                  </a:schemeClr>
                </a:solidFill>
              </a:rPr>
              <a:t>++</a:t>
            </a:r>
            <a:r>
              <a:rPr lang="en-US" sz="1200" dirty="0">
                <a:solidFill>
                  <a:schemeClr val="tx1">
                    <a:lumMod val="85000"/>
                  </a:schemeClr>
                </a:solidFill>
              </a:rPr>
              <a:t> site.</a:t>
            </a:r>
          </a:p>
          <a:p>
            <a:r>
              <a:rPr lang="en-US" sz="1200" dirty="0">
                <a:solidFill>
                  <a:schemeClr val="tx1">
                    <a:lumMod val="85000"/>
                  </a:schemeClr>
                </a:solidFill>
              </a:rPr>
              <a:t> </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48</a:t>
            </a:fld>
            <a:endParaRPr lang="en-US" dirty="0"/>
          </a:p>
        </p:txBody>
      </p:sp>
    </p:spTree>
    <p:extLst>
      <p:ext uri="{BB962C8B-B14F-4D97-AF65-F5344CB8AC3E}">
        <p14:creationId xmlns:p14="http://schemas.microsoft.com/office/powerpoint/2010/main" val="15018011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2292350" y="522288"/>
            <a:ext cx="4638675" cy="2609850"/>
          </a:xfrm>
          <a:ln/>
        </p:spPr>
      </p:sp>
      <p:sp>
        <p:nvSpPr>
          <p:cNvPr id="13315" name="Rectangle 3"/>
          <p:cNvSpPr>
            <a:spLocks noGrp="1" noChangeArrowheads="1"/>
          </p:cNvSpPr>
          <p:nvPr>
            <p:ph type="body" idx="1"/>
          </p:nvPr>
        </p:nvSpPr>
        <p:spPr>
          <a:noFill/>
          <a:ln w="9525"/>
        </p:spPr>
        <p:txBody>
          <a:bodyPr/>
          <a:lstStyle/>
          <a:p>
            <a:r>
              <a:rPr lang="en-US" dirty="0">
                <a:latin typeface="Times New Roman" pitchFamily="18" charset="0"/>
              </a:rPr>
              <a:t>Any Questions?</a:t>
            </a:r>
          </a:p>
        </p:txBody>
      </p:sp>
    </p:spTree>
    <p:extLst>
      <p:ext uri="{BB962C8B-B14F-4D97-AF65-F5344CB8AC3E}">
        <p14:creationId xmlns:p14="http://schemas.microsoft.com/office/powerpoint/2010/main" val="447961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hard days work we head home to get some rest..</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5</a:t>
            </a:fld>
            <a:endParaRPr lang="en-US" dirty="0"/>
          </a:p>
        </p:txBody>
      </p:sp>
    </p:spTree>
    <p:extLst>
      <p:ext uri="{BB962C8B-B14F-4D97-AF65-F5344CB8AC3E}">
        <p14:creationId xmlns:p14="http://schemas.microsoft.com/office/powerpoint/2010/main" val="34574738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thank you to all those who have contributed to the Staff Information Talk (+delay)</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50</a:t>
            </a:fld>
            <a:endParaRPr lang="en-US" dirty="0"/>
          </a:p>
        </p:txBody>
      </p:sp>
    </p:spTree>
    <p:extLst>
      <p:ext uri="{BB962C8B-B14F-4D97-AF65-F5344CB8AC3E}">
        <p14:creationId xmlns:p14="http://schemas.microsoft.com/office/powerpoint/2010/main" val="30107603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talk grant number, just name</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51</a:t>
            </a:fld>
            <a:endParaRPr lang="en-US" dirty="0"/>
          </a:p>
        </p:txBody>
      </p:sp>
    </p:spTree>
    <p:extLst>
      <p:ext uri="{BB962C8B-B14F-4D97-AF65-F5344CB8AC3E}">
        <p14:creationId xmlns:p14="http://schemas.microsoft.com/office/powerpoint/2010/main" val="192672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turn on the TV to watch our favorite sports team</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6</a:t>
            </a:fld>
            <a:endParaRPr lang="en-US" dirty="0"/>
          </a:p>
        </p:txBody>
      </p:sp>
    </p:spTree>
    <p:extLst>
      <p:ext uri="{BB962C8B-B14F-4D97-AF65-F5344CB8AC3E}">
        <p14:creationId xmlns:p14="http://schemas.microsoft.com/office/powerpoint/2010/main" val="1614554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doesn’t look like we’re doing too good.  Our brackets are gone…</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7</a:t>
            </a:fld>
            <a:endParaRPr lang="en-US" dirty="0"/>
          </a:p>
        </p:txBody>
      </p:sp>
    </p:spTree>
    <p:extLst>
      <p:ext uri="{BB962C8B-B14F-4D97-AF65-F5344CB8AC3E}">
        <p14:creationId xmlns:p14="http://schemas.microsoft.com/office/powerpoint/2010/main" val="374089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in a good mood, we begin to quickly switch between channels. So we switch over to the discovery channel… and suddenly!</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8</a:t>
            </a:fld>
            <a:endParaRPr lang="en-US" dirty="0"/>
          </a:p>
        </p:txBody>
      </p:sp>
    </p:spTree>
    <p:extLst>
      <p:ext uri="{BB962C8B-B14F-4D97-AF65-F5344CB8AC3E}">
        <p14:creationId xmlns:p14="http://schemas.microsoft.com/office/powerpoint/2010/main" val="3596684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find a program about </a:t>
            </a:r>
            <a:r>
              <a:rPr lang="en-US" sz="1200" b="0" spc="200" dirty="0">
                <a:solidFill>
                  <a:schemeClr val="accent6">
                    <a:lumMod val="50000"/>
                  </a:schemeClr>
                </a:solidFill>
                <a:effectLst/>
                <a:latin typeface="Blackadder ITC" panose="04020505051007020D02" pitchFamily="82" charset="0"/>
              </a:rPr>
              <a:t>Nucleosynthesis and stellar evolution in the cosmos</a:t>
            </a:r>
            <a:r>
              <a:rPr lang="en-US" dirty="0"/>
              <a:t>– text then plays</a:t>
            </a:r>
          </a:p>
        </p:txBody>
      </p:sp>
      <p:sp>
        <p:nvSpPr>
          <p:cNvPr id="4" name="Slide Number Placeholder 3"/>
          <p:cNvSpPr>
            <a:spLocks noGrp="1"/>
          </p:cNvSpPr>
          <p:nvPr>
            <p:ph type="sldNum" sz="quarter" idx="5"/>
          </p:nvPr>
        </p:nvSpPr>
        <p:spPr/>
        <p:txBody>
          <a:bodyPr/>
          <a:lstStyle/>
          <a:p>
            <a:pPr>
              <a:defRPr/>
            </a:pPr>
            <a:fld id="{78711847-2EE1-467A-921D-CA5DF40B9447}" type="slidenum">
              <a:rPr lang="en-US" smtClean="0"/>
              <a:pPr>
                <a:defRPr/>
              </a:pPr>
              <a:t>9</a:t>
            </a:fld>
            <a:endParaRPr lang="en-US" dirty="0"/>
          </a:p>
        </p:txBody>
      </p:sp>
    </p:spTree>
    <p:extLst>
      <p:ext uri="{BB962C8B-B14F-4D97-AF65-F5344CB8AC3E}">
        <p14:creationId xmlns:p14="http://schemas.microsoft.com/office/powerpoint/2010/main" val="2416710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26167"/>
            <a:ext cx="9524999" cy="501045"/>
          </a:xfrm>
        </p:spPr>
        <p:txBody>
          <a:bodyPr/>
          <a:lstStyle>
            <a:lvl1pPr>
              <a:defRPr sz="2800">
                <a:solidFill>
                  <a:schemeClr val="tx1">
                    <a:lumMod val="95000"/>
                  </a:schemeClr>
                </a:solidFill>
                <a:latin typeface="+mj-lt"/>
              </a:defRPr>
            </a:lvl1pPr>
          </a:lstStyle>
          <a:p>
            <a:r>
              <a:rPr lang="en-US" dirty="0"/>
              <a:t>Click to edit Master title style</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sz="800">
                <a:solidFill>
                  <a:schemeClr val="tx1">
                    <a:lumMod val="85000"/>
                  </a:schemeClr>
                </a:solidFill>
              </a:defRPr>
            </a:lvl1pPr>
          </a:lstStyle>
          <a:p>
            <a:pPr>
              <a:defRPr/>
            </a:pPr>
            <a:r>
              <a:rPr lang="en-US"/>
              <a:t>OT@SIM.NSCL.MSU  04/04/18</a:t>
            </a:r>
            <a:endParaRPr lang="en-US" dirty="0"/>
          </a:p>
        </p:txBody>
      </p:sp>
      <p:sp>
        <p:nvSpPr>
          <p:cNvPr id="6" name="Rectangle 10"/>
          <p:cNvSpPr>
            <a:spLocks noGrp="1" noChangeArrowheads="1"/>
          </p:cNvSpPr>
          <p:nvPr>
            <p:ph type="sldNum" sz="quarter" idx="12"/>
          </p:nvPr>
        </p:nvSpPr>
        <p:spPr>
          <a:ln/>
        </p:spPr>
        <p:txBody>
          <a:bodyPr/>
          <a:lstStyle>
            <a:lvl1pPr>
              <a:defRPr>
                <a:solidFill>
                  <a:schemeClr val="tx1">
                    <a:lumMod val="85000"/>
                  </a:schemeClr>
                </a:solidFill>
              </a:defRPr>
            </a:lvl1pPr>
          </a:lstStyle>
          <a:p>
            <a:pPr>
              <a:defRPr/>
            </a:pPr>
            <a:fld id="{B35B8A16-5A50-449B-8167-70BC4D486FBB}" type="slidenum">
              <a:rPr lang="en-US" smtClean="0"/>
              <a:pPr>
                <a:defRPr/>
              </a:pPr>
              <a:t>‹#›</a:t>
            </a:fld>
            <a:endParaRPr lang="en-US" dirty="0"/>
          </a:p>
        </p:txBody>
      </p:sp>
    </p:spTree>
    <p:extLst>
      <p:ext uri="{BB962C8B-B14F-4D97-AF65-F5344CB8AC3E}">
        <p14:creationId xmlns:p14="http://schemas.microsoft.com/office/powerpoint/2010/main" val="3003515317"/>
      </p:ext>
    </p:extLst>
  </p:cSld>
  <p:clrMapOvr>
    <a:masterClrMapping/>
  </p:clrMapOvr>
  <mc:AlternateContent xmlns:mc="http://schemas.openxmlformats.org/markup-compatibility/2006" xmlns:p14="http://schemas.microsoft.com/office/powerpoint/2010/main">
    <mc:Choice Requires="p14">
      <p:transition spd="slow" p14:dur="4750" advClick="0" advTm="5000"/>
    </mc:Choice>
    <mc:Fallback xmlns="">
      <p:transition spd="slow"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26167"/>
            <a:ext cx="9524999" cy="501045"/>
          </a:xfrm>
        </p:spPr>
        <p:txBody>
          <a:bodyPr/>
          <a:lstStyle>
            <a:lvl1pPr>
              <a:defRPr sz="2800">
                <a:solidFill>
                  <a:schemeClr val="tx1">
                    <a:lumMod val="95000"/>
                  </a:schemeClr>
                </a:solidFill>
                <a:latin typeface="+mj-lt"/>
              </a:defRPr>
            </a:lvl1pPr>
          </a:lstStyle>
          <a:p>
            <a:r>
              <a:rPr lang="en-US" dirty="0"/>
              <a:t>Click to edit Master title style</a:t>
            </a:r>
          </a:p>
        </p:txBody>
      </p:sp>
      <p:sp>
        <p:nvSpPr>
          <p:cNvPr id="3" name="Content Placeholder 2"/>
          <p:cNvSpPr>
            <a:spLocks noGrp="1"/>
          </p:cNvSpPr>
          <p:nvPr>
            <p:ph idx="1"/>
          </p:nvPr>
        </p:nvSpPr>
        <p:spPr>
          <a:xfrm>
            <a:off x="609600" y="1073148"/>
            <a:ext cx="11074400" cy="5105400"/>
          </a:xfrm>
        </p:spPr>
        <p:txBody>
          <a:bodyPr/>
          <a:lstStyle>
            <a:lvl1pPr>
              <a:defRPr sz="1800" b="0">
                <a:solidFill>
                  <a:schemeClr val="accent5">
                    <a:lumMod val="25000"/>
                  </a:schemeClr>
                </a:solidFill>
              </a:defRPr>
            </a:lvl1pPr>
            <a:lvl6pPr>
              <a:defRPr sz="1800" b="0">
                <a:solidFill>
                  <a:schemeClr val="accent5">
                    <a:lumMod val="25000"/>
                  </a:schemeClr>
                </a:solidFill>
              </a:defRPr>
            </a:lvl6pPr>
            <a:lvl7pPr>
              <a:defRPr sz="1800" b="0">
                <a:solidFill>
                  <a:schemeClr val="accent5">
                    <a:lumMod val="25000"/>
                  </a:schemeClr>
                </a:solidFill>
              </a:defRPr>
            </a:lvl7pPr>
            <a:lvl8pPr>
              <a:defRPr sz="1800" b="0">
                <a:solidFill>
                  <a:schemeClr val="accent5">
                    <a:lumMod val="25000"/>
                  </a:schemeClr>
                </a:solidFill>
              </a:defRPr>
            </a:lvl8pPr>
            <a:lvl9pPr>
              <a:defRPr sz="1800" b="0">
                <a:solidFill>
                  <a:schemeClr val="accent5">
                    <a:lumMod val="25000"/>
                  </a:schemeClr>
                </a:solidFill>
              </a:defRPr>
            </a:lvl9pPr>
          </a:lstStyle>
          <a:p>
            <a:pPr lvl="0"/>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sz="800">
                <a:solidFill>
                  <a:schemeClr val="tx1">
                    <a:lumMod val="85000"/>
                  </a:schemeClr>
                </a:solidFill>
              </a:defRPr>
            </a:lvl1pPr>
          </a:lstStyle>
          <a:p>
            <a:pPr>
              <a:defRPr/>
            </a:pPr>
            <a:r>
              <a:rPr lang="en-US"/>
              <a:t>OT@SIM.NSCL.MSU  04/04/18</a:t>
            </a:r>
            <a:endParaRPr lang="en-US" dirty="0"/>
          </a:p>
        </p:txBody>
      </p:sp>
      <p:sp>
        <p:nvSpPr>
          <p:cNvPr id="6" name="Rectangle 10"/>
          <p:cNvSpPr>
            <a:spLocks noGrp="1" noChangeArrowheads="1"/>
          </p:cNvSpPr>
          <p:nvPr>
            <p:ph type="sldNum" sz="quarter" idx="12"/>
          </p:nvPr>
        </p:nvSpPr>
        <p:spPr>
          <a:ln/>
        </p:spPr>
        <p:txBody>
          <a:bodyPr/>
          <a:lstStyle>
            <a:lvl1pPr>
              <a:defRPr>
                <a:solidFill>
                  <a:schemeClr val="tx1">
                    <a:lumMod val="85000"/>
                  </a:schemeClr>
                </a:solidFill>
              </a:defRPr>
            </a:lvl1pPr>
          </a:lstStyle>
          <a:p>
            <a:pPr>
              <a:defRPr/>
            </a:pPr>
            <a:fld id="{B35B8A16-5A50-449B-8167-70BC4D486FBB}" type="slidenum">
              <a:rPr lang="en-US" smtClean="0"/>
              <a:pPr>
                <a:defRPr/>
              </a:pPr>
              <a:t>‹#›</a:t>
            </a:fld>
            <a:endParaRPr lang="en-US" dirty="0"/>
          </a:p>
        </p:txBody>
      </p:sp>
    </p:spTree>
    <p:extLst>
      <p:ext uri="{BB962C8B-B14F-4D97-AF65-F5344CB8AC3E}">
        <p14:creationId xmlns:p14="http://schemas.microsoft.com/office/powerpoint/2010/main" val="987983199"/>
      </p:ext>
    </p:extLst>
  </p:cSld>
  <p:clrMapOvr>
    <a:masterClrMapping/>
  </p:clrMapOvr>
  <mc:AlternateContent xmlns:mc="http://schemas.openxmlformats.org/markup-compatibility/2006" xmlns:p14="http://schemas.microsoft.com/office/powerpoint/2010/main">
    <mc:Choice Requires="p14">
      <p:transition spd="slow" p14:dur="475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9677400" cy="533400"/>
          </a:xfrm>
        </p:spPr>
        <p:txBody>
          <a:bodyPr/>
          <a:lstStyle>
            <a:lvl1pPr>
              <a:defRPr sz="2800">
                <a:solidFill>
                  <a:schemeClr val="tx1">
                    <a:lumMod val="95000"/>
                  </a:schemeClr>
                </a:solidFill>
                <a:latin typeface="+mj-lt"/>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a:solidFill>
                  <a:schemeClr val="tx1">
                    <a:lumMod val="85000"/>
                  </a:schemeClr>
                </a:solidFill>
              </a:defRPr>
            </a:lvl1pPr>
          </a:lstStyle>
          <a:p>
            <a:pPr>
              <a:defRPr/>
            </a:pPr>
            <a:r>
              <a:rPr lang="en-US" dirty="0"/>
              <a:t>OT@SIM.NSCL.MSU  04/04/18</a:t>
            </a:r>
          </a:p>
        </p:txBody>
      </p:sp>
      <p:sp>
        <p:nvSpPr>
          <p:cNvPr id="5" name="Rectangle 10"/>
          <p:cNvSpPr>
            <a:spLocks noGrp="1" noChangeArrowheads="1"/>
          </p:cNvSpPr>
          <p:nvPr>
            <p:ph type="sldNum" sz="quarter" idx="12"/>
          </p:nvPr>
        </p:nvSpPr>
        <p:spPr>
          <a:ln/>
        </p:spPr>
        <p:txBody>
          <a:bodyPr/>
          <a:lstStyle>
            <a:lvl1pPr>
              <a:defRPr>
                <a:solidFill>
                  <a:schemeClr val="tx1">
                    <a:lumMod val="85000"/>
                  </a:schemeClr>
                </a:solidFill>
              </a:defRPr>
            </a:lvl1pPr>
          </a:lstStyle>
          <a:p>
            <a:pPr>
              <a:defRPr/>
            </a:pPr>
            <a:fld id="{68F736D1-D5D9-46F2-A7EF-50FC960C8295}" type="slidenum">
              <a:rPr lang="en-US" smtClean="0"/>
              <a:pPr>
                <a:defRPr/>
              </a:pPr>
              <a:t>‹#›</a:t>
            </a:fld>
            <a:endParaRPr lang="en-US" dirty="0"/>
          </a:p>
        </p:txBody>
      </p:sp>
    </p:spTree>
    <p:extLst>
      <p:ext uri="{BB962C8B-B14F-4D97-AF65-F5344CB8AC3E}">
        <p14:creationId xmlns:p14="http://schemas.microsoft.com/office/powerpoint/2010/main" val="2446220533"/>
      </p:ext>
    </p:extLst>
  </p:cSld>
  <p:clrMapOvr>
    <a:masterClrMapping/>
  </p:clrMapOvr>
  <mc:AlternateContent xmlns:mc="http://schemas.openxmlformats.org/markup-compatibility/2006" xmlns:p14="http://schemas.microsoft.com/office/powerpoint/2010/main">
    <mc:Choice Requires="p14">
      <p:transition spd="slow" p14:dur="4750" advClick="0" advTm="5000"/>
    </mc:Choice>
    <mc:Fallback xmlns="">
      <p:transition spd="slow"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26167"/>
            <a:ext cx="9524999" cy="501045"/>
          </a:xfrm>
        </p:spPr>
        <p:txBody>
          <a:bodyPr/>
          <a:lstStyle>
            <a:lvl1pPr>
              <a:defRPr sz="2800">
                <a:latin typeface="+mj-lt"/>
              </a:defRPr>
            </a:lvl1pPr>
          </a:lstStyle>
          <a:p>
            <a:r>
              <a:rPr lang="en-US" dirty="0"/>
              <a:t>Click to edit Master title style</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sz="800">
                <a:solidFill>
                  <a:schemeClr val="tx1">
                    <a:lumMod val="85000"/>
                  </a:schemeClr>
                </a:solidFill>
              </a:defRPr>
            </a:lvl1pPr>
          </a:lstStyle>
          <a:p>
            <a:pPr>
              <a:defRPr/>
            </a:pPr>
            <a:r>
              <a:rPr lang="en-US"/>
              <a:t>OT@SIM.NSCL.MSU  04/04/18</a:t>
            </a:r>
            <a:endParaRPr lang="en-US" dirty="0"/>
          </a:p>
        </p:txBody>
      </p:sp>
      <p:sp>
        <p:nvSpPr>
          <p:cNvPr id="6" name="Rectangle 10"/>
          <p:cNvSpPr>
            <a:spLocks noGrp="1" noChangeArrowheads="1"/>
          </p:cNvSpPr>
          <p:nvPr>
            <p:ph type="sldNum" sz="quarter" idx="12"/>
          </p:nvPr>
        </p:nvSpPr>
        <p:spPr>
          <a:ln/>
        </p:spPr>
        <p:txBody>
          <a:bodyPr/>
          <a:lstStyle>
            <a:lvl1pPr>
              <a:defRPr>
                <a:solidFill>
                  <a:schemeClr val="tx1">
                    <a:lumMod val="85000"/>
                  </a:schemeClr>
                </a:solidFill>
              </a:defRPr>
            </a:lvl1pPr>
          </a:lstStyle>
          <a:p>
            <a:pPr>
              <a:defRPr/>
            </a:pPr>
            <a:fld id="{B35B8A16-5A50-449B-8167-70BC4D486FBB}" type="slidenum">
              <a:rPr lang="en-US" smtClean="0"/>
              <a:pPr>
                <a:defRPr/>
              </a:pPr>
              <a:t>‹#›</a:t>
            </a:fld>
            <a:endParaRPr lang="en-US" dirty="0"/>
          </a:p>
        </p:txBody>
      </p:sp>
    </p:spTree>
    <p:extLst>
      <p:ext uri="{BB962C8B-B14F-4D97-AF65-F5344CB8AC3E}">
        <p14:creationId xmlns:p14="http://schemas.microsoft.com/office/powerpoint/2010/main" val="815741204"/>
      </p:ext>
    </p:extLst>
  </p:cSld>
  <p:clrMapOvr>
    <a:masterClrMapping/>
  </p:clrMapOvr>
  <mc:AlternateContent xmlns:mc="http://schemas.openxmlformats.org/markup-compatibility/2006" xmlns:p14="http://schemas.microsoft.com/office/powerpoint/2010/main">
    <mc:Choice Requires="p14">
      <p:transition spd="slow" p14:dur="4750" advClick="0" advTm="5000"/>
    </mc:Choice>
    <mc:Fallback xmlns="">
      <p:transition spd="slow"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26167"/>
            <a:ext cx="9524999" cy="501045"/>
          </a:xfrm>
        </p:spPr>
        <p:txBody>
          <a:bodyPr/>
          <a:lstStyle>
            <a:lvl1pPr>
              <a:defRPr sz="2800">
                <a:latin typeface="+mj-lt"/>
              </a:defRPr>
            </a:lvl1pPr>
          </a:lstStyle>
          <a:p>
            <a:r>
              <a:rPr lang="en-US" dirty="0"/>
              <a:t>Click to edit Master title style</a:t>
            </a:r>
          </a:p>
        </p:txBody>
      </p:sp>
      <p:sp>
        <p:nvSpPr>
          <p:cNvPr id="3" name="Content Placeholder 2"/>
          <p:cNvSpPr>
            <a:spLocks noGrp="1"/>
          </p:cNvSpPr>
          <p:nvPr>
            <p:ph idx="1"/>
          </p:nvPr>
        </p:nvSpPr>
        <p:spPr>
          <a:xfrm>
            <a:off x="609600" y="1073148"/>
            <a:ext cx="11074400" cy="5105400"/>
          </a:xfrm>
        </p:spPr>
        <p:txBody>
          <a:bodyPr/>
          <a:lstStyle>
            <a:lvl1pPr>
              <a:defRPr sz="1800" b="0">
                <a:solidFill>
                  <a:schemeClr val="accent5">
                    <a:lumMod val="25000"/>
                  </a:schemeClr>
                </a:solidFill>
              </a:defRPr>
            </a:lvl1pPr>
            <a:lvl6pPr>
              <a:defRPr sz="1800" b="0">
                <a:solidFill>
                  <a:schemeClr val="accent5">
                    <a:lumMod val="25000"/>
                  </a:schemeClr>
                </a:solidFill>
              </a:defRPr>
            </a:lvl6pPr>
            <a:lvl7pPr>
              <a:defRPr sz="1800" b="0">
                <a:solidFill>
                  <a:schemeClr val="accent5">
                    <a:lumMod val="25000"/>
                  </a:schemeClr>
                </a:solidFill>
              </a:defRPr>
            </a:lvl7pPr>
            <a:lvl8pPr>
              <a:defRPr sz="1800" b="0">
                <a:solidFill>
                  <a:schemeClr val="accent5">
                    <a:lumMod val="25000"/>
                  </a:schemeClr>
                </a:solidFill>
              </a:defRPr>
            </a:lvl8pPr>
            <a:lvl9pPr>
              <a:defRPr sz="1800" b="0">
                <a:solidFill>
                  <a:schemeClr val="accent5">
                    <a:lumMod val="25000"/>
                  </a:schemeClr>
                </a:solidFill>
              </a:defRPr>
            </a:lvl9pPr>
          </a:lstStyle>
          <a:p>
            <a:pPr lvl="0"/>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sz="800">
                <a:solidFill>
                  <a:schemeClr val="tx1">
                    <a:lumMod val="85000"/>
                  </a:schemeClr>
                </a:solidFill>
              </a:defRPr>
            </a:lvl1pPr>
          </a:lstStyle>
          <a:p>
            <a:pPr>
              <a:defRPr/>
            </a:pPr>
            <a:r>
              <a:rPr lang="en-US"/>
              <a:t>OT@SIM.NSCL.MSU  04/04/18</a:t>
            </a:r>
            <a:endParaRPr lang="en-US" dirty="0"/>
          </a:p>
        </p:txBody>
      </p:sp>
      <p:sp>
        <p:nvSpPr>
          <p:cNvPr id="6" name="Rectangle 10"/>
          <p:cNvSpPr>
            <a:spLocks noGrp="1" noChangeArrowheads="1"/>
          </p:cNvSpPr>
          <p:nvPr>
            <p:ph type="sldNum" sz="quarter" idx="12"/>
          </p:nvPr>
        </p:nvSpPr>
        <p:spPr>
          <a:ln/>
        </p:spPr>
        <p:txBody>
          <a:bodyPr/>
          <a:lstStyle>
            <a:lvl1pPr>
              <a:defRPr>
                <a:solidFill>
                  <a:schemeClr val="tx1">
                    <a:lumMod val="85000"/>
                  </a:schemeClr>
                </a:solidFill>
              </a:defRPr>
            </a:lvl1pPr>
          </a:lstStyle>
          <a:p>
            <a:pPr>
              <a:defRPr/>
            </a:pPr>
            <a:fld id="{B35B8A16-5A50-449B-8167-70BC4D486FBB}" type="slidenum">
              <a:rPr lang="en-US" smtClean="0"/>
              <a:pPr>
                <a:defRPr/>
              </a:pPr>
              <a:t>‹#›</a:t>
            </a:fld>
            <a:endParaRPr lang="en-US" dirty="0"/>
          </a:p>
        </p:txBody>
      </p:sp>
    </p:spTree>
    <p:extLst>
      <p:ext uri="{BB962C8B-B14F-4D97-AF65-F5344CB8AC3E}">
        <p14:creationId xmlns:p14="http://schemas.microsoft.com/office/powerpoint/2010/main" val="2430158890"/>
      </p:ext>
    </p:extLst>
  </p:cSld>
  <p:clrMapOvr>
    <a:masterClrMapping/>
  </p:clrMapOvr>
  <mc:AlternateContent xmlns:mc="http://schemas.openxmlformats.org/markup-compatibility/2006" xmlns:p14="http://schemas.microsoft.com/office/powerpoint/2010/main">
    <mc:Choice Requires="p14">
      <p:transition spd="slow" p14:dur="4750" advClick="0" advTm="5000"/>
    </mc:Choice>
    <mc:Fallback xmlns="">
      <p:transition spd="slow" advClick="0"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9677400" cy="533400"/>
          </a:xfrm>
        </p:spPr>
        <p:txBody>
          <a:bodyPr/>
          <a:lstStyle>
            <a:lvl1pPr>
              <a:defRPr sz="2800">
                <a:latin typeface="+mj-lt"/>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dirty="0"/>
          </a:p>
        </p:txBody>
      </p:sp>
      <p:sp>
        <p:nvSpPr>
          <p:cNvPr id="4" name="Rectangle 9"/>
          <p:cNvSpPr>
            <a:spLocks noGrp="1" noChangeArrowheads="1"/>
          </p:cNvSpPr>
          <p:nvPr>
            <p:ph type="ftr" sz="quarter" idx="11"/>
          </p:nvPr>
        </p:nvSpPr>
        <p:spPr>
          <a:ln/>
        </p:spPr>
        <p:txBody>
          <a:bodyPr/>
          <a:lstStyle>
            <a:lvl1pPr>
              <a:defRPr>
                <a:solidFill>
                  <a:schemeClr val="tx1">
                    <a:lumMod val="85000"/>
                  </a:schemeClr>
                </a:solidFill>
              </a:defRPr>
            </a:lvl1pPr>
          </a:lstStyle>
          <a:p>
            <a:pPr>
              <a:defRPr/>
            </a:pPr>
            <a:r>
              <a:rPr lang="en-US" dirty="0"/>
              <a:t>OT@SIM.NSCL.MSU  04/04/18</a:t>
            </a:r>
          </a:p>
        </p:txBody>
      </p:sp>
      <p:sp>
        <p:nvSpPr>
          <p:cNvPr id="5" name="Rectangle 10"/>
          <p:cNvSpPr>
            <a:spLocks noGrp="1" noChangeArrowheads="1"/>
          </p:cNvSpPr>
          <p:nvPr>
            <p:ph type="sldNum" sz="quarter" idx="12"/>
          </p:nvPr>
        </p:nvSpPr>
        <p:spPr>
          <a:ln/>
        </p:spPr>
        <p:txBody>
          <a:bodyPr/>
          <a:lstStyle>
            <a:lvl1pPr>
              <a:defRPr>
                <a:solidFill>
                  <a:schemeClr val="tx1">
                    <a:lumMod val="85000"/>
                  </a:schemeClr>
                </a:solidFill>
              </a:defRPr>
            </a:lvl1pPr>
          </a:lstStyle>
          <a:p>
            <a:pPr>
              <a:defRPr/>
            </a:pPr>
            <a:fld id="{68F736D1-D5D9-46F2-A7EF-50FC960C8295}" type="slidenum">
              <a:rPr lang="en-US" smtClean="0"/>
              <a:pPr>
                <a:defRPr/>
              </a:pPr>
              <a:t>‹#›</a:t>
            </a:fld>
            <a:endParaRPr lang="en-US" dirty="0"/>
          </a:p>
        </p:txBody>
      </p:sp>
    </p:spTree>
    <p:extLst>
      <p:ext uri="{BB962C8B-B14F-4D97-AF65-F5344CB8AC3E}">
        <p14:creationId xmlns:p14="http://schemas.microsoft.com/office/powerpoint/2010/main" val="1200812757"/>
      </p:ext>
    </p:extLst>
  </p:cSld>
  <p:clrMapOvr>
    <a:masterClrMapping/>
  </p:clrMapOvr>
  <mc:AlternateContent xmlns:mc="http://schemas.openxmlformats.org/markup-compatibility/2006" xmlns:p14="http://schemas.microsoft.com/office/powerpoint/2010/main">
    <mc:Choice Requires="p14">
      <p:transition spd="slow" p14:dur="4750" advClick="0" advTm="5000"/>
    </mc:Choice>
    <mc:Fallback xmlns="">
      <p:transition spd="slow" advClick="0" advTm="5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5"/>
          <p:cNvSpPr>
            <a:spLocks noChangeArrowheads="1"/>
          </p:cNvSpPr>
          <p:nvPr/>
        </p:nvSpPr>
        <p:spPr bwMode="auto">
          <a:xfrm>
            <a:off x="0" y="8325"/>
            <a:ext cx="12192000" cy="533400"/>
          </a:xfrm>
          <a:prstGeom prst="rect">
            <a:avLst/>
          </a:prstGeom>
          <a:gradFill rotWithShape="0">
            <a:gsLst>
              <a:gs pos="0">
                <a:srgbClr val="008000"/>
              </a:gs>
              <a:gs pos="100000">
                <a:srgbClr val="5AAD5A"/>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400">
                <a:solidFill>
                  <a:schemeClr val="hlink"/>
                </a:solidFill>
                <a:latin typeface="Arial" panose="020B0604020202020204" pitchFamily="34" charset="0"/>
              </a:defRPr>
            </a:lvl1pPr>
            <a:lvl2pPr marL="742950" indent="-285750" algn="ctr">
              <a:defRPr sz="2400">
                <a:solidFill>
                  <a:schemeClr val="hlink"/>
                </a:solidFill>
                <a:latin typeface="Arial" panose="020B0604020202020204" pitchFamily="34" charset="0"/>
              </a:defRPr>
            </a:lvl2pPr>
            <a:lvl3pPr marL="1143000" indent="-228600" algn="ctr">
              <a:defRPr sz="2400">
                <a:solidFill>
                  <a:schemeClr val="hlink"/>
                </a:solidFill>
                <a:latin typeface="Arial" panose="020B0604020202020204" pitchFamily="34" charset="0"/>
              </a:defRPr>
            </a:lvl3pPr>
            <a:lvl4pPr marL="1600200" indent="-228600" algn="ctr">
              <a:defRPr sz="2400">
                <a:solidFill>
                  <a:schemeClr val="hlink"/>
                </a:solidFill>
                <a:latin typeface="Arial" panose="020B0604020202020204" pitchFamily="34" charset="0"/>
              </a:defRPr>
            </a:lvl4pPr>
            <a:lvl5pPr marL="2057400" indent="-228600" algn="ctr">
              <a:defRPr sz="2400">
                <a:solidFill>
                  <a:schemeClr val="hlink"/>
                </a:solidFill>
                <a:latin typeface="Arial" panose="020B0604020202020204" pitchFamily="34" charset="0"/>
              </a:defRPr>
            </a:lvl5pPr>
            <a:lvl6pPr marL="2514600" indent="-228600" algn="ctr" eaLnBrk="0" fontAlgn="base" hangingPunct="0">
              <a:spcBef>
                <a:spcPct val="0"/>
              </a:spcBef>
              <a:spcAft>
                <a:spcPct val="0"/>
              </a:spcAft>
              <a:defRPr sz="2400">
                <a:solidFill>
                  <a:schemeClr val="hlink"/>
                </a:solidFill>
                <a:latin typeface="Arial" panose="020B0604020202020204" pitchFamily="34" charset="0"/>
              </a:defRPr>
            </a:lvl6pPr>
            <a:lvl7pPr marL="2971800" indent="-228600" algn="ctr" eaLnBrk="0" fontAlgn="base" hangingPunct="0">
              <a:spcBef>
                <a:spcPct val="0"/>
              </a:spcBef>
              <a:spcAft>
                <a:spcPct val="0"/>
              </a:spcAft>
              <a:defRPr sz="2400">
                <a:solidFill>
                  <a:schemeClr val="hlink"/>
                </a:solidFill>
                <a:latin typeface="Arial" panose="020B0604020202020204" pitchFamily="34" charset="0"/>
              </a:defRPr>
            </a:lvl7pPr>
            <a:lvl8pPr marL="3429000" indent="-228600" algn="ctr" eaLnBrk="0" fontAlgn="base" hangingPunct="0">
              <a:spcBef>
                <a:spcPct val="0"/>
              </a:spcBef>
              <a:spcAft>
                <a:spcPct val="0"/>
              </a:spcAft>
              <a:defRPr sz="2400">
                <a:solidFill>
                  <a:schemeClr val="hlink"/>
                </a:solidFill>
                <a:latin typeface="Arial" panose="020B0604020202020204" pitchFamily="34" charset="0"/>
              </a:defRPr>
            </a:lvl8pPr>
            <a:lvl9pPr marL="3886200" indent="-228600" algn="ctr" eaLnBrk="0" fontAlgn="base" hangingPunct="0">
              <a:spcBef>
                <a:spcPct val="0"/>
              </a:spcBef>
              <a:spcAft>
                <a:spcPct val="0"/>
              </a:spcAft>
              <a:defRPr sz="2400">
                <a:solidFill>
                  <a:schemeClr val="hlink"/>
                </a:solidFill>
                <a:latin typeface="Arial" panose="020B0604020202020204" pitchFamily="34" charset="0"/>
              </a:defRPr>
            </a:lvl9pPr>
          </a:lstStyle>
          <a:p>
            <a:pPr algn="l" eaLnBrk="1" hangingPunct="1"/>
            <a:endParaRPr kumimoji="1" lang="ru-RU" sz="2400" dirty="0">
              <a:solidFill>
                <a:schemeClr val="tx1"/>
              </a:solidFill>
              <a:latin typeface="Times New Roman" panose="02020603050405020304" pitchFamily="18" charset="0"/>
            </a:endParaRPr>
          </a:p>
        </p:txBody>
      </p:sp>
      <p:sp>
        <p:nvSpPr>
          <p:cNvPr id="1030" name="Rectangle 6"/>
          <p:cNvSpPr>
            <a:spLocks noGrp="1" noChangeArrowheads="1"/>
          </p:cNvSpPr>
          <p:nvPr>
            <p:ph type="title"/>
          </p:nvPr>
        </p:nvSpPr>
        <p:spPr bwMode="auto">
          <a:xfrm>
            <a:off x="1053456" y="0"/>
            <a:ext cx="9551945" cy="533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 06506 :  1</a:t>
            </a:r>
          </a:p>
        </p:txBody>
      </p:sp>
      <p:sp>
        <p:nvSpPr>
          <p:cNvPr id="1028" name="Rectangle 7"/>
          <p:cNvSpPr>
            <a:spLocks noGrp="1" noChangeArrowheads="1"/>
          </p:cNvSpPr>
          <p:nvPr>
            <p:ph type="body" idx="1"/>
          </p:nvPr>
        </p:nvSpPr>
        <p:spPr bwMode="auto">
          <a:xfrm>
            <a:off x="711200" y="990600"/>
            <a:ext cx="11074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endParaRPr lang="en-US" dirty="0"/>
          </a:p>
        </p:txBody>
      </p:sp>
      <p:sp>
        <p:nvSpPr>
          <p:cNvPr id="1032" name="Rectangle 8"/>
          <p:cNvSpPr>
            <a:spLocks noGrp="1" noChangeArrowheads="1"/>
          </p:cNvSpPr>
          <p:nvPr>
            <p:ph type="dt" sz="half" idx="2"/>
          </p:nvPr>
        </p:nvSpPr>
        <p:spPr bwMode="auto">
          <a:xfrm>
            <a:off x="5588000" y="64008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eaLnBrk="1" hangingPunct="1">
              <a:defRPr sz="1400">
                <a:solidFill>
                  <a:schemeClr val="tx1"/>
                </a:solidFill>
                <a:latin typeface="+mj-lt"/>
              </a:defRPr>
            </a:lvl1pPr>
          </a:lstStyle>
          <a:p>
            <a:pPr>
              <a:defRPr/>
            </a:pPr>
            <a:endParaRPr lang="en-US" dirty="0"/>
          </a:p>
        </p:txBody>
      </p:sp>
      <p:sp>
        <p:nvSpPr>
          <p:cNvPr id="1033" name="Rectangle 9"/>
          <p:cNvSpPr>
            <a:spLocks noGrp="1" noChangeArrowheads="1"/>
          </p:cNvSpPr>
          <p:nvPr>
            <p:ph type="ftr" sz="quarter" idx="3"/>
          </p:nvPr>
        </p:nvSpPr>
        <p:spPr bwMode="auto">
          <a:xfrm>
            <a:off x="0" y="6629400"/>
            <a:ext cx="3759200" cy="2286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eaLnBrk="1" hangingPunct="1">
              <a:defRPr sz="900" smtClean="0">
                <a:solidFill>
                  <a:schemeClr val="tx1">
                    <a:lumMod val="85000"/>
                  </a:schemeClr>
                </a:solidFill>
              </a:defRPr>
            </a:lvl1pPr>
          </a:lstStyle>
          <a:p>
            <a:pPr>
              <a:defRPr/>
            </a:pPr>
            <a:r>
              <a:rPr lang="en-US" dirty="0"/>
              <a:t>OT@SIM.NSCL.MSU  04/04/18</a:t>
            </a:r>
          </a:p>
        </p:txBody>
      </p:sp>
      <p:sp>
        <p:nvSpPr>
          <p:cNvPr id="1034" name="Rectangle 10"/>
          <p:cNvSpPr>
            <a:spLocks noGrp="1" noChangeArrowheads="1"/>
          </p:cNvSpPr>
          <p:nvPr>
            <p:ph type="sldNum" sz="quarter" idx="4"/>
          </p:nvPr>
        </p:nvSpPr>
        <p:spPr bwMode="auto">
          <a:xfrm>
            <a:off x="9652000" y="6629400"/>
            <a:ext cx="25400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1" hangingPunct="1">
              <a:defRPr sz="1000" smtClean="0">
                <a:solidFill>
                  <a:schemeClr val="tx1">
                    <a:lumMod val="85000"/>
                  </a:schemeClr>
                </a:solidFill>
                <a:latin typeface="Times New Roman" panose="02020603050405020304" pitchFamily="18" charset="0"/>
              </a:defRPr>
            </a:lvl1pPr>
          </a:lstStyle>
          <a:p>
            <a:pPr>
              <a:defRPr/>
            </a:pPr>
            <a:fld id="{55BB1A88-E35E-40D2-8465-0709100E9299}" type="slidenum">
              <a:rPr lang="en-US" smtClean="0"/>
              <a:pPr>
                <a:defRPr/>
              </a:pPr>
              <a:t>‹#›</a:t>
            </a:fld>
            <a:endParaRPr lang="en-US" dirty="0"/>
          </a:p>
        </p:txBody>
      </p:sp>
      <p:pic>
        <p:nvPicPr>
          <p:cNvPr id="2" name="Picture 18" descr="nscl_new"/>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43542" y="19275"/>
            <a:ext cx="370115" cy="48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9" descr="logo_msu_green2"/>
          <p:cNvPicPr>
            <a:picLocks noChangeAspect="1" noChangeArrowheads="1"/>
          </p:cNvPicPr>
          <p:nvPr userDrawn="1"/>
        </p:nvPicPr>
        <p:blipFill>
          <a:blip r:embed="rId6">
            <a:extLst>
              <a:ext uri="{28A0092B-C50C-407E-A947-70E740481C1C}">
                <a14:useLocalDpi xmlns:a14="http://schemas.microsoft.com/office/drawing/2010/main" val="0"/>
              </a:ext>
            </a:extLst>
          </a:blip>
          <a:stretch>
            <a:fillRect/>
          </a:stretch>
        </p:blipFill>
        <p:spPr bwMode="auto">
          <a:xfrm>
            <a:off x="10703376" y="91167"/>
            <a:ext cx="13906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86669" y="28797"/>
            <a:ext cx="484632" cy="484632"/>
          </a:xfrm>
          <a:prstGeom prst="rect">
            <a:avLst/>
          </a:prstGeom>
        </p:spPr>
      </p:pic>
    </p:spTree>
  </p:cSld>
  <p:clrMap bg1="dk2" tx1="lt1" bg2="dk1" tx2="lt2" accent1="accent1" accent2="accent2" accent3="accent3" accent4="accent4" accent5="accent5" accent6="accent6" hlink="hlink" folHlink="folHlink"/>
  <p:sldLayoutIdLst>
    <p:sldLayoutId id="2147483738" r:id="rId1"/>
    <p:sldLayoutId id="2147483733" r:id="rId2"/>
    <p:sldLayoutId id="2147483737" r:id="rId3"/>
  </p:sldLayoutIdLst>
  <mc:AlternateContent xmlns:mc="http://schemas.openxmlformats.org/markup-compatibility/2006" xmlns:p14="http://schemas.microsoft.com/office/powerpoint/2010/main">
    <mc:Choice Requires="p14">
      <p:transition spd="slow" p14:dur="4750" advClick="0" advTm="5000"/>
    </mc:Choice>
    <mc:Fallback xmlns="">
      <p:transition spd="slow" advClick="0" advTm="5000"/>
    </mc:Fallback>
  </mc:AlternateContent>
  <p:hf hdr="0" dt="0"/>
  <p:txStyles>
    <p:titleStyle>
      <a:lvl1pPr algn="ctr" rtl="0" eaLnBrk="0" fontAlgn="base" hangingPunct="0">
        <a:spcBef>
          <a:spcPct val="0"/>
        </a:spcBef>
        <a:spcAft>
          <a:spcPct val="0"/>
        </a:spcAft>
        <a:defRPr sz="2800" b="1">
          <a:solidFill>
            <a:schemeClr val="tx1">
              <a:lumMod val="95000"/>
            </a:schemeClr>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2000" b="1">
          <a:solidFill>
            <a:schemeClr val="tx1"/>
          </a:solidFill>
          <a:latin typeface="+mn-lt"/>
        </a:defRPr>
      </a:lvl5pPr>
      <a:lvl6pPr marL="2514600" indent="-228600" algn="l" rtl="0" fontAlgn="base">
        <a:spcBef>
          <a:spcPct val="20000"/>
        </a:spcBef>
        <a:spcAft>
          <a:spcPct val="0"/>
        </a:spcAft>
        <a:buClr>
          <a:schemeClr val="accent2"/>
        </a:buClr>
        <a:buChar char="•"/>
        <a:defRPr sz="2000" b="1">
          <a:solidFill>
            <a:schemeClr val="tx1"/>
          </a:solidFill>
          <a:latin typeface="+mn-lt"/>
        </a:defRPr>
      </a:lvl6pPr>
      <a:lvl7pPr marL="2971800" indent="-228600" algn="l" rtl="0" fontAlgn="base">
        <a:spcBef>
          <a:spcPct val="20000"/>
        </a:spcBef>
        <a:spcAft>
          <a:spcPct val="0"/>
        </a:spcAft>
        <a:buClr>
          <a:schemeClr val="accent2"/>
        </a:buClr>
        <a:buChar char="•"/>
        <a:defRPr sz="2000" b="1">
          <a:solidFill>
            <a:schemeClr val="tx1"/>
          </a:solidFill>
          <a:latin typeface="+mn-lt"/>
        </a:defRPr>
      </a:lvl7pPr>
      <a:lvl8pPr marL="3429000" indent="-228600" algn="l" rtl="0" fontAlgn="base">
        <a:spcBef>
          <a:spcPct val="20000"/>
        </a:spcBef>
        <a:spcAft>
          <a:spcPct val="0"/>
        </a:spcAft>
        <a:buClr>
          <a:schemeClr val="accent2"/>
        </a:buClr>
        <a:buChar char="•"/>
        <a:defRPr sz="2000" b="1">
          <a:solidFill>
            <a:schemeClr val="tx1"/>
          </a:solidFill>
          <a:latin typeface="+mn-lt"/>
        </a:defRPr>
      </a:lvl8pPr>
      <a:lvl9pPr marL="3886200" indent="-228600" algn="l" rtl="0" fontAlgn="base">
        <a:spcBef>
          <a:spcPct val="20000"/>
        </a:spcBef>
        <a:spcAft>
          <a:spcPct val="0"/>
        </a:spcAft>
        <a:buClr>
          <a:schemeClr val="accent2"/>
        </a:buClr>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1053456" y="0"/>
            <a:ext cx="9551945" cy="533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 06506 :  1</a:t>
            </a:r>
          </a:p>
        </p:txBody>
      </p:sp>
      <p:sp>
        <p:nvSpPr>
          <p:cNvPr id="1028" name="Rectangle 7"/>
          <p:cNvSpPr>
            <a:spLocks noGrp="1" noChangeArrowheads="1"/>
          </p:cNvSpPr>
          <p:nvPr>
            <p:ph type="body" idx="1"/>
          </p:nvPr>
        </p:nvSpPr>
        <p:spPr bwMode="auto">
          <a:xfrm>
            <a:off x="711200" y="990600"/>
            <a:ext cx="11074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endParaRPr lang="en-US" dirty="0"/>
          </a:p>
        </p:txBody>
      </p:sp>
      <p:sp>
        <p:nvSpPr>
          <p:cNvPr id="1032" name="Rectangle 8"/>
          <p:cNvSpPr>
            <a:spLocks noGrp="1" noChangeArrowheads="1"/>
          </p:cNvSpPr>
          <p:nvPr>
            <p:ph type="dt" sz="half" idx="2"/>
          </p:nvPr>
        </p:nvSpPr>
        <p:spPr bwMode="auto">
          <a:xfrm>
            <a:off x="5588000" y="64008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eaLnBrk="1" hangingPunct="1">
              <a:defRPr sz="1400">
                <a:solidFill>
                  <a:schemeClr val="tx1"/>
                </a:solidFill>
                <a:latin typeface="+mj-lt"/>
              </a:defRPr>
            </a:lvl1pPr>
          </a:lstStyle>
          <a:p>
            <a:pPr>
              <a:defRPr/>
            </a:pPr>
            <a:endParaRPr lang="en-US" dirty="0"/>
          </a:p>
        </p:txBody>
      </p:sp>
      <p:sp>
        <p:nvSpPr>
          <p:cNvPr id="1033" name="Rectangle 9"/>
          <p:cNvSpPr>
            <a:spLocks noGrp="1" noChangeArrowheads="1"/>
          </p:cNvSpPr>
          <p:nvPr>
            <p:ph type="ftr" sz="quarter" idx="3"/>
          </p:nvPr>
        </p:nvSpPr>
        <p:spPr bwMode="auto">
          <a:xfrm>
            <a:off x="0" y="6629400"/>
            <a:ext cx="3759200" cy="2286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eaLnBrk="1" hangingPunct="1">
              <a:defRPr sz="900" smtClean="0">
                <a:solidFill>
                  <a:schemeClr val="tx1">
                    <a:lumMod val="85000"/>
                  </a:schemeClr>
                </a:solidFill>
              </a:defRPr>
            </a:lvl1pPr>
          </a:lstStyle>
          <a:p>
            <a:pPr>
              <a:defRPr/>
            </a:pPr>
            <a:r>
              <a:rPr lang="en-US" dirty="0"/>
              <a:t>OT@SIM.NSCL.MSU  04/04/18</a:t>
            </a:r>
          </a:p>
        </p:txBody>
      </p:sp>
      <p:sp>
        <p:nvSpPr>
          <p:cNvPr id="1034" name="Rectangle 10"/>
          <p:cNvSpPr>
            <a:spLocks noGrp="1" noChangeArrowheads="1"/>
          </p:cNvSpPr>
          <p:nvPr>
            <p:ph type="sldNum" sz="quarter" idx="4"/>
          </p:nvPr>
        </p:nvSpPr>
        <p:spPr bwMode="auto">
          <a:xfrm>
            <a:off x="9652000" y="6629400"/>
            <a:ext cx="25400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1" hangingPunct="1">
              <a:defRPr sz="1000" smtClean="0">
                <a:solidFill>
                  <a:schemeClr val="tx1">
                    <a:lumMod val="85000"/>
                  </a:schemeClr>
                </a:solidFill>
                <a:latin typeface="Times New Roman" panose="02020603050405020304" pitchFamily="18" charset="0"/>
              </a:defRPr>
            </a:lvl1pPr>
          </a:lstStyle>
          <a:p>
            <a:pPr>
              <a:defRPr/>
            </a:pPr>
            <a:fld id="{55BB1A88-E35E-40D2-8465-0709100E9299}" type="slidenum">
              <a:rPr lang="en-US" smtClean="0"/>
              <a:pPr>
                <a:defRPr/>
              </a:pPr>
              <a:t>‹#›</a:t>
            </a:fld>
            <a:endParaRPr lang="en-US" dirty="0"/>
          </a:p>
        </p:txBody>
      </p:sp>
    </p:spTree>
    <p:extLst>
      <p:ext uri="{BB962C8B-B14F-4D97-AF65-F5344CB8AC3E}">
        <p14:creationId xmlns:p14="http://schemas.microsoft.com/office/powerpoint/2010/main" val="3146853088"/>
      </p:ext>
    </p:extLst>
  </p:cSld>
  <p:clrMap bg1="dk2" tx1="lt1" bg2="dk1" tx2="lt2" accent1="accent1" accent2="accent2" accent3="accent3" accent4="accent4" accent5="accent5" accent6="accent6" hlink="hlink" folHlink="folHlink"/>
  <p:sldLayoutIdLst>
    <p:sldLayoutId id="2147483740" r:id="rId1"/>
    <p:sldLayoutId id="2147483741" r:id="rId2"/>
    <p:sldLayoutId id="2147483742" r:id="rId3"/>
  </p:sldLayoutIdLst>
  <mc:AlternateContent xmlns:mc="http://schemas.openxmlformats.org/markup-compatibility/2006" xmlns:p14="http://schemas.microsoft.com/office/powerpoint/2010/main">
    <mc:Choice Requires="p14">
      <p:transition spd="slow" p14:dur="4750" advClick="0" advTm="5000"/>
    </mc:Choice>
    <mc:Fallback xmlns="">
      <p:transition spd="slow" advClick="0" advTm="5000"/>
    </mc:Fallback>
  </mc:AlternateContent>
  <p:hf hdr="0" dt="0"/>
  <p:txStyles>
    <p:titleStyle>
      <a:lvl1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2000" b="1">
          <a:solidFill>
            <a:schemeClr val="tx1"/>
          </a:solidFill>
          <a:latin typeface="+mn-lt"/>
        </a:defRPr>
      </a:lvl5pPr>
      <a:lvl6pPr marL="2514600" indent="-228600" algn="l" rtl="0" fontAlgn="base">
        <a:spcBef>
          <a:spcPct val="20000"/>
        </a:spcBef>
        <a:spcAft>
          <a:spcPct val="0"/>
        </a:spcAft>
        <a:buClr>
          <a:schemeClr val="accent2"/>
        </a:buClr>
        <a:buChar char="•"/>
        <a:defRPr sz="2000" b="1">
          <a:solidFill>
            <a:schemeClr val="tx1"/>
          </a:solidFill>
          <a:latin typeface="+mn-lt"/>
        </a:defRPr>
      </a:lvl6pPr>
      <a:lvl7pPr marL="2971800" indent="-228600" algn="l" rtl="0" fontAlgn="base">
        <a:spcBef>
          <a:spcPct val="20000"/>
        </a:spcBef>
        <a:spcAft>
          <a:spcPct val="0"/>
        </a:spcAft>
        <a:buClr>
          <a:schemeClr val="accent2"/>
        </a:buClr>
        <a:buChar char="•"/>
        <a:defRPr sz="2000" b="1">
          <a:solidFill>
            <a:schemeClr val="tx1"/>
          </a:solidFill>
          <a:latin typeface="+mn-lt"/>
        </a:defRPr>
      </a:lvl7pPr>
      <a:lvl8pPr marL="3429000" indent="-228600" algn="l" rtl="0" fontAlgn="base">
        <a:spcBef>
          <a:spcPct val="20000"/>
        </a:spcBef>
        <a:spcAft>
          <a:spcPct val="0"/>
        </a:spcAft>
        <a:buClr>
          <a:schemeClr val="accent2"/>
        </a:buClr>
        <a:buChar char="•"/>
        <a:defRPr sz="2000" b="1">
          <a:solidFill>
            <a:schemeClr val="tx1"/>
          </a:solidFill>
          <a:latin typeface="+mn-lt"/>
        </a:defRPr>
      </a:lvl8pPr>
      <a:lvl9pPr marL="3886200" indent="-228600" algn="l" rtl="0" fontAlgn="base">
        <a:spcBef>
          <a:spcPct val="20000"/>
        </a:spcBef>
        <a:spcAft>
          <a:spcPct val="0"/>
        </a:spcAft>
        <a:buClr>
          <a:schemeClr val="accent2"/>
        </a:buClr>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gif"/><Relationship Id="rId18" Type="http://schemas.openxmlformats.org/officeDocument/2006/relationships/image" Target="../media/image17.png"/><Relationship Id="rId3" Type="http://schemas.openxmlformats.org/officeDocument/2006/relationships/slideLayout" Target="../slideLayouts/slideLayout6.xml"/><Relationship Id="rId7" Type="http://schemas.openxmlformats.org/officeDocument/2006/relationships/image" Target="../media/image6.gif"/><Relationship Id="rId12" Type="http://schemas.openxmlformats.org/officeDocument/2006/relationships/image" Target="../media/image11.gif"/><Relationship Id="rId17" Type="http://schemas.openxmlformats.org/officeDocument/2006/relationships/image" Target="../media/image16.gif"/><Relationship Id="rId2" Type="http://schemas.openxmlformats.org/officeDocument/2006/relationships/audio" Target="../media/media1.m4a"/><Relationship Id="rId16" Type="http://schemas.openxmlformats.org/officeDocument/2006/relationships/image" Target="../media/image15.gif"/><Relationship Id="rId1" Type="http://schemas.microsoft.com/office/2007/relationships/media" Target="../media/media1.m4a"/><Relationship Id="rId6" Type="http://schemas.openxmlformats.org/officeDocument/2006/relationships/image" Target="../media/image5.jpg"/><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png"/><Relationship Id="rId10" Type="http://schemas.openxmlformats.org/officeDocument/2006/relationships/image" Target="../media/image9.emf"/><Relationship Id="rId4" Type="http://schemas.openxmlformats.org/officeDocument/2006/relationships/notesSlide" Target="../notesSlides/notesSlide1.xml"/><Relationship Id="rId9" Type="http://schemas.openxmlformats.org/officeDocument/2006/relationships/image" Target="../media/image8.emf"/><Relationship Id="rId14" Type="http://schemas.openxmlformats.org/officeDocument/2006/relationships/image" Target="../media/image13.gif"/></Relationships>
</file>

<file path=ppt/slides/_rels/slide10.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slideLayout" Target="../slideLayouts/slideLayout4.xml"/><Relationship Id="rId7" Type="http://schemas.openxmlformats.org/officeDocument/2006/relationships/image" Target="../media/image28.gif"/><Relationship Id="rId12" Type="http://schemas.openxmlformats.org/officeDocument/2006/relationships/image" Target="../media/image1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1.gif"/><Relationship Id="rId11" Type="http://schemas.openxmlformats.org/officeDocument/2006/relationships/image" Target="../media/image44.gif"/><Relationship Id="rId5" Type="http://schemas.openxmlformats.org/officeDocument/2006/relationships/image" Target="../media/image41.emf"/><Relationship Id="rId10" Type="http://schemas.openxmlformats.org/officeDocument/2006/relationships/image" Target="../media/image43.gif"/><Relationship Id="rId4" Type="http://schemas.openxmlformats.org/officeDocument/2006/relationships/notesSlide" Target="../notesSlides/notesSlide10.xml"/><Relationship Id="rId9" Type="http://schemas.openxmlformats.org/officeDocument/2006/relationships/image" Target="../media/image42.emf"/></Relationships>
</file>

<file path=ppt/slides/_rels/slide11.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slideLayout" Target="../slideLayouts/slideLayout4.xml"/><Relationship Id="rId7" Type="http://schemas.openxmlformats.org/officeDocument/2006/relationships/image" Target="../media/image28.gi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1.gif"/><Relationship Id="rId11" Type="http://schemas.openxmlformats.org/officeDocument/2006/relationships/image" Target="../media/image17.png"/><Relationship Id="rId5" Type="http://schemas.openxmlformats.org/officeDocument/2006/relationships/image" Target="../media/image45.gif"/><Relationship Id="rId10" Type="http://schemas.openxmlformats.org/officeDocument/2006/relationships/image" Target="../media/image47.emf"/><Relationship Id="rId4" Type="http://schemas.openxmlformats.org/officeDocument/2006/relationships/notesSlide" Target="../notesSlides/notesSlide11.xml"/><Relationship Id="rId9" Type="http://schemas.openxmlformats.org/officeDocument/2006/relationships/image" Target="../media/image46.gif"/></Relationships>
</file>

<file path=ppt/slides/_rels/slide12.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slideLayout" Target="../slideLayouts/slideLayout4.xml"/><Relationship Id="rId7" Type="http://schemas.openxmlformats.org/officeDocument/2006/relationships/image" Target="../media/image28.gi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1.gif"/><Relationship Id="rId11" Type="http://schemas.openxmlformats.org/officeDocument/2006/relationships/image" Target="../media/image17.png"/><Relationship Id="rId5" Type="http://schemas.openxmlformats.org/officeDocument/2006/relationships/image" Target="../media/image48.gif"/><Relationship Id="rId10" Type="http://schemas.openxmlformats.org/officeDocument/2006/relationships/image" Target="../media/image50.emf"/><Relationship Id="rId4" Type="http://schemas.openxmlformats.org/officeDocument/2006/relationships/notesSlide" Target="../notesSlides/notesSlide12.xml"/><Relationship Id="rId9" Type="http://schemas.openxmlformats.org/officeDocument/2006/relationships/image" Target="../media/image43.gif"/></Relationships>
</file>

<file path=ppt/slides/_rels/slide13.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slideLayout" Target="../slideLayouts/slideLayout4.xml"/><Relationship Id="rId7" Type="http://schemas.openxmlformats.org/officeDocument/2006/relationships/image" Target="../media/image28.gif"/><Relationship Id="rId12" Type="http://schemas.openxmlformats.org/officeDocument/2006/relationships/image" Target="../media/image1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1.gif"/><Relationship Id="rId11" Type="http://schemas.openxmlformats.org/officeDocument/2006/relationships/image" Target="../media/image53.emf"/><Relationship Id="rId5" Type="http://schemas.openxmlformats.org/officeDocument/2006/relationships/image" Target="../media/image51.gif"/><Relationship Id="rId10" Type="http://schemas.openxmlformats.org/officeDocument/2006/relationships/image" Target="../media/image52.gif"/><Relationship Id="rId4" Type="http://schemas.openxmlformats.org/officeDocument/2006/relationships/notesSlide" Target="../notesSlides/notesSlide13.xml"/><Relationship Id="rId9" Type="http://schemas.openxmlformats.org/officeDocument/2006/relationships/image" Target="../media/image43.gif"/></Relationships>
</file>

<file path=ppt/slides/_rels/slide14.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slideLayout" Target="../slideLayouts/slideLayout4.xml"/><Relationship Id="rId7" Type="http://schemas.openxmlformats.org/officeDocument/2006/relationships/image" Target="../media/image28.gif"/><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1.gif"/><Relationship Id="rId11" Type="http://schemas.openxmlformats.org/officeDocument/2006/relationships/image" Target="../media/image17.png"/><Relationship Id="rId5" Type="http://schemas.openxmlformats.org/officeDocument/2006/relationships/image" Target="../media/image54.emf"/><Relationship Id="rId10" Type="http://schemas.openxmlformats.org/officeDocument/2006/relationships/image" Target="../media/image56.emf"/><Relationship Id="rId4" Type="http://schemas.openxmlformats.org/officeDocument/2006/relationships/notesSlide" Target="../notesSlides/notesSlide14.xml"/><Relationship Id="rId9" Type="http://schemas.openxmlformats.org/officeDocument/2006/relationships/image" Target="../media/image43.gif"/></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59.emf"/><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16.m4a"/><Relationship Id="rId7" Type="http://schemas.openxmlformats.org/officeDocument/2006/relationships/image" Target="../media/image61.png"/><Relationship Id="rId2" Type="http://schemas.microsoft.com/office/2007/relationships/media" Target="../media/media16.m4a"/><Relationship Id="rId1" Type="http://schemas.openxmlformats.org/officeDocument/2006/relationships/tags" Target="../tags/tag1.xml"/><Relationship Id="rId6" Type="http://schemas.openxmlformats.org/officeDocument/2006/relationships/image" Target="../media/image60.emf"/><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audio" Target="../media/media17.m4a"/><Relationship Id="rId7" Type="http://schemas.openxmlformats.org/officeDocument/2006/relationships/image" Target="../media/image63.emf"/><Relationship Id="rId2" Type="http://schemas.microsoft.com/office/2007/relationships/media" Target="../media/media17.m4a"/><Relationship Id="rId1" Type="http://schemas.openxmlformats.org/officeDocument/2006/relationships/tags" Target="../tags/tag2.xml"/><Relationship Id="rId6" Type="http://schemas.openxmlformats.org/officeDocument/2006/relationships/image" Target="../media/image62.png"/><Relationship Id="rId5" Type="http://schemas.openxmlformats.org/officeDocument/2006/relationships/notesSlide" Target="../notesSlides/notesSlide17.xml"/><Relationship Id="rId4" Type="http://schemas.openxmlformats.org/officeDocument/2006/relationships/slideLayout" Target="../slideLayouts/slideLayout2.xml"/><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audio" Target="../media/media18.m4a"/><Relationship Id="rId7" Type="http://schemas.openxmlformats.org/officeDocument/2006/relationships/image" Target="../media/image66.emf"/><Relationship Id="rId2" Type="http://schemas.microsoft.com/office/2007/relationships/media" Target="../media/media18.m4a"/><Relationship Id="rId1" Type="http://schemas.openxmlformats.org/officeDocument/2006/relationships/tags" Target="../tags/tag3.xml"/><Relationship Id="rId6" Type="http://schemas.openxmlformats.org/officeDocument/2006/relationships/image" Target="../media/image65.emf"/><Relationship Id="rId11" Type="http://schemas.openxmlformats.org/officeDocument/2006/relationships/image" Target="../media/image17.png"/><Relationship Id="rId5" Type="http://schemas.openxmlformats.org/officeDocument/2006/relationships/notesSlide" Target="../notesSlides/notesSlide18.xml"/><Relationship Id="rId10" Type="http://schemas.openxmlformats.org/officeDocument/2006/relationships/image" Target="../media/image69.emf"/><Relationship Id="rId4" Type="http://schemas.openxmlformats.org/officeDocument/2006/relationships/slideLayout" Target="../slideLayouts/slideLayout2.xml"/><Relationship Id="rId9" Type="http://schemas.openxmlformats.org/officeDocument/2006/relationships/image" Target="../media/image68.emf"/></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image" Target="../media/image72.png"/><Relationship Id="rId12" Type="http://schemas.openxmlformats.org/officeDocument/2006/relationships/image" Target="../media/image77.emf"/><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1.jpeg"/><Relationship Id="rId11" Type="http://schemas.openxmlformats.org/officeDocument/2006/relationships/image" Target="../media/image76.emf"/><Relationship Id="rId5" Type="http://schemas.openxmlformats.org/officeDocument/2006/relationships/image" Target="../media/image70.jpeg"/><Relationship Id="rId10" Type="http://schemas.openxmlformats.org/officeDocument/2006/relationships/image" Target="../media/image75.emf"/><Relationship Id="rId4" Type="http://schemas.openxmlformats.org/officeDocument/2006/relationships/notesSlide" Target="../notesSlides/notesSlide19.xml"/><Relationship Id="rId9"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9.png"/><Relationship Id="rId5" Type="http://schemas.openxmlformats.org/officeDocument/2006/relationships/image" Target="../media/image78.e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slideLayout" Target="../slideLayouts/slideLayout5.xml"/><Relationship Id="rId7" Type="http://schemas.openxmlformats.org/officeDocument/2006/relationships/image" Target="../media/image83.gif"/><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1.gif"/><Relationship Id="rId5" Type="http://schemas.openxmlformats.org/officeDocument/2006/relationships/image" Target="../media/image82.gif"/><Relationship Id="rId4" Type="http://schemas.openxmlformats.org/officeDocument/2006/relationships/notesSlide" Target="../notesSlides/notesSlide22.xml"/><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image" Target="../media/image87.gif"/><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6.jpeg"/><Relationship Id="rId5" Type="http://schemas.openxmlformats.org/officeDocument/2006/relationships/image" Target="../media/image85.emf"/><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audio" Target="../media/media26.m4a"/><Relationship Id="rId7" Type="http://schemas.openxmlformats.org/officeDocument/2006/relationships/image" Target="../media/image89.emf"/><Relationship Id="rId2" Type="http://schemas.microsoft.com/office/2007/relationships/media" Target="../media/media26.m4a"/><Relationship Id="rId1" Type="http://schemas.openxmlformats.org/officeDocument/2006/relationships/tags" Target="../tags/tag5.xml"/><Relationship Id="rId6" Type="http://schemas.openxmlformats.org/officeDocument/2006/relationships/image" Target="../media/image88.emf"/><Relationship Id="rId5" Type="http://schemas.openxmlformats.org/officeDocument/2006/relationships/notesSlide" Target="../notesSlides/notesSlide26.xml"/><Relationship Id="rId4" Type="http://schemas.openxmlformats.org/officeDocument/2006/relationships/slideLayout" Target="../slideLayouts/slideLayout2.xml"/><Relationship Id="rId9"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audio" Target="../media/media27.m4a"/><Relationship Id="rId7" Type="http://schemas.openxmlformats.org/officeDocument/2006/relationships/image" Target="../media/image91.gif"/><Relationship Id="rId2" Type="http://schemas.microsoft.com/office/2007/relationships/media" Target="../media/media27.m4a"/><Relationship Id="rId1" Type="http://schemas.openxmlformats.org/officeDocument/2006/relationships/tags" Target="../tags/tag6.xml"/><Relationship Id="rId6" Type="http://schemas.openxmlformats.org/officeDocument/2006/relationships/image" Target="../media/image90.emf"/><Relationship Id="rId5" Type="http://schemas.openxmlformats.org/officeDocument/2006/relationships/notesSlide" Target="../notesSlides/notesSlide27.xml"/><Relationship Id="rId10" Type="http://schemas.openxmlformats.org/officeDocument/2006/relationships/image" Target="../media/image17.png"/><Relationship Id="rId4" Type="http://schemas.openxmlformats.org/officeDocument/2006/relationships/slideLayout" Target="../slideLayouts/slideLayout2.xml"/><Relationship Id="rId9" Type="http://schemas.openxmlformats.org/officeDocument/2006/relationships/image" Target="../media/image13.gif"/></Relationships>
</file>

<file path=ppt/slides/_rels/slide2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audio" Target="../media/media28.m4a"/><Relationship Id="rId7" Type="http://schemas.openxmlformats.org/officeDocument/2006/relationships/image" Target="../media/image93.png"/><Relationship Id="rId2" Type="http://schemas.microsoft.com/office/2007/relationships/media" Target="../media/media28.m4a"/><Relationship Id="rId1" Type="http://schemas.openxmlformats.org/officeDocument/2006/relationships/tags" Target="../tags/tag7.xml"/><Relationship Id="rId6" Type="http://schemas.openxmlformats.org/officeDocument/2006/relationships/image" Target="../media/image92.png"/><Relationship Id="rId11" Type="http://schemas.openxmlformats.org/officeDocument/2006/relationships/image" Target="../media/image17.png"/><Relationship Id="rId5" Type="http://schemas.openxmlformats.org/officeDocument/2006/relationships/notesSlide" Target="../notesSlides/notesSlide28.xml"/><Relationship Id="rId10" Type="http://schemas.openxmlformats.org/officeDocument/2006/relationships/image" Target="../media/image96.png"/><Relationship Id="rId4" Type="http://schemas.openxmlformats.org/officeDocument/2006/relationships/slideLayout" Target="../slideLayouts/slideLayout2.xml"/><Relationship Id="rId9" Type="http://schemas.openxmlformats.org/officeDocument/2006/relationships/image" Target="../media/image95.png"/></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29.m4a"/><Relationship Id="rId7" Type="http://schemas.openxmlformats.org/officeDocument/2006/relationships/image" Target="../media/image98.png"/><Relationship Id="rId2" Type="http://schemas.microsoft.com/office/2007/relationships/media" Target="../media/media29.m4a"/><Relationship Id="rId1" Type="http://schemas.openxmlformats.org/officeDocument/2006/relationships/tags" Target="../tags/tag8.xml"/><Relationship Id="rId6" Type="http://schemas.openxmlformats.org/officeDocument/2006/relationships/image" Target="../media/image97.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xml"/><Relationship Id="rId7" Type="http://schemas.openxmlformats.org/officeDocument/2006/relationships/image" Target="../media/image21.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audio" Target="../media/media31.m4a"/><Relationship Id="rId7" Type="http://schemas.openxmlformats.org/officeDocument/2006/relationships/image" Target="../media/image100.emf"/><Relationship Id="rId12" Type="http://schemas.openxmlformats.org/officeDocument/2006/relationships/image" Target="../media/image17.png"/><Relationship Id="rId2" Type="http://schemas.microsoft.com/office/2007/relationships/media" Target="../media/media31.m4a"/><Relationship Id="rId1" Type="http://schemas.openxmlformats.org/officeDocument/2006/relationships/tags" Target="../tags/tag9.xml"/><Relationship Id="rId6" Type="http://schemas.openxmlformats.org/officeDocument/2006/relationships/image" Target="../media/image99.png"/><Relationship Id="rId11" Type="http://schemas.openxmlformats.org/officeDocument/2006/relationships/image" Target="../media/image104.emf"/><Relationship Id="rId5" Type="http://schemas.openxmlformats.org/officeDocument/2006/relationships/notesSlide" Target="../notesSlides/notesSlide31.xml"/><Relationship Id="rId10" Type="http://schemas.openxmlformats.org/officeDocument/2006/relationships/image" Target="../media/image103.emf"/><Relationship Id="rId4" Type="http://schemas.openxmlformats.org/officeDocument/2006/relationships/slideLayout" Target="../slideLayouts/slideLayout2.xml"/><Relationship Id="rId9" Type="http://schemas.openxmlformats.org/officeDocument/2006/relationships/image" Target="../media/image102.emf"/></Relationships>
</file>

<file path=ppt/slides/_rels/slide3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audio" Target="../media/media32.m4a"/><Relationship Id="rId7" Type="http://schemas.openxmlformats.org/officeDocument/2006/relationships/image" Target="../media/image106.emf"/><Relationship Id="rId2" Type="http://schemas.microsoft.com/office/2007/relationships/media" Target="../media/media32.m4a"/><Relationship Id="rId1" Type="http://schemas.openxmlformats.org/officeDocument/2006/relationships/tags" Target="../tags/tag10.xml"/><Relationship Id="rId6" Type="http://schemas.openxmlformats.org/officeDocument/2006/relationships/image" Target="../media/image105.png"/><Relationship Id="rId5" Type="http://schemas.openxmlformats.org/officeDocument/2006/relationships/notesSlide" Target="../notesSlides/notesSlide32.xml"/><Relationship Id="rId4" Type="http://schemas.openxmlformats.org/officeDocument/2006/relationships/slideLayout" Target="../slideLayouts/slideLayout3.xml"/><Relationship Id="rId9" Type="http://schemas.openxmlformats.org/officeDocument/2006/relationships/image" Target="../media/image17.png"/></Relationships>
</file>

<file path=ppt/slides/_rels/slide33.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audio" Target="../media/media33.m4a"/><Relationship Id="rId7" Type="http://schemas.openxmlformats.org/officeDocument/2006/relationships/image" Target="../media/image102.emf"/><Relationship Id="rId12" Type="http://schemas.openxmlformats.org/officeDocument/2006/relationships/image" Target="../media/image17.png"/><Relationship Id="rId2" Type="http://schemas.microsoft.com/office/2007/relationships/media" Target="../media/media33.m4a"/><Relationship Id="rId1" Type="http://schemas.openxmlformats.org/officeDocument/2006/relationships/tags" Target="../tags/tag11.xml"/><Relationship Id="rId6" Type="http://schemas.openxmlformats.org/officeDocument/2006/relationships/image" Target="../media/image108.emf"/><Relationship Id="rId11" Type="http://schemas.openxmlformats.org/officeDocument/2006/relationships/image" Target="../media/image112.emf"/><Relationship Id="rId5" Type="http://schemas.openxmlformats.org/officeDocument/2006/relationships/notesSlide" Target="../notesSlides/notesSlide33.xml"/><Relationship Id="rId10" Type="http://schemas.openxmlformats.org/officeDocument/2006/relationships/image" Target="../media/image111.emf"/><Relationship Id="rId4" Type="http://schemas.openxmlformats.org/officeDocument/2006/relationships/slideLayout" Target="../slideLayouts/slideLayout3.xml"/><Relationship Id="rId9" Type="http://schemas.openxmlformats.org/officeDocument/2006/relationships/image" Target="../media/image110.emf"/></Relationships>
</file>

<file path=ppt/slides/_rels/slide34.xml.rels><?xml version="1.0" encoding="UTF-8" standalone="yes"?>
<Relationships xmlns="http://schemas.openxmlformats.org/package/2006/relationships"><Relationship Id="rId8" Type="http://schemas.openxmlformats.org/officeDocument/2006/relationships/image" Target="../media/image115.emf"/><Relationship Id="rId3" Type="http://schemas.openxmlformats.org/officeDocument/2006/relationships/audio" Target="../media/media34.m4a"/><Relationship Id="rId7" Type="http://schemas.openxmlformats.org/officeDocument/2006/relationships/image" Target="../media/image114.png"/><Relationship Id="rId2" Type="http://schemas.microsoft.com/office/2007/relationships/media" Target="../media/media34.m4a"/><Relationship Id="rId1" Type="http://schemas.openxmlformats.org/officeDocument/2006/relationships/tags" Target="../tags/tag12.xml"/><Relationship Id="rId6" Type="http://schemas.openxmlformats.org/officeDocument/2006/relationships/image" Target="../media/image113.emf"/><Relationship Id="rId11" Type="http://schemas.openxmlformats.org/officeDocument/2006/relationships/image" Target="../media/image17.png"/><Relationship Id="rId5" Type="http://schemas.openxmlformats.org/officeDocument/2006/relationships/notesSlide" Target="../notesSlides/notesSlide34.xml"/><Relationship Id="rId10" Type="http://schemas.openxmlformats.org/officeDocument/2006/relationships/image" Target="../media/image117.emf"/><Relationship Id="rId4" Type="http://schemas.openxmlformats.org/officeDocument/2006/relationships/slideLayout" Target="../slideLayouts/slideLayout2.xml"/><Relationship Id="rId9" Type="http://schemas.openxmlformats.org/officeDocument/2006/relationships/image" Target="../media/image116.emf"/></Relationships>
</file>

<file path=ppt/slides/_rels/slide35.xml.rels><?xml version="1.0" encoding="UTF-8" standalone="yes"?>
<Relationships xmlns="http://schemas.openxmlformats.org/package/2006/relationships"><Relationship Id="rId8" Type="http://schemas.openxmlformats.org/officeDocument/2006/relationships/image" Target="../media/image102.emf"/><Relationship Id="rId13" Type="http://schemas.openxmlformats.org/officeDocument/2006/relationships/image" Target="../media/image17.png"/><Relationship Id="rId3" Type="http://schemas.openxmlformats.org/officeDocument/2006/relationships/audio" Target="../media/media35.m4a"/><Relationship Id="rId7" Type="http://schemas.openxmlformats.org/officeDocument/2006/relationships/image" Target="../media/image108.emf"/><Relationship Id="rId12" Type="http://schemas.openxmlformats.org/officeDocument/2006/relationships/image" Target="../media/image122.emf"/><Relationship Id="rId2" Type="http://schemas.microsoft.com/office/2007/relationships/media" Target="../media/media35.m4a"/><Relationship Id="rId1" Type="http://schemas.openxmlformats.org/officeDocument/2006/relationships/tags" Target="../tags/tag13.xml"/><Relationship Id="rId6" Type="http://schemas.openxmlformats.org/officeDocument/2006/relationships/image" Target="../media/image118.emf"/><Relationship Id="rId11" Type="http://schemas.openxmlformats.org/officeDocument/2006/relationships/image" Target="../media/image121.emf"/><Relationship Id="rId5" Type="http://schemas.openxmlformats.org/officeDocument/2006/relationships/notesSlide" Target="../notesSlides/notesSlide35.xml"/><Relationship Id="rId10" Type="http://schemas.openxmlformats.org/officeDocument/2006/relationships/image" Target="../media/image120.emf"/><Relationship Id="rId4" Type="http://schemas.openxmlformats.org/officeDocument/2006/relationships/slideLayout" Target="../slideLayouts/slideLayout2.xml"/><Relationship Id="rId9" Type="http://schemas.openxmlformats.org/officeDocument/2006/relationships/image" Target="../media/image119.emf"/></Relationships>
</file>

<file path=ppt/slides/_rels/slide36.xml.rels><?xml version="1.0" encoding="UTF-8" standalone="yes"?>
<Relationships xmlns="http://schemas.openxmlformats.org/package/2006/relationships"><Relationship Id="rId8" Type="http://schemas.openxmlformats.org/officeDocument/2006/relationships/image" Target="../media/image126.emf"/><Relationship Id="rId3" Type="http://schemas.openxmlformats.org/officeDocument/2006/relationships/slideLayout" Target="../slideLayouts/slideLayout2.xml"/><Relationship Id="rId7" Type="http://schemas.openxmlformats.org/officeDocument/2006/relationships/image" Target="../media/image125.emf"/><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24.emf"/><Relationship Id="rId5" Type="http://schemas.openxmlformats.org/officeDocument/2006/relationships/image" Target="../media/image123.emf"/><Relationship Id="rId4" Type="http://schemas.openxmlformats.org/officeDocument/2006/relationships/notesSlide" Target="../notesSlides/notesSlide36.xml"/><Relationship Id="rId9"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7.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7" Type="http://schemas.openxmlformats.org/officeDocument/2006/relationships/image" Target="../media/image17.png"/><Relationship Id="rId2" Type="http://schemas.microsoft.com/office/2007/relationships/media" Target="../media/media38.m4a"/><Relationship Id="rId1" Type="http://schemas.openxmlformats.org/officeDocument/2006/relationships/tags" Target="../tags/tag14.xml"/><Relationship Id="rId6" Type="http://schemas.openxmlformats.org/officeDocument/2006/relationships/image" Target="../media/image127.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audio" Target="../media/media39.m4a"/><Relationship Id="rId7" Type="http://schemas.openxmlformats.org/officeDocument/2006/relationships/image" Target="../media/image129.png"/><Relationship Id="rId2" Type="http://schemas.microsoft.com/office/2007/relationships/media" Target="../media/media39.m4a"/><Relationship Id="rId1" Type="http://schemas.openxmlformats.org/officeDocument/2006/relationships/tags" Target="../tags/tag15.xml"/><Relationship Id="rId6" Type="http://schemas.openxmlformats.org/officeDocument/2006/relationships/image" Target="../media/image128.png"/><Relationship Id="rId5" Type="http://schemas.openxmlformats.org/officeDocument/2006/relationships/notesSlide" Target="../notesSlides/notesSlide39.xml"/><Relationship Id="rId10" Type="http://schemas.openxmlformats.org/officeDocument/2006/relationships/image" Target="../media/image17.png"/><Relationship Id="rId4" Type="http://schemas.openxmlformats.org/officeDocument/2006/relationships/slideLayout" Target="../slideLayouts/slideLayout3.xml"/><Relationship Id="rId9" Type="http://schemas.openxmlformats.org/officeDocument/2006/relationships/image" Target="../media/image13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xml"/><Relationship Id="rId7" Type="http://schemas.openxmlformats.org/officeDocument/2006/relationships/image" Target="../media/image21.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40.m4a"/><Relationship Id="rId7" Type="http://schemas.openxmlformats.org/officeDocument/2006/relationships/image" Target="../media/image132.wmf"/><Relationship Id="rId12" Type="http://schemas.openxmlformats.org/officeDocument/2006/relationships/image" Target="../media/image17.png"/><Relationship Id="rId2" Type="http://schemas.microsoft.com/office/2007/relationships/media" Target="../media/media40.m4a"/><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34.wmf"/><Relationship Id="rId5" Type="http://schemas.openxmlformats.org/officeDocument/2006/relationships/notesSlide" Target="../notesSlides/notesSlide40.xml"/><Relationship Id="rId10" Type="http://schemas.openxmlformats.org/officeDocument/2006/relationships/oleObject" Target="../embeddings/oleObject3.bin"/><Relationship Id="rId4" Type="http://schemas.openxmlformats.org/officeDocument/2006/relationships/slideLayout" Target="../slideLayouts/slideLayout2.xml"/><Relationship Id="rId9" Type="http://schemas.openxmlformats.org/officeDocument/2006/relationships/image" Target="../media/image133.wmf"/></Relationships>
</file>

<file path=ppt/slides/_rels/slide41.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audio" Target="../media/media41.m4a"/><Relationship Id="rId7" Type="http://schemas.openxmlformats.org/officeDocument/2006/relationships/image" Target="../media/image136.png"/><Relationship Id="rId2" Type="http://schemas.microsoft.com/office/2007/relationships/media" Target="../media/media41.m4a"/><Relationship Id="rId1" Type="http://schemas.openxmlformats.org/officeDocument/2006/relationships/tags" Target="../tags/tag16.xml"/><Relationship Id="rId6" Type="http://schemas.openxmlformats.org/officeDocument/2006/relationships/image" Target="../media/image135.png"/><Relationship Id="rId5" Type="http://schemas.openxmlformats.org/officeDocument/2006/relationships/notesSlide" Target="../notesSlides/notesSlide41.xml"/><Relationship Id="rId4" Type="http://schemas.openxmlformats.org/officeDocument/2006/relationships/slideLayout" Target="../slideLayouts/slideLayout2.xml"/><Relationship Id="rId9" Type="http://schemas.openxmlformats.org/officeDocument/2006/relationships/image" Target="../media/image17.png"/></Relationships>
</file>

<file path=ppt/slides/_rels/slide4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image" Target="../media/image140.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image" Target="../media/image147.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image" Target="../media/image150.emf"/><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152.emf"/><Relationship Id="rId5" Type="http://schemas.openxmlformats.org/officeDocument/2006/relationships/image" Target="../media/image151.emf"/><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image" Target="../media/image155.gif"/><Relationship Id="rId3" Type="http://schemas.openxmlformats.org/officeDocument/2006/relationships/audio" Target="../media/media49.m4a"/><Relationship Id="rId7" Type="http://schemas.openxmlformats.org/officeDocument/2006/relationships/image" Target="../media/image154.gif"/><Relationship Id="rId12" Type="http://schemas.openxmlformats.org/officeDocument/2006/relationships/image" Target="../media/image17.png"/><Relationship Id="rId2" Type="http://schemas.microsoft.com/office/2007/relationships/media" Target="../media/media49.m4a"/><Relationship Id="rId1" Type="http://schemas.openxmlformats.org/officeDocument/2006/relationships/tags" Target="../tags/tag17.xml"/><Relationship Id="rId6" Type="http://schemas.openxmlformats.org/officeDocument/2006/relationships/image" Target="../media/image153.emf"/><Relationship Id="rId11" Type="http://schemas.openxmlformats.org/officeDocument/2006/relationships/image" Target="../media/image158.gif"/><Relationship Id="rId5" Type="http://schemas.openxmlformats.org/officeDocument/2006/relationships/notesSlide" Target="../notesSlides/notesSlide49.xml"/><Relationship Id="rId10" Type="http://schemas.openxmlformats.org/officeDocument/2006/relationships/image" Target="../media/image157.gif"/><Relationship Id="rId4" Type="http://schemas.openxmlformats.org/officeDocument/2006/relationships/slideLayout" Target="../slideLayouts/slideLayout2.xml"/><Relationship Id="rId9" Type="http://schemas.openxmlformats.org/officeDocument/2006/relationships/image" Target="../media/image156.gif"/></Relationships>
</file>

<file path=ppt/slides/_rels/slide5.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slideLayout" Target="../slideLayouts/slideLayout6.xml"/><Relationship Id="rId7" Type="http://schemas.microsoft.com/office/2007/relationships/hdphoto" Target="../media/hdphoto1.wdp"/><Relationship Id="rId12" Type="http://schemas.openxmlformats.org/officeDocument/2006/relationships/image" Target="../media/image1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3.png"/><Relationship Id="rId11" Type="http://schemas.openxmlformats.org/officeDocument/2006/relationships/image" Target="../media/image27.emf"/><Relationship Id="rId5" Type="http://schemas.openxmlformats.org/officeDocument/2006/relationships/image" Target="../media/image22.jpg"/><Relationship Id="rId10" Type="http://schemas.openxmlformats.org/officeDocument/2006/relationships/image" Target="../media/image26.emf"/><Relationship Id="rId4" Type="http://schemas.openxmlformats.org/officeDocument/2006/relationships/notesSlide" Target="../notesSlides/notesSlide5.xml"/><Relationship Id="rId9" Type="http://schemas.openxmlformats.org/officeDocument/2006/relationships/image" Target="../media/image25.emf"/></Relationships>
</file>

<file path=ppt/slides/_rels/slide50.xml.rels><?xml version="1.0" encoding="UTF-8" standalone="yes"?>
<Relationships xmlns="http://schemas.openxmlformats.org/package/2006/relationships"><Relationship Id="rId8" Type="http://schemas.openxmlformats.org/officeDocument/2006/relationships/image" Target="../media/image161.jpg"/><Relationship Id="rId3" Type="http://schemas.openxmlformats.org/officeDocument/2006/relationships/slideLayout" Target="../slideLayouts/slideLayout4.xml"/><Relationship Id="rId7" Type="http://schemas.openxmlformats.org/officeDocument/2006/relationships/image" Target="../media/image160.emf"/><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159.emf"/><Relationship Id="rId5" Type="http://schemas.openxmlformats.org/officeDocument/2006/relationships/image" Target="../media/image31.gif"/><Relationship Id="rId4" Type="http://schemas.openxmlformats.org/officeDocument/2006/relationships/notesSlide" Target="../notesSlides/notesSlide50.xml"/><Relationship Id="rId9" Type="http://schemas.openxmlformats.org/officeDocument/2006/relationships/image" Target="../media/image17.png"/></Relationships>
</file>

<file path=ppt/slides/_rels/slide51.xml.rels><?xml version="1.0" encoding="UTF-8" standalone="yes"?>
<Relationships xmlns="http://schemas.openxmlformats.org/package/2006/relationships"><Relationship Id="rId8" Type="http://schemas.openxmlformats.org/officeDocument/2006/relationships/image" Target="../media/image163.emf"/><Relationship Id="rId3" Type="http://schemas.openxmlformats.org/officeDocument/2006/relationships/slideLayout" Target="../slideLayouts/slideLayout4.xml"/><Relationship Id="rId7" Type="http://schemas.openxmlformats.org/officeDocument/2006/relationships/hyperlink" Target="https://frib.msu.edu/" TargetMode="External"/><Relationship Id="rId12" Type="http://schemas.openxmlformats.org/officeDocument/2006/relationships/image" Target="../media/image17.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162.emf"/><Relationship Id="rId11" Type="http://schemas.openxmlformats.org/officeDocument/2006/relationships/image" Target="../media/image166.svg"/><Relationship Id="rId5" Type="http://schemas.openxmlformats.org/officeDocument/2006/relationships/hyperlink" Target="https://www.cse.msu.edu/" TargetMode="External"/><Relationship Id="rId10" Type="http://schemas.openxmlformats.org/officeDocument/2006/relationships/image" Target="../media/image165.png"/><Relationship Id="rId4" Type="http://schemas.openxmlformats.org/officeDocument/2006/relationships/notesSlide" Target="../notesSlides/notesSlide51.xml"/><Relationship Id="rId9" Type="http://schemas.openxmlformats.org/officeDocument/2006/relationships/image" Target="../media/image164.png"/></Relationships>
</file>

<file path=ppt/slides/_rels/slide6.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slideLayout" Target="../slideLayouts/slideLayout4.xml"/><Relationship Id="rId7" Type="http://schemas.openxmlformats.org/officeDocument/2006/relationships/image" Target="../media/image3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9.jpg"/><Relationship Id="rId11" Type="http://schemas.openxmlformats.org/officeDocument/2006/relationships/image" Target="../media/image17.png"/><Relationship Id="rId5" Type="http://schemas.openxmlformats.org/officeDocument/2006/relationships/image" Target="../media/image28.gif"/><Relationship Id="rId10" Type="http://schemas.openxmlformats.org/officeDocument/2006/relationships/image" Target="../media/image33.gif"/><Relationship Id="rId4" Type="http://schemas.openxmlformats.org/officeDocument/2006/relationships/notesSlide" Target="../notesSlides/notesSlide6.xml"/><Relationship Id="rId9" Type="http://schemas.openxmlformats.org/officeDocument/2006/relationships/image" Target="../media/image32.jpg"/></Relationships>
</file>

<file path=ppt/slides/_rels/slide7.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slideLayout" Target="../slideLayouts/slideLayout4.xml"/><Relationship Id="rId7" Type="http://schemas.openxmlformats.org/officeDocument/2006/relationships/image" Target="../media/image31.gi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5.gif"/><Relationship Id="rId11" Type="http://schemas.openxmlformats.org/officeDocument/2006/relationships/image" Target="../media/image17.png"/><Relationship Id="rId5" Type="http://schemas.openxmlformats.org/officeDocument/2006/relationships/image" Target="../media/image34.emf"/><Relationship Id="rId10" Type="http://schemas.openxmlformats.org/officeDocument/2006/relationships/image" Target="../media/image37.gif"/><Relationship Id="rId4" Type="http://schemas.openxmlformats.org/officeDocument/2006/relationships/notesSlide" Target="../notesSlides/notesSlide7.xml"/><Relationship Id="rId9" Type="http://schemas.openxmlformats.org/officeDocument/2006/relationships/image" Target="../media/image28.gif"/></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6.xml"/><Relationship Id="rId7" Type="http://schemas.openxmlformats.org/officeDocument/2006/relationships/image" Target="../media/image40.gi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9.gif"/><Relationship Id="rId5" Type="http://schemas.openxmlformats.org/officeDocument/2006/relationships/image" Target="../media/image38.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slideLayout" Target="../slideLayouts/slideLayout4.xml"/><Relationship Id="rId7" Type="http://schemas.openxmlformats.org/officeDocument/2006/relationships/image" Target="../media/image28.gif"/><Relationship Id="rId12" Type="http://schemas.openxmlformats.org/officeDocument/2006/relationships/image" Target="../media/image17.png"/><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31.gif"/><Relationship Id="rId11" Type="http://schemas.openxmlformats.org/officeDocument/2006/relationships/image" Target="../media/image44.gif"/><Relationship Id="rId5" Type="http://schemas.openxmlformats.org/officeDocument/2006/relationships/image" Target="../media/image41.emf"/><Relationship Id="rId10" Type="http://schemas.openxmlformats.org/officeDocument/2006/relationships/image" Target="../media/image43.gif"/><Relationship Id="rId4" Type="http://schemas.openxmlformats.org/officeDocument/2006/relationships/notesSlide" Target="../notesSlides/notesSlide9.xml"/><Relationship Id="rId9" Type="http://schemas.openxmlformats.org/officeDocument/2006/relationships/image" Target="../media/image42.e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2000">
              <a:schemeClr val="bg1">
                <a:lumMod val="20000"/>
                <a:lumOff val="80000"/>
              </a:schemeClr>
            </a:gs>
            <a:gs pos="81000">
              <a:srgbClr val="8488C4">
                <a:alpha val="48000"/>
              </a:srgbClr>
            </a:gs>
            <a:gs pos="6000">
              <a:srgbClr val="006600"/>
            </a:gs>
            <a:gs pos="64000">
              <a:schemeClr val="tx1"/>
            </a:gs>
          </a:gsLst>
          <a:lin ang="16200000" scaled="1"/>
          <a:tileRect/>
        </a:gradFill>
        <a:effectLst/>
      </p:bgPr>
    </p:bg>
    <p:spTree>
      <p:nvGrpSpPr>
        <p:cNvPr id="1" name=""/>
        <p:cNvGrpSpPr/>
        <p:nvPr/>
      </p:nvGrpSpPr>
      <p:grpSpPr>
        <a:xfrm>
          <a:off x="0" y="0"/>
          <a:ext cx="0" cy="0"/>
          <a:chOff x="0" y="0"/>
          <a:chExt cx="0" cy="0"/>
        </a:xfrm>
      </p:grpSpPr>
      <p:sp>
        <p:nvSpPr>
          <p:cNvPr id="22" name="Rectangle 3">
            <a:extLst>
              <a:ext uri="{FF2B5EF4-FFF2-40B4-BE49-F238E27FC236}">
                <a16:creationId xmlns:a16="http://schemas.microsoft.com/office/drawing/2014/main" id="{328318BA-5B93-44A7-B301-35E3D6532E9F}"/>
              </a:ext>
            </a:extLst>
          </p:cNvPr>
          <p:cNvSpPr>
            <a:spLocks noChangeArrowheads="1"/>
          </p:cNvSpPr>
          <p:nvPr/>
        </p:nvSpPr>
        <p:spPr bwMode="auto">
          <a:xfrm>
            <a:off x="9187711" y="726349"/>
            <a:ext cx="2540000" cy="5314950"/>
          </a:xfrm>
          <a:prstGeom prst="rect">
            <a:avLst/>
          </a:prstGeom>
          <a:gradFill flip="none" rotWithShape="1">
            <a:gsLst>
              <a:gs pos="100000">
                <a:srgbClr val="8488C4">
                  <a:alpha val="48000"/>
                </a:srgbClr>
              </a:gs>
              <a:gs pos="84000">
                <a:schemeClr val="tx1"/>
              </a:gs>
              <a:gs pos="61000">
                <a:schemeClr val="bg1">
                  <a:lumMod val="20000"/>
                  <a:lumOff val="80000"/>
                </a:schemeClr>
              </a:gs>
              <a:gs pos="48000">
                <a:srgbClr val="96AB94"/>
              </a:gs>
            </a:gsLst>
            <a:lin ang="9000000" scaled="0"/>
            <a:tileRect/>
          </a:gradFill>
          <a:ln w="38100" cmpd="dbl">
            <a:solidFill>
              <a:schemeClr val="tx2"/>
            </a:solidFill>
            <a:miter lim="800000"/>
            <a:headEnd/>
            <a:tailEnd/>
          </a:ln>
          <a:effectLst/>
          <a:scene3d>
            <a:camera prst="orthographicFront">
              <a:rot lat="1800000" lon="1800000" rev="0"/>
            </a:camera>
            <a:lightRig rig="threePt" dir="t"/>
          </a:scene3d>
          <a:sp3d>
            <a:bevelT prst="relaxedInset"/>
            <a:bevelB prst="relaxedInset"/>
          </a:sp3d>
        </p:spPr>
        <p:txBody>
          <a:bodyPr lIns="92075" tIns="228600" rIns="92075" bIns="46038" anchorCtr="1"/>
          <a:lstStyle/>
          <a:p>
            <a:pPr marL="6350" algn="l">
              <a:lnSpc>
                <a:spcPts val="1200"/>
              </a:lnSpc>
              <a:spcBef>
                <a:spcPts val="600"/>
              </a:spcBef>
              <a:buClr>
                <a:srgbClr val="008000"/>
              </a:buClr>
              <a:buSzPct val="85000"/>
              <a:defRPr/>
            </a:pPr>
            <a:endParaRPr lang="en-US" sz="1400" dirty="0"/>
          </a:p>
        </p:txBody>
      </p:sp>
      <p:sp>
        <p:nvSpPr>
          <p:cNvPr id="5" name="Title 4"/>
          <p:cNvSpPr>
            <a:spLocks noGrp="1"/>
          </p:cNvSpPr>
          <p:nvPr>
            <p:ph type="title"/>
          </p:nvPr>
        </p:nvSpPr>
        <p:spPr>
          <a:xfrm>
            <a:off x="3100976" y="0"/>
            <a:ext cx="5727264" cy="533400"/>
          </a:xfrm>
        </p:spPr>
        <p:txBody>
          <a:bodyPr/>
          <a:lstStyle/>
          <a:p>
            <a:r>
              <a:rPr lang="en-US" sz="1800" b="0" spc="200" dirty="0">
                <a:effectLst>
                  <a:outerShdw blurRad="38100" dist="38100" dir="2700000" algn="tl">
                    <a:srgbClr val="000000">
                      <a:alpha val="43137"/>
                    </a:srgbClr>
                  </a:outerShdw>
                </a:effectLst>
                <a:latin typeface="Blackadder ITC" panose="04020505051007020D02" pitchFamily="82" charset="0"/>
              </a:rPr>
              <a:t>LISE</a:t>
            </a:r>
            <a:r>
              <a:rPr lang="en-US" sz="1800" b="0" spc="200" baseline="30000" dirty="0">
                <a:effectLst>
                  <a:outerShdw blurRad="38100" dist="38100" dir="2700000" algn="tl">
                    <a:srgbClr val="000000">
                      <a:alpha val="43137"/>
                    </a:srgbClr>
                  </a:outerShdw>
                </a:effectLst>
                <a:latin typeface="Blackadder ITC" panose="04020505051007020D02" pitchFamily="82" charset="0"/>
              </a:rPr>
              <a:t>++</a:t>
            </a:r>
            <a:r>
              <a:rPr lang="en-US" sz="1800" b="0" spc="200" dirty="0">
                <a:effectLst>
                  <a:outerShdw blurRad="38100" dist="38100" dir="2700000" algn="tl">
                    <a:srgbClr val="000000">
                      <a:alpha val="43137"/>
                    </a:srgbClr>
                  </a:outerShdw>
                </a:effectLst>
                <a:latin typeface="Blackadder ITC" panose="04020505051007020D02" pitchFamily="82" charset="0"/>
              </a:rPr>
              <a:t> pictures studio presents</a:t>
            </a:r>
          </a:p>
        </p:txBody>
      </p:sp>
      <p:pic>
        <p:nvPicPr>
          <p:cNvPr id="11" name="Picture 10">
            <a:extLst>
              <a:ext uri="{FF2B5EF4-FFF2-40B4-BE49-F238E27FC236}">
                <a16:creationId xmlns:a16="http://schemas.microsoft.com/office/drawing/2014/main" id="{35CB18FE-A72B-481D-B28B-798024DDD215}"/>
              </a:ext>
            </a:extLst>
          </p:cNvPr>
          <p:cNvPicPr>
            <a:picLocks noChangeAspect="1"/>
          </p:cNvPicPr>
          <p:nvPr/>
        </p:nvPicPr>
        <p:blipFill>
          <a:blip r:embed="rId5"/>
          <a:stretch>
            <a:fillRect/>
          </a:stretch>
        </p:blipFill>
        <p:spPr>
          <a:xfrm>
            <a:off x="9873608" y="1574349"/>
            <a:ext cx="1203264" cy="902285"/>
          </a:xfrm>
          <a:prstGeom prst="rect">
            <a:avLst/>
          </a:prstGeom>
          <a:scene3d>
            <a:camera prst="isometricLeftDown">
              <a:rot lat="1800000" lon="1800000" rev="0"/>
            </a:camera>
            <a:lightRig rig="threePt" dir="t"/>
          </a:scene3d>
          <a:sp3d extrusionH="25400" contourW="12700">
            <a:bevelT w="127000"/>
            <a:contourClr>
              <a:srgbClr val="308438"/>
            </a:contourClr>
          </a:sp3d>
        </p:spPr>
      </p:pic>
      <p:sp>
        <p:nvSpPr>
          <p:cNvPr id="19" name="TextBox 18">
            <a:extLst>
              <a:ext uri="{FF2B5EF4-FFF2-40B4-BE49-F238E27FC236}">
                <a16:creationId xmlns:a16="http://schemas.microsoft.com/office/drawing/2014/main" id="{B622094A-77AF-482A-A809-EFE0D6E6BAF8}"/>
              </a:ext>
            </a:extLst>
          </p:cNvPr>
          <p:cNvSpPr txBox="1"/>
          <p:nvPr/>
        </p:nvSpPr>
        <p:spPr>
          <a:xfrm>
            <a:off x="43306" y="6414046"/>
            <a:ext cx="3226204" cy="338554"/>
          </a:xfrm>
          <a:prstGeom prst="rect">
            <a:avLst/>
          </a:prstGeom>
          <a:noFill/>
        </p:spPr>
        <p:txBody>
          <a:bodyPr wrap="none" rtlCol="0">
            <a:spAutoFit/>
          </a:bodyPr>
          <a:lstStyle/>
          <a:p>
            <a:r>
              <a:rPr lang="en-US" sz="1600" dirty="0">
                <a:solidFill>
                  <a:schemeClr val="accent2">
                    <a:lumMod val="75000"/>
                  </a:schemeClr>
                </a:solidFill>
                <a:effectLst>
                  <a:outerShdw blurRad="38100" dist="38100" dir="2700000" algn="tl">
                    <a:srgbClr val="000000">
                      <a:alpha val="43137"/>
                    </a:srgbClr>
                  </a:outerShdw>
                </a:effectLst>
              </a:rPr>
              <a:t>FRIB/NSCL Staff Information Talk</a:t>
            </a:r>
          </a:p>
        </p:txBody>
      </p:sp>
      <p:grpSp>
        <p:nvGrpSpPr>
          <p:cNvPr id="32" name="Group 31">
            <a:extLst>
              <a:ext uri="{FF2B5EF4-FFF2-40B4-BE49-F238E27FC236}">
                <a16:creationId xmlns:a16="http://schemas.microsoft.com/office/drawing/2014/main" id="{CE2E9668-91D3-47B6-A363-00F56F6E88CA}"/>
              </a:ext>
            </a:extLst>
          </p:cNvPr>
          <p:cNvGrpSpPr/>
          <p:nvPr/>
        </p:nvGrpSpPr>
        <p:grpSpPr>
          <a:xfrm>
            <a:off x="381000" y="726349"/>
            <a:ext cx="2540000" cy="5314950"/>
            <a:chOff x="53847" y="726349"/>
            <a:chExt cx="2540000" cy="5314950"/>
          </a:xfrm>
        </p:grpSpPr>
        <p:sp>
          <p:nvSpPr>
            <p:cNvPr id="23" name="Rectangle 3">
              <a:extLst>
                <a:ext uri="{FF2B5EF4-FFF2-40B4-BE49-F238E27FC236}">
                  <a16:creationId xmlns:a16="http://schemas.microsoft.com/office/drawing/2014/main" id="{B7B232CF-6F35-43AB-ABB9-0843A319C291}"/>
                </a:ext>
              </a:extLst>
            </p:cNvPr>
            <p:cNvSpPr>
              <a:spLocks noChangeArrowheads="1"/>
            </p:cNvSpPr>
            <p:nvPr/>
          </p:nvSpPr>
          <p:spPr bwMode="auto">
            <a:xfrm>
              <a:off x="53847" y="726349"/>
              <a:ext cx="2540000" cy="5314950"/>
            </a:xfrm>
            <a:prstGeom prst="rect">
              <a:avLst/>
            </a:prstGeom>
            <a:gradFill flip="none" rotWithShape="1">
              <a:gsLst>
                <a:gs pos="0">
                  <a:srgbClr val="8488C4">
                    <a:alpha val="48000"/>
                  </a:srgbClr>
                </a:gs>
                <a:gs pos="16000">
                  <a:schemeClr val="tx1"/>
                </a:gs>
                <a:gs pos="33000">
                  <a:schemeClr val="bg1">
                    <a:lumMod val="20000"/>
                    <a:lumOff val="80000"/>
                  </a:schemeClr>
                </a:gs>
                <a:gs pos="54000">
                  <a:srgbClr val="96AB94"/>
                </a:gs>
              </a:gsLst>
              <a:lin ang="12600000" scaled="0"/>
              <a:tileRect/>
            </a:gradFill>
            <a:ln w="38100" cmpd="dbl">
              <a:solidFill>
                <a:schemeClr val="tx2"/>
              </a:solidFill>
              <a:miter lim="800000"/>
              <a:headEnd/>
              <a:tailEnd/>
            </a:ln>
            <a:effectLst/>
            <a:scene3d>
              <a:camera prst="orthographicFront">
                <a:rot lat="1800000" lon="19800000" rev="0"/>
              </a:camera>
              <a:lightRig rig="threePt" dir="t"/>
            </a:scene3d>
            <a:sp3d>
              <a:bevelT prst="relaxedInset"/>
              <a:bevelB prst="relaxedInset"/>
            </a:sp3d>
          </p:spPr>
          <p:txBody>
            <a:bodyPr lIns="92075" tIns="228600" rIns="92075" bIns="46038" anchorCtr="1"/>
            <a:lstStyle/>
            <a:p>
              <a:pPr marL="6350" algn="l">
                <a:lnSpc>
                  <a:spcPts val="1200"/>
                </a:lnSpc>
                <a:spcBef>
                  <a:spcPts val="600"/>
                </a:spcBef>
                <a:buClr>
                  <a:srgbClr val="008000"/>
                </a:buClr>
                <a:buSzPct val="85000"/>
                <a:defRPr/>
              </a:pPr>
              <a:endParaRPr lang="en-US" sz="1400" dirty="0"/>
            </a:p>
          </p:txBody>
        </p:sp>
        <p:pic>
          <p:nvPicPr>
            <p:cNvPr id="12" name="Picture 11">
              <a:extLst>
                <a:ext uri="{FF2B5EF4-FFF2-40B4-BE49-F238E27FC236}">
                  <a16:creationId xmlns:a16="http://schemas.microsoft.com/office/drawing/2014/main" id="{BFC6D739-620C-425E-85A7-93D49D94A3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098" y="2567783"/>
              <a:ext cx="1162951" cy="1945076"/>
            </a:xfrm>
            <a:prstGeom prst="rect">
              <a:avLst/>
            </a:prstGeom>
            <a:scene3d>
              <a:camera prst="isometricRightUp">
                <a:rot lat="1800000" lon="19800000" rev="0"/>
              </a:camera>
              <a:lightRig rig="threePt" dir="t"/>
            </a:scene3d>
            <a:sp3d contourW="44450" prstMaterial="dkEdge">
              <a:bevelT w="120650"/>
              <a:bevelB w="19050"/>
              <a:contourClr>
                <a:schemeClr val="bg1">
                  <a:lumMod val="60000"/>
                  <a:lumOff val="40000"/>
                </a:schemeClr>
              </a:contourClr>
            </a:sp3d>
          </p:spPr>
        </p:pic>
        <p:pic>
          <p:nvPicPr>
            <p:cNvPr id="26" name="Picture 25">
              <a:extLst>
                <a:ext uri="{FF2B5EF4-FFF2-40B4-BE49-F238E27FC236}">
                  <a16:creationId xmlns:a16="http://schemas.microsoft.com/office/drawing/2014/main" id="{D436BDD6-8CEE-4315-8C1D-DDFE7068DA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447" y="4572000"/>
              <a:ext cx="1524000" cy="1019175"/>
            </a:xfrm>
            <a:prstGeom prst="rect">
              <a:avLst/>
            </a:prstGeom>
            <a:scene3d>
              <a:camera prst="orthographicFront">
                <a:rot lat="1800000" lon="19800000" rev="0"/>
              </a:camera>
              <a:lightRig rig="threePt" dir="t"/>
            </a:scene3d>
          </p:spPr>
        </p:pic>
        <p:pic>
          <p:nvPicPr>
            <p:cNvPr id="31" name="Picture 30">
              <a:extLst>
                <a:ext uri="{FF2B5EF4-FFF2-40B4-BE49-F238E27FC236}">
                  <a16:creationId xmlns:a16="http://schemas.microsoft.com/office/drawing/2014/main" id="{3F28E19E-0D9F-4AE9-BE53-8FB173EB6C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575" y="1066526"/>
              <a:ext cx="2365247" cy="1364375"/>
            </a:xfrm>
            <a:prstGeom prst="rect">
              <a:avLst/>
            </a:prstGeom>
            <a:ln w="28575">
              <a:solidFill>
                <a:schemeClr val="accent3">
                  <a:lumMod val="20000"/>
                  <a:lumOff val="80000"/>
                </a:schemeClr>
              </a:solidFill>
            </a:ln>
            <a:scene3d>
              <a:camera prst="orthographicFront">
                <a:rot lat="1800000" lon="19800000" rev="0"/>
              </a:camera>
              <a:lightRig rig="threePt" dir="t"/>
            </a:scene3d>
            <a:sp3d extrusionH="25400" contourW="12700" prstMaterial="matte">
              <a:bevelT w="50800" h="25400"/>
              <a:bevelB w="31750" h="38100" prst="relaxedInset"/>
              <a:extrusionClr>
                <a:schemeClr val="accent3">
                  <a:lumMod val="20000"/>
                  <a:lumOff val="80000"/>
                </a:schemeClr>
              </a:extrusionClr>
              <a:contourClr>
                <a:schemeClr val="bg1">
                  <a:lumMod val="20000"/>
                  <a:lumOff val="80000"/>
                </a:schemeClr>
              </a:contourClr>
            </a:sp3d>
          </p:spPr>
        </p:pic>
      </p:grpSp>
      <p:sp>
        <p:nvSpPr>
          <p:cNvPr id="33" name="Rectangle 3">
            <a:extLst>
              <a:ext uri="{FF2B5EF4-FFF2-40B4-BE49-F238E27FC236}">
                <a16:creationId xmlns:a16="http://schemas.microsoft.com/office/drawing/2014/main" id="{88D3A2C7-D36F-456F-81AC-FA743BB7946E}"/>
              </a:ext>
            </a:extLst>
          </p:cNvPr>
          <p:cNvSpPr>
            <a:spLocks noChangeArrowheads="1"/>
          </p:cNvSpPr>
          <p:nvPr/>
        </p:nvSpPr>
        <p:spPr bwMode="auto">
          <a:xfrm>
            <a:off x="2785731" y="710571"/>
            <a:ext cx="6535006" cy="4622321"/>
          </a:xfrm>
          <a:prstGeom prst="rect">
            <a:avLst/>
          </a:prstGeom>
          <a:gradFill flip="none" rotWithShape="1">
            <a:gsLst>
              <a:gs pos="0">
                <a:srgbClr val="8488C4">
                  <a:alpha val="48000"/>
                </a:srgbClr>
              </a:gs>
              <a:gs pos="24000">
                <a:schemeClr val="tx1"/>
              </a:gs>
              <a:gs pos="74000">
                <a:schemeClr val="bg1">
                  <a:lumMod val="20000"/>
                  <a:lumOff val="80000"/>
                </a:schemeClr>
              </a:gs>
              <a:gs pos="91000">
                <a:srgbClr val="96AB94"/>
              </a:gs>
            </a:gsLst>
            <a:lin ang="16200000" scaled="1"/>
            <a:tileRect/>
          </a:gradFill>
          <a:ln w="38100" cmpd="dbl">
            <a:solidFill>
              <a:schemeClr val="tx2"/>
            </a:solidFill>
            <a:miter lim="800000"/>
            <a:headEnd/>
            <a:tailEnd/>
          </a:ln>
          <a:effectLst/>
          <a:scene3d>
            <a:camera prst="orthographicFront">
              <a:rot lat="0" lon="0" rev="0"/>
            </a:camera>
            <a:lightRig rig="threePt" dir="t"/>
          </a:scene3d>
          <a:sp3d>
            <a:bevelT prst="relaxedInset"/>
            <a:bevelB prst="relaxedInset"/>
          </a:sp3d>
        </p:spPr>
        <p:txBody>
          <a:bodyPr lIns="92075" tIns="228600" rIns="92075" bIns="46038" anchorCtr="1"/>
          <a:lstStyle/>
          <a:p>
            <a:pPr marL="6350">
              <a:spcBef>
                <a:spcPts val="1800"/>
              </a:spcBef>
              <a:buClr>
                <a:srgbClr val="008000"/>
              </a:buClr>
              <a:buSzPct val="85000"/>
              <a:defRPr/>
            </a:pPr>
            <a:r>
              <a:rPr lang="en-US" sz="2800" spc="-90"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to Make Rare Isotope Beams at Home</a:t>
            </a:r>
          </a:p>
        </p:txBody>
      </p:sp>
      <p:pic>
        <p:nvPicPr>
          <p:cNvPr id="36" name="Picture 35">
            <a:extLst>
              <a:ext uri="{FF2B5EF4-FFF2-40B4-BE49-F238E27FC236}">
                <a16:creationId xmlns:a16="http://schemas.microsoft.com/office/drawing/2014/main" id="{8FE61B5C-4155-44C0-B1F5-52ABEC727976}"/>
              </a:ext>
            </a:extLst>
          </p:cNvPr>
          <p:cNvPicPr>
            <a:picLocks noChangeAspect="1"/>
          </p:cNvPicPr>
          <p:nvPr/>
        </p:nvPicPr>
        <p:blipFill>
          <a:blip r:embed="rId9"/>
          <a:stretch>
            <a:fillRect/>
          </a:stretch>
        </p:blipFill>
        <p:spPr>
          <a:xfrm>
            <a:off x="7268302" y="6293417"/>
            <a:ext cx="1297276" cy="362701"/>
          </a:xfrm>
          <a:prstGeom prst="rect">
            <a:avLst/>
          </a:prstGeom>
        </p:spPr>
      </p:pic>
      <p:pic>
        <p:nvPicPr>
          <p:cNvPr id="37" name="Picture 36">
            <a:extLst>
              <a:ext uri="{FF2B5EF4-FFF2-40B4-BE49-F238E27FC236}">
                <a16:creationId xmlns:a16="http://schemas.microsoft.com/office/drawing/2014/main" id="{0095320B-3A40-4E49-ACE3-BAD4A26289E4}"/>
              </a:ext>
            </a:extLst>
          </p:cNvPr>
          <p:cNvPicPr>
            <a:picLocks noChangeAspect="1"/>
          </p:cNvPicPr>
          <p:nvPr/>
        </p:nvPicPr>
        <p:blipFill>
          <a:blip r:embed="rId10"/>
          <a:stretch>
            <a:fillRect/>
          </a:stretch>
        </p:blipFill>
        <p:spPr>
          <a:xfrm>
            <a:off x="6412202" y="6257538"/>
            <a:ext cx="453432" cy="457200"/>
          </a:xfrm>
          <a:prstGeom prst="rect">
            <a:avLst/>
          </a:prstGeom>
        </p:spPr>
      </p:pic>
      <p:pic>
        <p:nvPicPr>
          <p:cNvPr id="39" name="Picture 38">
            <a:extLst>
              <a:ext uri="{FF2B5EF4-FFF2-40B4-BE49-F238E27FC236}">
                <a16:creationId xmlns:a16="http://schemas.microsoft.com/office/drawing/2014/main" id="{9283F915-09BA-4058-9088-81FCE7D3A24B}"/>
              </a:ext>
            </a:extLst>
          </p:cNvPr>
          <p:cNvPicPr>
            <a:picLocks noChangeAspect="1"/>
          </p:cNvPicPr>
          <p:nvPr/>
        </p:nvPicPr>
        <p:blipFill>
          <a:blip r:embed="rId11"/>
          <a:stretch>
            <a:fillRect/>
          </a:stretch>
        </p:blipFill>
        <p:spPr>
          <a:xfrm>
            <a:off x="3886200" y="6272012"/>
            <a:ext cx="456975" cy="457200"/>
          </a:xfrm>
          <a:prstGeom prst="rect">
            <a:avLst/>
          </a:prstGeom>
        </p:spPr>
      </p:pic>
      <p:pic>
        <p:nvPicPr>
          <p:cNvPr id="41" name="Picture 40">
            <a:extLst>
              <a:ext uri="{FF2B5EF4-FFF2-40B4-BE49-F238E27FC236}">
                <a16:creationId xmlns:a16="http://schemas.microsoft.com/office/drawing/2014/main" id="{0A691ADB-33DB-45F9-97FF-7989348815A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13274" y="6257538"/>
            <a:ext cx="357188" cy="457200"/>
          </a:xfrm>
          <a:prstGeom prst="rect">
            <a:avLst/>
          </a:prstGeom>
        </p:spPr>
      </p:pic>
      <p:pic>
        <p:nvPicPr>
          <p:cNvPr id="42" name="Picture 2" descr="http://www.nscl.msu.edu/%7Ebrown/home/nscl_logo_nbg150.gif">
            <a:extLst>
              <a:ext uri="{FF2B5EF4-FFF2-40B4-BE49-F238E27FC236}">
                <a16:creationId xmlns:a16="http://schemas.microsoft.com/office/drawing/2014/main" id="{71480167-A0C5-4E31-8C0F-A427D66D15E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00667" y="6272856"/>
            <a:ext cx="364786" cy="4572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ACFDCE40-96AF-4503-8FE1-60DF88753DE5}"/>
              </a:ext>
            </a:extLst>
          </p:cNvPr>
          <p:cNvSpPr txBox="1"/>
          <p:nvPr/>
        </p:nvSpPr>
        <p:spPr>
          <a:xfrm>
            <a:off x="10979639" y="6486841"/>
            <a:ext cx="1210589" cy="338554"/>
          </a:xfrm>
          <a:prstGeom prst="rect">
            <a:avLst/>
          </a:prstGeom>
          <a:noFill/>
        </p:spPr>
        <p:txBody>
          <a:bodyPr wrap="none" rtlCol="0">
            <a:spAutoFit/>
          </a:bodyPr>
          <a:lstStyle/>
          <a:p>
            <a:pPr algn="r"/>
            <a:r>
              <a:rPr lang="en-US" sz="1600" dirty="0">
                <a:solidFill>
                  <a:schemeClr val="accent2">
                    <a:lumMod val="75000"/>
                  </a:schemeClr>
                </a:solidFill>
                <a:effectLst>
                  <a:outerShdw blurRad="38100" dist="38100" dir="2700000" algn="tl">
                    <a:srgbClr val="000000">
                      <a:alpha val="43137"/>
                    </a:srgbClr>
                  </a:outerShdw>
                </a:effectLst>
              </a:rPr>
              <a:t>04/04/2018</a:t>
            </a:r>
          </a:p>
        </p:txBody>
      </p:sp>
      <p:sp>
        <p:nvSpPr>
          <p:cNvPr id="45" name="TextBox 44">
            <a:extLst>
              <a:ext uri="{FF2B5EF4-FFF2-40B4-BE49-F238E27FC236}">
                <a16:creationId xmlns:a16="http://schemas.microsoft.com/office/drawing/2014/main" id="{13025201-963C-4C69-8508-B757AC0E6EF8}"/>
              </a:ext>
            </a:extLst>
          </p:cNvPr>
          <p:cNvSpPr txBox="1"/>
          <p:nvPr/>
        </p:nvSpPr>
        <p:spPr>
          <a:xfrm>
            <a:off x="3530600" y="4746430"/>
            <a:ext cx="2185214" cy="400110"/>
          </a:xfrm>
          <a:prstGeom prst="rect">
            <a:avLst/>
          </a:prstGeom>
          <a:noFill/>
        </p:spPr>
        <p:txBody>
          <a:bodyPr wrap="none" rtlCol="0">
            <a:spAutoFit/>
          </a:bodyPr>
          <a:lstStyle/>
          <a:p>
            <a:r>
              <a:rPr lang="en-US" sz="2000" b="1" dirty="0">
                <a:solidFill>
                  <a:schemeClr val="accent3">
                    <a:lumMod val="75000"/>
                  </a:schemeClr>
                </a:solidFill>
                <a:latin typeface="Batang" panose="02030600000101010101" pitchFamily="18" charset="-127"/>
                <a:ea typeface="Batang" panose="02030600000101010101" pitchFamily="18" charset="-127"/>
              </a:rPr>
              <a:t>Oleg B. Tarasov</a:t>
            </a:r>
          </a:p>
        </p:txBody>
      </p:sp>
      <p:pic>
        <p:nvPicPr>
          <p:cNvPr id="47" name="Picture 46">
            <a:extLst>
              <a:ext uri="{FF2B5EF4-FFF2-40B4-BE49-F238E27FC236}">
                <a16:creationId xmlns:a16="http://schemas.microsoft.com/office/drawing/2014/main" id="{0F2494F8-653C-4136-B833-D530897731E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908864">
            <a:off x="9851615" y="4512859"/>
            <a:ext cx="1474331" cy="867253"/>
          </a:xfrm>
          <a:prstGeom prst="rect">
            <a:avLst/>
          </a:prstGeom>
          <a:scene3d>
            <a:camera prst="orthographicFront">
              <a:rot lat="1800000" lon="1800000" rev="0"/>
            </a:camera>
            <a:lightRig rig="morning" dir="t"/>
          </a:scene3d>
          <a:sp3d prstMaterial="plastic">
            <a:bevelT/>
            <a:bevelB/>
            <a:contourClr>
              <a:schemeClr val="accent6">
                <a:lumMod val="75000"/>
              </a:schemeClr>
            </a:contourClr>
          </a:sp3d>
        </p:spPr>
      </p:pic>
      <p:pic>
        <p:nvPicPr>
          <p:cNvPr id="51" name="Picture 50">
            <a:extLst>
              <a:ext uri="{FF2B5EF4-FFF2-40B4-BE49-F238E27FC236}">
                <a16:creationId xmlns:a16="http://schemas.microsoft.com/office/drawing/2014/main" id="{66B34D76-2C23-46A3-A404-DED485FDAD0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64739" y="2942054"/>
            <a:ext cx="1014900" cy="1014900"/>
          </a:xfrm>
          <a:prstGeom prst="rect">
            <a:avLst/>
          </a:prstGeom>
          <a:effectLst>
            <a:innerShdw blurRad="63500" dist="50800" dir="18900000">
              <a:schemeClr val="bg1">
                <a:lumMod val="40000"/>
                <a:lumOff val="60000"/>
                <a:alpha val="50000"/>
              </a:schemeClr>
            </a:innerShdw>
          </a:effectLst>
          <a:scene3d>
            <a:camera prst="orthographicFront">
              <a:rot lat="1800000" lon="1800000" rev="0"/>
            </a:camera>
            <a:lightRig rig="freezing" dir="t"/>
          </a:scene3d>
          <a:sp3d prstMaterial="powder"/>
        </p:spPr>
      </p:pic>
      <p:pic>
        <p:nvPicPr>
          <p:cNvPr id="56" name="Picture 55">
            <a:extLst>
              <a:ext uri="{FF2B5EF4-FFF2-40B4-BE49-F238E27FC236}">
                <a16:creationId xmlns:a16="http://schemas.microsoft.com/office/drawing/2014/main" id="{D8EAAC70-5B7A-494B-BA1B-CA7F2DDD0C5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68502" y="6085582"/>
            <a:ext cx="1362184" cy="667017"/>
          </a:xfrm>
          <a:prstGeom prst="rect">
            <a:avLst/>
          </a:prstGeom>
          <a:scene3d>
            <a:camera prst="orthographicFront">
              <a:rot lat="0" lon="19800000" rev="0"/>
            </a:camera>
            <a:lightRig rig="threePt" dir="t"/>
          </a:scene3d>
        </p:spPr>
      </p:pic>
      <p:pic>
        <p:nvPicPr>
          <p:cNvPr id="62" name="Picture 61">
            <a:extLst>
              <a:ext uri="{FF2B5EF4-FFF2-40B4-BE49-F238E27FC236}">
                <a16:creationId xmlns:a16="http://schemas.microsoft.com/office/drawing/2014/main" id="{ECC11544-2904-466D-937A-EECC5E1342B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29376" y="1684765"/>
            <a:ext cx="6026123" cy="3345008"/>
          </a:xfrm>
          <a:prstGeom prst="rect">
            <a:avLst/>
          </a:prstGeom>
        </p:spPr>
      </p:pic>
      <p:pic>
        <p:nvPicPr>
          <p:cNvPr id="4" name="Audio 3">
            <a:hlinkClick r:id="" action="ppaction://media"/>
            <a:extLst>
              <a:ext uri="{FF2B5EF4-FFF2-40B4-BE49-F238E27FC236}">
                <a16:creationId xmlns:a16="http://schemas.microsoft.com/office/drawing/2014/main" id="{18AAD7F3-C830-541F-D049-1CF9A2F72F19}"/>
              </a:ext>
            </a:extLst>
          </p:cNvPr>
          <p:cNvPicPr>
            <a:picLocks noChangeAspect="1"/>
          </p:cNvPicPr>
          <p:nvPr>
            <a:audioFile r:link="rId2"/>
            <p:extLst>
              <p:ext uri="{DAA4B4D4-6D71-4841-9C94-3DE7FCFB9230}">
                <p14:media xmlns:p14="http://schemas.microsoft.com/office/powerpoint/2010/main" r:embed="rId1"/>
              </p:ext>
            </p:extLst>
          </p:nvPr>
        </p:nvPicPr>
        <p:blipFill>
          <a:blip r:embed="rId1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77754181"/>
      </p:ext>
    </p:extLst>
  </p:cSld>
  <p:clrMapOvr>
    <a:masterClrMapping/>
  </p:clrMapOvr>
  <mc:AlternateContent xmlns:mc="http://schemas.openxmlformats.org/markup-compatibility/2006" xmlns:p14="http://schemas.microsoft.com/office/powerpoint/2010/main">
    <mc:Choice Requires="p14">
      <p:transition spd="slow" p14:dur="4750" advTm="7833"/>
    </mc:Choice>
    <mc:Fallback xmlns="">
      <p:transition spd="slow" advTm="7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rgbClr val="E5E9FB"/>
            </a:gs>
            <a:gs pos="68000">
              <a:srgbClr val="E4E8FB"/>
            </a:gs>
            <a:gs pos="100000">
              <a:schemeClr val="tx1">
                <a:lumMod val="75000"/>
              </a:schemeClr>
            </a:gs>
            <a:gs pos="0">
              <a:srgbClr val="96AB94"/>
            </a:gs>
          </a:gsLst>
          <a:lin ang="5400000" scaled="1"/>
          <a:tileRect/>
        </a:gra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DD8C4CD-AD45-43CA-A634-BAF9716FB444}"/>
              </a:ext>
            </a:extLst>
          </p:cNvPr>
          <p:cNvPicPr>
            <a:picLocks noChangeAspect="1"/>
          </p:cNvPicPr>
          <p:nvPr/>
        </p:nvPicPr>
        <p:blipFill>
          <a:blip r:embed="rId5"/>
          <a:stretch>
            <a:fillRect/>
          </a:stretch>
        </p:blipFill>
        <p:spPr>
          <a:xfrm>
            <a:off x="9310364" y="0"/>
            <a:ext cx="2848585" cy="1871444"/>
          </a:xfrm>
          <a:prstGeom prst="rect">
            <a:avLst/>
          </a:prstGeom>
          <a:ln w="28575">
            <a:solidFill>
              <a:schemeClr val="accent2">
                <a:lumMod val="50000"/>
              </a:schemeClr>
            </a:solidFill>
          </a:ln>
        </p:spPr>
      </p:pic>
      <p:sp>
        <p:nvSpPr>
          <p:cNvPr id="33" name="AutoShape 3">
            <a:extLst>
              <a:ext uri="{FF2B5EF4-FFF2-40B4-BE49-F238E27FC236}">
                <a16:creationId xmlns:a16="http://schemas.microsoft.com/office/drawing/2014/main" id="{2ACE32C3-F414-4244-A530-10EB909D4207}"/>
              </a:ext>
            </a:extLst>
          </p:cNvPr>
          <p:cNvSpPr>
            <a:spLocks noChangeAspect="1" noChangeArrowheads="1" noTextEdit="1"/>
          </p:cNvSpPr>
          <p:nvPr/>
        </p:nvSpPr>
        <p:spPr bwMode="auto">
          <a:xfrm>
            <a:off x="-1524000" y="1428750"/>
            <a:ext cx="80867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35" name="Picture 34">
            <a:extLst>
              <a:ext uri="{FF2B5EF4-FFF2-40B4-BE49-F238E27FC236}">
                <a16:creationId xmlns:a16="http://schemas.microsoft.com/office/drawing/2014/main" id="{2EDAA6BD-0EA3-459F-8047-639B7552A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1420813"/>
            <a:ext cx="7953375" cy="4876800"/>
          </a:xfrm>
          <a:prstGeom prst="rect">
            <a:avLst/>
          </a:prstGeom>
          <a:scene3d>
            <a:camera prst="orthographicFront">
              <a:rot lat="900000" lon="18000000" rev="0"/>
            </a:camera>
            <a:lightRig rig="threePt" dir="t"/>
          </a:scene3d>
        </p:spPr>
      </p:pic>
      <p:pic>
        <p:nvPicPr>
          <p:cNvPr id="37" name="Picture 36">
            <a:extLst>
              <a:ext uri="{FF2B5EF4-FFF2-40B4-BE49-F238E27FC236}">
                <a16:creationId xmlns:a16="http://schemas.microsoft.com/office/drawing/2014/main" id="{B46364CE-C5E4-4103-AB9F-00143FA282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77200" y="3859213"/>
            <a:ext cx="4657725" cy="2881240"/>
          </a:xfrm>
          <a:prstGeom prst="rect">
            <a:avLst/>
          </a:prstGeom>
          <a:scene3d>
            <a:camera prst="isometricRightUp"/>
            <a:lightRig rig="threePt" dir="t"/>
          </a:scene3d>
        </p:spPr>
      </p:pic>
      <p:pic>
        <p:nvPicPr>
          <p:cNvPr id="12" name="Picture 11">
            <a:extLst>
              <a:ext uri="{FF2B5EF4-FFF2-40B4-BE49-F238E27FC236}">
                <a16:creationId xmlns:a16="http://schemas.microsoft.com/office/drawing/2014/main" id="{CA11E37A-F0ED-4953-BE79-DFDA0E962C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5964" y="895759"/>
            <a:ext cx="2390850" cy="615328"/>
          </a:xfrm>
          <a:prstGeom prst="rect">
            <a:avLst/>
          </a:prstGeom>
          <a:scene3d>
            <a:camera prst="orthographicFront">
              <a:rot lat="900000" lon="18000000" rev="0"/>
            </a:camera>
            <a:lightRig rig="threePt" dir="t"/>
          </a:scene3d>
        </p:spPr>
      </p:pic>
      <p:pic>
        <p:nvPicPr>
          <p:cNvPr id="5" name="Picture 4">
            <a:extLst>
              <a:ext uri="{FF2B5EF4-FFF2-40B4-BE49-F238E27FC236}">
                <a16:creationId xmlns:a16="http://schemas.microsoft.com/office/drawing/2014/main" id="{EAA2856B-2DA2-4B8D-8E70-F44BA3DCB3F3}"/>
              </a:ext>
            </a:extLst>
          </p:cNvPr>
          <p:cNvPicPr>
            <a:picLocks/>
          </p:cNvPicPr>
          <p:nvPr/>
        </p:nvPicPr>
        <p:blipFill>
          <a:blip r:embed="rId9"/>
          <a:stretch>
            <a:fillRect/>
          </a:stretch>
        </p:blipFill>
        <p:spPr>
          <a:xfrm>
            <a:off x="-1110966" y="1751597"/>
            <a:ext cx="7132320" cy="3657600"/>
          </a:xfrm>
          <a:prstGeom prst="rect">
            <a:avLst/>
          </a:prstGeom>
          <a:scene3d>
            <a:camera prst="orthographicFront">
              <a:rot lat="899998" lon="17999995" rev="21599994"/>
            </a:camera>
            <a:lightRig rig="threePt" dir="t"/>
          </a:scene3d>
        </p:spPr>
      </p:pic>
      <p:grpSp>
        <p:nvGrpSpPr>
          <p:cNvPr id="24" name="Group 23">
            <a:extLst>
              <a:ext uri="{FF2B5EF4-FFF2-40B4-BE49-F238E27FC236}">
                <a16:creationId xmlns:a16="http://schemas.microsoft.com/office/drawing/2014/main" id="{DD1BACDF-7B23-447C-9E56-EBAEB906FBE6}"/>
              </a:ext>
            </a:extLst>
          </p:cNvPr>
          <p:cNvGrpSpPr/>
          <p:nvPr/>
        </p:nvGrpSpPr>
        <p:grpSpPr>
          <a:xfrm>
            <a:off x="4429698" y="638293"/>
            <a:ext cx="6096000" cy="3541690"/>
            <a:chOff x="4800600" y="259373"/>
            <a:chExt cx="6096000" cy="3541690"/>
          </a:xfrm>
        </p:grpSpPr>
        <p:pic>
          <p:nvPicPr>
            <p:cNvPr id="17" name="Picture 16">
              <a:extLst>
                <a:ext uri="{FF2B5EF4-FFF2-40B4-BE49-F238E27FC236}">
                  <a16:creationId xmlns:a16="http://schemas.microsoft.com/office/drawing/2014/main" id="{E523CE53-22FF-4CC7-9BDA-BF80461EEF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0600" y="259373"/>
              <a:ext cx="6096000" cy="3541690"/>
            </a:xfrm>
            <a:prstGeom prst="rect">
              <a:avLst/>
            </a:prstGeom>
            <a:scene3d>
              <a:camera prst="orthographicFront"/>
              <a:lightRig rig="morning" dir="t"/>
            </a:scene3d>
            <a:sp3d prstMaterial="metal"/>
          </p:spPr>
        </p:pic>
        <p:sp>
          <p:nvSpPr>
            <p:cNvPr id="22" name="Rectangle: Rounded Corners 21">
              <a:extLst>
                <a:ext uri="{FF2B5EF4-FFF2-40B4-BE49-F238E27FC236}">
                  <a16:creationId xmlns:a16="http://schemas.microsoft.com/office/drawing/2014/main" id="{43CB91C1-F826-4E69-9F61-8B46E40A2E70}"/>
                </a:ext>
              </a:extLst>
            </p:cNvPr>
            <p:cNvSpPr/>
            <p:nvPr/>
          </p:nvSpPr>
          <p:spPr bwMode="auto">
            <a:xfrm>
              <a:off x="5486400" y="474899"/>
              <a:ext cx="4995862" cy="2015613"/>
            </a:xfrm>
            <a:prstGeom prst="roundRect">
              <a:avLst/>
            </a:prstGeom>
            <a:noFill/>
            <a:ln w="9525"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algn="ctr"/>
              <a:r>
                <a:rPr lang="en-US" sz="1800" dirty="0">
                  <a:solidFill>
                    <a:schemeClr val="bg1">
                      <a:lumMod val="75000"/>
                    </a:schemeClr>
                  </a:solidFill>
                </a:rPr>
                <a:t>Nuclear reactions in stars and stellar explosions generate energy and are responsible for the ongoing synthesis of the elements. They are, therefore, at the heart of many astrophysical phenomena, such as stars, novae, supernovae, and X-ray bursts.</a:t>
              </a:r>
            </a:p>
          </p:txBody>
        </p:sp>
      </p:grpSp>
      <p:sp>
        <p:nvSpPr>
          <p:cNvPr id="25" name="TextBox 24">
            <a:extLst>
              <a:ext uri="{FF2B5EF4-FFF2-40B4-BE49-F238E27FC236}">
                <a16:creationId xmlns:a16="http://schemas.microsoft.com/office/drawing/2014/main" id="{7F122B34-8E76-4004-9CF2-FEA4E7F739E7}"/>
              </a:ext>
            </a:extLst>
          </p:cNvPr>
          <p:cNvSpPr txBox="1"/>
          <p:nvPr/>
        </p:nvSpPr>
        <p:spPr>
          <a:xfrm>
            <a:off x="8839200" y="2703737"/>
            <a:ext cx="1040670" cy="261610"/>
          </a:xfrm>
          <a:prstGeom prst="rect">
            <a:avLst/>
          </a:prstGeom>
          <a:noFill/>
        </p:spPr>
        <p:txBody>
          <a:bodyPr wrap="none" rtlCol="0">
            <a:spAutoFit/>
          </a:bodyPr>
          <a:lstStyle/>
          <a:p>
            <a:r>
              <a:rPr lang="en-US" sz="1050" i="1" dirty="0">
                <a:solidFill>
                  <a:schemeClr val="tx2">
                    <a:lumMod val="75000"/>
                  </a:schemeClr>
                </a:solidFill>
              </a:rPr>
              <a:t>MSUCL-1345</a:t>
            </a:r>
          </a:p>
        </p:txBody>
      </p:sp>
      <p:sp>
        <p:nvSpPr>
          <p:cNvPr id="30" name="Title 4">
            <a:extLst>
              <a:ext uri="{FF2B5EF4-FFF2-40B4-BE49-F238E27FC236}">
                <a16:creationId xmlns:a16="http://schemas.microsoft.com/office/drawing/2014/main" id="{2115DB28-A9E4-4F58-990F-B55067716762}"/>
              </a:ext>
            </a:extLst>
          </p:cNvPr>
          <p:cNvSpPr>
            <a:spLocks noGrp="1"/>
          </p:cNvSpPr>
          <p:nvPr>
            <p:ph type="title"/>
          </p:nvPr>
        </p:nvSpPr>
        <p:spPr>
          <a:xfrm>
            <a:off x="19050" y="-19129"/>
            <a:ext cx="6991350" cy="533400"/>
          </a:xfrm>
        </p:spPr>
        <p:txBody>
          <a:bodyPr/>
          <a:lstStyle/>
          <a:p>
            <a:pPr algn="l"/>
            <a:r>
              <a:rPr lang="en-US" sz="1800" b="0" spc="200" dirty="0">
                <a:solidFill>
                  <a:schemeClr val="accent6">
                    <a:lumMod val="50000"/>
                  </a:schemeClr>
                </a:solidFill>
                <a:effectLst/>
                <a:latin typeface="Blackadder ITC" panose="04020505051007020D02" pitchFamily="82" charset="0"/>
              </a:rPr>
              <a:t>Nucleosynthesis and stellar evolution in the cosmos</a:t>
            </a:r>
          </a:p>
        </p:txBody>
      </p:sp>
      <p:pic>
        <p:nvPicPr>
          <p:cNvPr id="27" name="Picture 26">
            <a:extLst>
              <a:ext uri="{FF2B5EF4-FFF2-40B4-BE49-F238E27FC236}">
                <a16:creationId xmlns:a16="http://schemas.microsoft.com/office/drawing/2014/main" id="{7F1F5414-C106-495A-9BFB-8B6971EB23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27912">
            <a:off x="6101583" y="5511832"/>
            <a:ext cx="2577465" cy="1171575"/>
          </a:xfrm>
          <a:prstGeom prst="rect">
            <a:avLst/>
          </a:prstGeom>
        </p:spPr>
      </p:pic>
      <p:pic>
        <p:nvPicPr>
          <p:cNvPr id="2"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77600" y="5992813"/>
            <a:ext cx="609600" cy="609600"/>
          </a:xfrm>
          <a:prstGeom prst="rect">
            <a:avLst/>
          </a:prstGeom>
        </p:spPr>
      </p:pic>
    </p:spTree>
    <p:extLst>
      <p:ext uri="{BB962C8B-B14F-4D97-AF65-F5344CB8AC3E}">
        <p14:creationId xmlns:p14="http://schemas.microsoft.com/office/powerpoint/2010/main" val="2750212811"/>
      </p:ext>
    </p:extLst>
  </p:cSld>
  <p:clrMapOvr>
    <a:masterClrMapping/>
  </p:clrMapOvr>
  <mc:AlternateContent xmlns:mc="http://schemas.openxmlformats.org/markup-compatibility/2006" xmlns:p14="http://schemas.microsoft.com/office/powerpoint/2010/main">
    <mc:Choice Requires="p14">
      <p:transition spd="slow" p14:dur="4750" advTm="21776"/>
    </mc:Choice>
    <mc:Fallback xmlns="">
      <p:transition spd="slow" advTm="21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902" objId="14"/>
        <p14:stopEvt time="21776" objId="1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rgbClr val="E5E9FB"/>
            </a:gs>
            <a:gs pos="68000">
              <a:srgbClr val="E4E8FB"/>
            </a:gs>
            <a:gs pos="100000">
              <a:schemeClr val="tx1">
                <a:lumMod val="75000"/>
              </a:schemeClr>
            </a:gs>
            <a:gs pos="0">
              <a:srgbClr val="96AB94"/>
            </a:gs>
          </a:gsLst>
          <a:lin ang="5400000" scaled="1"/>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401B3C-A6D1-46D2-A54C-10D72B6F01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5472" y="-19129"/>
            <a:ext cx="6685906" cy="4911654"/>
          </a:xfrm>
          <a:prstGeom prst="rect">
            <a:avLst/>
          </a:prstGeom>
        </p:spPr>
      </p:pic>
      <p:sp>
        <p:nvSpPr>
          <p:cNvPr id="33" name="AutoShape 3">
            <a:extLst>
              <a:ext uri="{FF2B5EF4-FFF2-40B4-BE49-F238E27FC236}">
                <a16:creationId xmlns:a16="http://schemas.microsoft.com/office/drawing/2014/main" id="{2ACE32C3-F414-4244-A530-10EB909D4207}"/>
              </a:ext>
            </a:extLst>
          </p:cNvPr>
          <p:cNvSpPr>
            <a:spLocks noChangeAspect="1" noChangeArrowheads="1" noTextEdit="1"/>
          </p:cNvSpPr>
          <p:nvPr/>
        </p:nvSpPr>
        <p:spPr bwMode="auto">
          <a:xfrm>
            <a:off x="-1524000" y="1428750"/>
            <a:ext cx="80867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35" name="Picture 34">
            <a:extLst>
              <a:ext uri="{FF2B5EF4-FFF2-40B4-BE49-F238E27FC236}">
                <a16:creationId xmlns:a16="http://schemas.microsoft.com/office/drawing/2014/main" id="{2EDAA6BD-0EA3-459F-8047-639B7552A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1420813"/>
            <a:ext cx="7953375" cy="4876800"/>
          </a:xfrm>
          <a:prstGeom prst="rect">
            <a:avLst/>
          </a:prstGeom>
          <a:scene3d>
            <a:camera prst="orthographicFront">
              <a:rot lat="900000" lon="18000000" rev="0"/>
            </a:camera>
            <a:lightRig rig="threePt" dir="t"/>
          </a:scene3d>
        </p:spPr>
      </p:pic>
      <p:pic>
        <p:nvPicPr>
          <p:cNvPr id="37" name="Picture 36">
            <a:extLst>
              <a:ext uri="{FF2B5EF4-FFF2-40B4-BE49-F238E27FC236}">
                <a16:creationId xmlns:a16="http://schemas.microsoft.com/office/drawing/2014/main" id="{B46364CE-C5E4-4103-AB9F-00143FA282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77200" y="3859213"/>
            <a:ext cx="4657725" cy="2881240"/>
          </a:xfrm>
          <a:prstGeom prst="rect">
            <a:avLst/>
          </a:prstGeom>
          <a:scene3d>
            <a:camera prst="isometricRightUp"/>
            <a:lightRig rig="threePt" dir="t"/>
          </a:scene3d>
        </p:spPr>
      </p:pic>
      <p:sp>
        <p:nvSpPr>
          <p:cNvPr id="18" name="Title 4">
            <a:extLst>
              <a:ext uri="{FF2B5EF4-FFF2-40B4-BE49-F238E27FC236}">
                <a16:creationId xmlns:a16="http://schemas.microsoft.com/office/drawing/2014/main" id="{7B04D012-640D-4E0F-A0DA-ABB0F51B46F5}"/>
              </a:ext>
            </a:extLst>
          </p:cNvPr>
          <p:cNvSpPr>
            <a:spLocks noGrp="1"/>
          </p:cNvSpPr>
          <p:nvPr>
            <p:ph type="title"/>
          </p:nvPr>
        </p:nvSpPr>
        <p:spPr>
          <a:xfrm>
            <a:off x="19050" y="-19129"/>
            <a:ext cx="5727264" cy="533400"/>
          </a:xfrm>
        </p:spPr>
        <p:txBody>
          <a:bodyPr/>
          <a:lstStyle/>
          <a:p>
            <a:pPr algn="l"/>
            <a:r>
              <a:rPr lang="en-US" sz="1800" b="0" spc="200" dirty="0">
                <a:solidFill>
                  <a:schemeClr val="accent6">
                    <a:lumMod val="50000"/>
                  </a:schemeClr>
                </a:solidFill>
                <a:effectLst/>
                <a:latin typeface="Blackadder ITC" panose="04020505051007020D02" pitchFamily="82" charset="0"/>
              </a:rPr>
              <a:t>Terra incognita</a:t>
            </a:r>
          </a:p>
        </p:txBody>
      </p:sp>
      <p:sp>
        <p:nvSpPr>
          <p:cNvPr id="9" name="TextBox 8">
            <a:extLst>
              <a:ext uri="{FF2B5EF4-FFF2-40B4-BE49-F238E27FC236}">
                <a16:creationId xmlns:a16="http://schemas.microsoft.com/office/drawing/2014/main" id="{4F765FAF-E017-434E-B64D-F16D22336C33}"/>
              </a:ext>
            </a:extLst>
          </p:cNvPr>
          <p:cNvSpPr txBox="1"/>
          <p:nvPr/>
        </p:nvSpPr>
        <p:spPr>
          <a:xfrm rot="19255850">
            <a:off x="9758226" y="1350664"/>
            <a:ext cx="2221634" cy="461665"/>
          </a:xfrm>
          <a:prstGeom prst="rect">
            <a:avLst/>
          </a:prstGeom>
          <a:noFill/>
        </p:spPr>
        <p:txBody>
          <a:bodyPr wrap="none" rtlCol="0">
            <a:spAutoFit/>
          </a:bodyPr>
          <a:lstStyle/>
          <a:p>
            <a:r>
              <a:rPr lang="en-US" dirty="0">
                <a:solidFill>
                  <a:schemeClr val="tx2">
                    <a:lumMod val="75000"/>
                  </a:schemeClr>
                </a:solidFill>
              </a:rPr>
              <a:t>Terra Incognita</a:t>
            </a:r>
          </a:p>
        </p:txBody>
      </p:sp>
      <p:grpSp>
        <p:nvGrpSpPr>
          <p:cNvPr id="14" name="Group 13">
            <a:extLst>
              <a:ext uri="{FF2B5EF4-FFF2-40B4-BE49-F238E27FC236}">
                <a16:creationId xmlns:a16="http://schemas.microsoft.com/office/drawing/2014/main" id="{2FEA243A-30EF-4025-A95F-9910D4AE1446}"/>
              </a:ext>
            </a:extLst>
          </p:cNvPr>
          <p:cNvGrpSpPr/>
          <p:nvPr/>
        </p:nvGrpSpPr>
        <p:grpSpPr>
          <a:xfrm>
            <a:off x="4419600" y="628129"/>
            <a:ext cx="6096000" cy="3541690"/>
            <a:chOff x="4800600" y="259373"/>
            <a:chExt cx="6096000" cy="3541690"/>
          </a:xfrm>
        </p:grpSpPr>
        <p:pic>
          <p:nvPicPr>
            <p:cNvPr id="16" name="Picture 15">
              <a:extLst>
                <a:ext uri="{FF2B5EF4-FFF2-40B4-BE49-F238E27FC236}">
                  <a16:creationId xmlns:a16="http://schemas.microsoft.com/office/drawing/2014/main" id="{5EE61E82-5589-4D5A-B179-A0CE13D5F8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0600" y="259373"/>
              <a:ext cx="6096000" cy="3541690"/>
            </a:xfrm>
            <a:prstGeom prst="rect">
              <a:avLst/>
            </a:prstGeom>
            <a:scene3d>
              <a:camera prst="orthographicFront"/>
              <a:lightRig rig="morning" dir="t"/>
            </a:scene3d>
            <a:sp3d prstMaterial="metal"/>
          </p:spPr>
        </p:pic>
        <p:sp>
          <p:nvSpPr>
            <p:cNvPr id="17" name="Rectangle: Rounded Corners 16">
              <a:extLst>
                <a:ext uri="{FF2B5EF4-FFF2-40B4-BE49-F238E27FC236}">
                  <a16:creationId xmlns:a16="http://schemas.microsoft.com/office/drawing/2014/main" id="{2022CB2B-E3BE-4AAA-BDE5-E84E651B8439}"/>
                </a:ext>
              </a:extLst>
            </p:cNvPr>
            <p:cNvSpPr/>
            <p:nvPr/>
          </p:nvSpPr>
          <p:spPr bwMode="auto">
            <a:xfrm>
              <a:off x="5181600" y="499432"/>
              <a:ext cx="5291699" cy="2015613"/>
            </a:xfrm>
            <a:prstGeom prst="roundRect">
              <a:avLst/>
            </a:prstGeom>
            <a:noFill/>
            <a:ln w="9525"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176213" indent="-176213">
                <a:spcAft>
                  <a:spcPts val="300"/>
                </a:spcAft>
                <a:buFont typeface="Arial" panose="020B0604020202020204" pitchFamily="34" charset="0"/>
                <a:buChar char="•"/>
              </a:pPr>
              <a:r>
                <a:rPr lang="en-US" sz="1500" dirty="0">
                  <a:solidFill>
                    <a:schemeClr val="bg1">
                      <a:lumMod val="75000"/>
                    </a:schemeClr>
                  </a:solidFill>
                </a:rPr>
                <a:t>Around 260 stable isotopes are found in nature (&gt;1Gy)</a:t>
              </a:r>
            </a:p>
            <a:p>
              <a:pPr marL="176213" indent="-176213">
                <a:spcAft>
                  <a:spcPts val="300"/>
                </a:spcAft>
                <a:buFont typeface="Arial" panose="020B0604020202020204" pitchFamily="34" charset="0"/>
                <a:buChar char="•"/>
              </a:pPr>
              <a:r>
                <a:rPr lang="en-US" sz="1500" dirty="0">
                  <a:solidFill>
                    <a:schemeClr val="bg1">
                      <a:lumMod val="75000"/>
                    </a:schemeClr>
                  </a:solidFill>
                </a:rPr>
                <a:t>Less than 1000 isotopes were known in 1966, currently about 3000 (blue) isotopes have been observed</a:t>
              </a:r>
            </a:p>
            <a:p>
              <a:pPr marL="176213" indent="-176213">
                <a:spcAft>
                  <a:spcPts val="300"/>
                </a:spcAft>
                <a:buFont typeface="Arial" panose="020B0604020202020204" pitchFamily="34" charset="0"/>
                <a:buChar char="•"/>
              </a:pPr>
              <a:r>
                <a:rPr lang="en-US" sz="1500" dirty="0">
                  <a:solidFill>
                    <a:schemeClr val="bg1">
                      <a:lumMod val="75000"/>
                    </a:schemeClr>
                  </a:solidFill>
                </a:rPr>
                <a:t>New territory (Terra incognita) to be explored with next-generation rare isotope facilities like FRIB</a:t>
              </a:r>
            </a:p>
            <a:p>
              <a:pPr marL="176213" indent="-176213">
                <a:spcAft>
                  <a:spcPts val="300"/>
                </a:spcAft>
                <a:buFont typeface="Arial" panose="020B0604020202020204" pitchFamily="34" charset="0"/>
                <a:buChar char="•"/>
              </a:pPr>
              <a:r>
                <a:rPr lang="en-US" sz="1500" dirty="0">
                  <a:solidFill>
                    <a:schemeClr val="bg1">
                      <a:lumMod val="75000"/>
                    </a:schemeClr>
                  </a:solidFill>
                </a:rPr>
                <a:t>They will produce more than 1500 NEW isotopes at useful rates and make over 4500 available for studies</a:t>
              </a:r>
            </a:p>
          </p:txBody>
        </p:sp>
      </p:grpSp>
      <p:pic>
        <p:nvPicPr>
          <p:cNvPr id="19" name="Picture 18">
            <a:extLst>
              <a:ext uri="{FF2B5EF4-FFF2-40B4-BE49-F238E27FC236}">
                <a16:creationId xmlns:a16="http://schemas.microsoft.com/office/drawing/2014/main" id="{CF348E7A-5585-46A5-B99D-D10BDBB2FE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84027" y="5356020"/>
            <a:ext cx="2520315" cy="1363028"/>
          </a:xfrm>
          <a:prstGeom prst="rect">
            <a:avLst/>
          </a:prstGeom>
        </p:spPr>
      </p:pic>
      <p:pic>
        <p:nvPicPr>
          <p:cNvPr id="13" name="Picture 12">
            <a:extLst>
              <a:ext uri="{FF2B5EF4-FFF2-40B4-BE49-F238E27FC236}">
                <a16:creationId xmlns:a16="http://schemas.microsoft.com/office/drawing/2014/main" id="{05E48B8A-C841-4727-B7C4-1DC013F9FB62}"/>
              </a:ext>
            </a:extLst>
          </p:cNvPr>
          <p:cNvPicPr>
            <a:picLocks/>
          </p:cNvPicPr>
          <p:nvPr/>
        </p:nvPicPr>
        <p:blipFill>
          <a:blip r:embed="rId10"/>
          <a:stretch>
            <a:fillRect/>
          </a:stretch>
        </p:blipFill>
        <p:spPr>
          <a:xfrm>
            <a:off x="-1113473" y="1749669"/>
            <a:ext cx="7144996" cy="3657600"/>
          </a:xfrm>
          <a:prstGeom prst="rect">
            <a:avLst/>
          </a:prstGeom>
          <a:scene3d>
            <a:camera prst="orthographicFront">
              <a:rot lat="900000" lon="18000000" rev="0"/>
            </a:camera>
            <a:lightRig rig="threePt" dir="t"/>
          </a:scene3d>
        </p:spPr>
      </p:pic>
      <p:sp>
        <p:nvSpPr>
          <p:cNvPr id="22" name="TextBox 21">
            <a:extLst>
              <a:ext uri="{FF2B5EF4-FFF2-40B4-BE49-F238E27FC236}">
                <a16:creationId xmlns:a16="http://schemas.microsoft.com/office/drawing/2014/main" id="{4D46FF6B-03D2-4F4B-9C07-29B2D1802908}"/>
              </a:ext>
            </a:extLst>
          </p:cNvPr>
          <p:cNvSpPr txBox="1"/>
          <p:nvPr/>
        </p:nvSpPr>
        <p:spPr>
          <a:xfrm>
            <a:off x="6089524" y="4242416"/>
            <a:ext cx="4056157" cy="646331"/>
          </a:xfrm>
          <a:prstGeom prst="rect">
            <a:avLst/>
          </a:prstGeom>
          <a:noFill/>
        </p:spPr>
        <p:txBody>
          <a:bodyPr wrap="square" rtlCol="0">
            <a:spAutoFit/>
          </a:bodyPr>
          <a:lstStyle/>
          <a:p>
            <a:pPr algn="ctr"/>
            <a:r>
              <a:rPr lang="en-US" sz="1800" i="1" dirty="0"/>
              <a:t>Note, from slide to slide </a:t>
            </a:r>
            <a:br>
              <a:rPr lang="en-US" sz="1800" i="1" dirty="0"/>
            </a:br>
            <a:r>
              <a:rPr lang="en-US" sz="1800" i="1" dirty="0"/>
              <a:t>the cat is moving to the TV…</a:t>
            </a:r>
          </a:p>
        </p:txBody>
      </p:sp>
      <p:pic>
        <p:nvPicPr>
          <p:cNvPr id="2"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67350" y="6109448"/>
            <a:ext cx="609600" cy="609600"/>
          </a:xfrm>
          <a:prstGeom prst="rect">
            <a:avLst/>
          </a:prstGeom>
        </p:spPr>
      </p:pic>
    </p:spTree>
    <p:extLst>
      <p:ext uri="{BB962C8B-B14F-4D97-AF65-F5344CB8AC3E}">
        <p14:creationId xmlns:p14="http://schemas.microsoft.com/office/powerpoint/2010/main" val="2422471759"/>
      </p:ext>
    </p:extLst>
  </p:cSld>
  <p:clrMapOvr>
    <a:masterClrMapping/>
  </p:clrMapOvr>
  <mc:AlternateContent xmlns:mc="http://schemas.openxmlformats.org/markup-compatibility/2006" xmlns:p14="http://schemas.microsoft.com/office/powerpoint/2010/main">
    <mc:Choice Requires="p14">
      <p:transition spd="slow" p14:dur="4750" advTm="31752"/>
    </mc:Choice>
    <mc:Fallback xmlns="">
      <p:transition spd="slow" advTm="31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1000"/>
                                  </p:stCondLst>
                                  <p:childTnLst>
                                    <p:set>
                                      <p:cBhvr>
                                        <p:cTn id="6" dur="1" fill="hold">
                                          <p:stCondLst>
                                            <p:cond delay="0"/>
                                          </p:stCondLst>
                                        </p:cTn>
                                        <p:tgtEl>
                                          <p:spTgt spid="22"/>
                                        </p:tgtEl>
                                        <p:attrNameLst>
                                          <p:attrName>style.visibility</p:attrName>
                                        </p:attrNameLst>
                                      </p:cBhvr>
                                      <p:to>
                                        <p:strVal val="visible"/>
                                      </p:to>
                                    </p:set>
                                  </p:childTnLst>
                                </p:cTn>
                              </p:par>
                              <p:par>
                                <p:cTn id="7" presetID="16" presetClass="exit" presetSubtype="21" fill="hold" grpId="1" nodeType="withEffect">
                                  <p:stCondLst>
                                    <p:cond delay="22000"/>
                                  </p:stCondLst>
                                  <p:childTnLst>
                                    <p:animEffect transition="out" filter="barn(inVertical)">
                                      <p:cBhvr>
                                        <p:cTn id="8" dur="4000"/>
                                        <p:tgtEl>
                                          <p:spTgt spid="22"/>
                                        </p:tgtEl>
                                      </p:cBhvr>
                                    </p:animEffect>
                                    <p:set>
                                      <p:cBhvr>
                                        <p:cTn id="9" dur="1" fill="hold">
                                          <p:stCondLst>
                                            <p:cond delay="3999"/>
                                          </p:stCondLst>
                                        </p:cTn>
                                        <p:tgtEl>
                                          <p:spTgt spid="22"/>
                                        </p:tgtEl>
                                        <p:attrNameLst>
                                          <p:attrName>style.visibility</p:attrName>
                                        </p:attrNameLst>
                                      </p:cBhvr>
                                      <p:to>
                                        <p:strVal val="hidden"/>
                                      </p:to>
                                    </p:set>
                                  </p:childTnLst>
                                </p:cTn>
                              </p:par>
                            </p:childTnLst>
                          </p:cTn>
                        </p:par>
                        <p:par>
                          <p:cTn id="10" fill="hold">
                            <p:stCondLst>
                              <p:cond delay="26000"/>
                            </p:stCondLst>
                            <p:childTnLst>
                              <p:par>
                                <p:cTn id="11" presetID="1" presetClass="mediacall" presetSubtype="0" fill="hold" nodeType="afterEffect">
                                  <p:stCondLst>
                                    <p:cond delay="0"/>
                                  </p:stCondLst>
                                  <p:childTnLst>
                                    <p:cmd type="call" cmd="playFrom(0.0)">
                                      <p:cBhvr>
                                        <p:cTn id="12" dur="35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22" grpId="0"/>
      <p:bldP spid="22" grpId="1"/>
    </p:bldLst>
  </p:timing>
  <p:extLst mod="1">
    <p:ext uri="{E180D4A7-C9FB-4DFB-919C-405C955672EB}">
      <p14:showEvtLst xmlns:p14="http://schemas.microsoft.com/office/powerpoint/2010/main">
        <p14:playEvt time="1033" objId="21"/>
        <p14:stopEvt time="31305" objId="21"/>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rgbClr val="E5E9FB"/>
            </a:gs>
            <a:gs pos="68000">
              <a:srgbClr val="E4E8FB"/>
            </a:gs>
            <a:gs pos="100000">
              <a:schemeClr val="tx1">
                <a:lumMod val="75000"/>
              </a:schemeClr>
            </a:gs>
            <a:gs pos="0">
              <a:srgbClr val="96AB94"/>
            </a:gs>
          </a:gsLst>
          <a:lin ang="5400000" scaled="1"/>
          <a:tileRect/>
        </a:gra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B9E0EFF-6764-4DC5-B839-30F48BC1B3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5516"/>
            <a:ext cx="4569909" cy="3542624"/>
          </a:xfrm>
          <a:prstGeom prst="rect">
            <a:avLst/>
          </a:prstGeom>
        </p:spPr>
      </p:pic>
      <p:sp>
        <p:nvSpPr>
          <p:cNvPr id="33" name="AutoShape 3">
            <a:extLst>
              <a:ext uri="{FF2B5EF4-FFF2-40B4-BE49-F238E27FC236}">
                <a16:creationId xmlns:a16="http://schemas.microsoft.com/office/drawing/2014/main" id="{2ACE32C3-F414-4244-A530-10EB909D4207}"/>
              </a:ext>
            </a:extLst>
          </p:cNvPr>
          <p:cNvSpPr>
            <a:spLocks noChangeAspect="1" noChangeArrowheads="1" noTextEdit="1"/>
          </p:cNvSpPr>
          <p:nvPr/>
        </p:nvSpPr>
        <p:spPr bwMode="auto">
          <a:xfrm>
            <a:off x="-1524000" y="1428750"/>
            <a:ext cx="80867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35" name="Picture 34">
            <a:extLst>
              <a:ext uri="{FF2B5EF4-FFF2-40B4-BE49-F238E27FC236}">
                <a16:creationId xmlns:a16="http://schemas.microsoft.com/office/drawing/2014/main" id="{2EDAA6BD-0EA3-459F-8047-639B7552A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1420813"/>
            <a:ext cx="7953375" cy="4876800"/>
          </a:xfrm>
          <a:prstGeom prst="rect">
            <a:avLst/>
          </a:prstGeom>
          <a:scene3d>
            <a:camera prst="orthographicFront">
              <a:rot lat="900000" lon="18000000" rev="0"/>
            </a:camera>
            <a:lightRig rig="threePt" dir="t"/>
          </a:scene3d>
        </p:spPr>
      </p:pic>
      <p:pic>
        <p:nvPicPr>
          <p:cNvPr id="37" name="Picture 36">
            <a:extLst>
              <a:ext uri="{FF2B5EF4-FFF2-40B4-BE49-F238E27FC236}">
                <a16:creationId xmlns:a16="http://schemas.microsoft.com/office/drawing/2014/main" id="{B46364CE-C5E4-4103-AB9F-00143FA282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77200" y="3859213"/>
            <a:ext cx="4657725" cy="2881240"/>
          </a:xfrm>
          <a:prstGeom prst="rect">
            <a:avLst/>
          </a:prstGeom>
          <a:scene3d>
            <a:camera prst="isometricRightUp"/>
            <a:lightRig rig="threePt" dir="t"/>
          </a:scene3d>
        </p:spPr>
      </p:pic>
      <p:pic>
        <p:nvPicPr>
          <p:cNvPr id="9" name="Picture 8">
            <a:extLst>
              <a:ext uri="{FF2B5EF4-FFF2-40B4-BE49-F238E27FC236}">
                <a16:creationId xmlns:a16="http://schemas.microsoft.com/office/drawing/2014/main" id="{37F59DB0-8A4E-48C9-AE86-AECE54CB80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8588" y="4554047"/>
            <a:ext cx="2274570" cy="1597343"/>
          </a:xfrm>
          <a:prstGeom prst="rect">
            <a:avLst/>
          </a:prstGeom>
        </p:spPr>
      </p:pic>
      <p:grpSp>
        <p:nvGrpSpPr>
          <p:cNvPr id="18" name="Group 17">
            <a:extLst>
              <a:ext uri="{FF2B5EF4-FFF2-40B4-BE49-F238E27FC236}">
                <a16:creationId xmlns:a16="http://schemas.microsoft.com/office/drawing/2014/main" id="{71024D38-BDC5-497C-9773-57F4A59E7FF9}"/>
              </a:ext>
            </a:extLst>
          </p:cNvPr>
          <p:cNvGrpSpPr/>
          <p:nvPr/>
        </p:nvGrpSpPr>
        <p:grpSpPr>
          <a:xfrm>
            <a:off x="4419600" y="628129"/>
            <a:ext cx="6309282" cy="3541690"/>
            <a:chOff x="4800600" y="259373"/>
            <a:chExt cx="6309282" cy="3541690"/>
          </a:xfrm>
        </p:grpSpPr>
        <p:pic>
          <p:nvPicPr>
            <p:cNvPr id="19" name="Picture 18">
              <a:extLst>
                <a:ext uri="{FF2B5EF4-FFF2-40B4-BE49-F238E27FC236}">
                  <a16:creationId xmlns:a16="http://schemas.microsoft.com/office/drawing/2014/main" id="{FD2A4611-12D2-4E0B-96F2-D4C9969D8B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0600" y="259373"/>
              <a:ext cx="6096000" cy="3541690"/>
            </a:xfrm>
            <a:prstGeom prst="rect">
              <a:avLst/>
            </a:prstGeom>
            <a:scene3d>
              <a:camera prst="orthographicFront"/>
              <a:lightRig rig="morning" dir="t"/>
            </a:scene3d>
            <a:sp3d prstMaterial="metal"/>
          </p:spPr>
        </p:pic>
        <p:sp>
          <p:nvSpPr>
            <p:cNvPr id="20" name="Rectangle: Rounded Corners 19">
              <a:extLst>
                <a:ext uri="{FF2B5EF4-FFF2-40B4-BE49-F238E27FC236}">
                  <a16:creationId xmlns:a16="http://schemas.microsoft.com/office/drawing/2014/main" id="{F465CAF3-A55F-4FB9-9FB7-72355359507D}"/>
                </a:ext>
              </a:extLst>
            </p:cNvPr>
            <p:cNvSpPr/>
            <p:nvPr/>
          </p:nvSpPr>
          <p:spPr bwMode="auto">
            <a:xfrm>
              <a:off x="5437183" y="502674"/>
              <a:ext cx="5672699" cy="2015613"/>
            </a:xfrm>
            <a:prstGeom prst="roundRect">
              <a:avLst/>
            </a:prstGeom>
            <a:noFill/>
            <a:ln w="9525"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176213" indent="-176213">
                <a:spcAft>
                  <a:spcPts val="300"/>
                </a:spcAft>
                <a:buFont typeface="Arial" panose="020B0604020202020204" pitchFamily="34" charset="0"/>
                <a:buChar char="•"/>
              </a:pPr>
              <a:r>
                <a:rPr lang="en-US" sz="1500" dirty="0">
                  <a:solidFill>
                    <a:schemeClr val="bg1">
                      <a:lumMod val="75000"/>
                    </a:schemeClr>
                  </a:solidFill>
                </a:rPr>
                <a:t>What is heaviest calcium isotope?</a:t>
              </a:r>
            </a:p>
            <a:p>
              <a:pPr marL="176213" indent="-176213">
                <a:spcAft>
                  <a:spcPts val="300"/>
                </a:spcAft>
                <a:buFont typeface="Arial" panose="020B0604020202020204" pitchFamily="34" charset="0"/>
                <a:buChar char="•"/>
              </a:pPr>
              <a:r>
                <a:rPr lang="en-US" sz="1500" dirty="0">
                  <a:solidFill>
                    <a:schemeClr val="bg1">
                      <a:lumMod val="75000"/>
                    </a:schemeClr>
                  </a:solidFill>
                </a:rPr>
                <a:t>How make it and other rare isotopes?</a:t>
              </a:r>
            </a:p>
            <a:p>
              <a:pPr marL="176213" indent="-176213">
                <a:spcAft>
                  <a:spcPts val="300"/>
                </a:spcAft>
                <a:buFont typeface="Arial" panose="020B0604020202020204" pitchFamily="34" charset="0"/>
                <a:buChar char="•"/>
              </a:pPr>
              <a:r>
                <a:rPr lang="en-US" sz="1500" dirty="0">
                  <a:solidFill>
                    <a:schemeClr val="bg1">
                      <a:lumMod val="75000"/>
                    </a:schemeClr>
                  </a:solidFill>
                </a:rPr>
                <a:t>What isotopes can be first observed in FRIB?</a:t>
              </a:r>
            </a:p>
            <a:p>
              <a:pPr marL="176213" indent="-176213">
                <a:spcAft>
                  <a:spcPts val="300"/>
                </a:spcAft>
                <a:buFont typeface="Arial" panose="020B0604020202020204" pitchFamily="34" charset="0"/>
                <a:buChar char="•"/>
              </a:pPr>
              <a:r>
                <a:rPr lang="en-US" sz="1500" dirty="0">
                  <a:solidFill>
                    <a:schemeClr val="bg1">
                      <a:lumMod val="75000"/>
                    </a:schemeClr>
                  </a:solidFill>
                </a:rPr>
                <a:t>Let’s consider </a:t>
              </a:r>
              <a:r>
                <a:rPr lang="en-US" sz="1500" baseline="30000" dirty="0">
                  <a:solidFill>
                    <a:schemeClr val="bg1">
                      <a:lumMod val="75000"/>
                    </a:schemeClr>
                  </a:solidFill>
                </a:rPr>
                <a:t>58</a:t>
              </a:r>
              <a:r>
                <a:rPr lang="en-US" sz="1500" dirty="0">
                  <a:solidFill>
                    <a:schemeClr val="bg1">
                      <a:lumMod val="75000"/>
                    </a:schemeClr>
                  </a:solidFill>
                </a:rPr>
                <a:t>Ca isotope production as an example.</a:t>
              </a:r>
            </a:p>
            <a:p>
              <a:pPr marL="176213" indent="-176213">
                <a:spcAft>
                  <a:spcPts val="300"/>
                </a:spcAft>
                <a:buFont typeface="Arial" panose="020B0604020202020204" pitchFamily="34" charset="0"/>
                <a:buChar char="•"/>
              </a:pPr>
              <a:r>
                <a:rPr lang="en-US" sz="1500" dirty="0">
                  <a:solidFill>
                    <a:schemeClr val="bg1">
                      <a:lumMod val="75000"/>
                    </a:schemeClr>
                  </a:solidFill>
                </a:rPr>
                <a:t>Why is </a:t>
              </a:r>
              <a:r>
                <a:rPr lang="en-US" sz="1500" baseline="30000" dirty="0">
                  <a:solidFill>
                    <a:schemeClr val="bg1">
                      <a:lumMod val="75000"/>
                    </a:schemeClr>
                  </a:solidFill>
                </a:rPr>
                <a:t>58</a:t>
              </a:r>
              <a:r>
                <a:rPr lang="en-US" sz="1500" dirty="0">
                  <a:solidFill>
                    <a:schemeClr val="bg1">
                      <a:lumMod val="75000"/>
                    </a:schemeClr>
                  </a:solidFill>
                </a:rPr>
                <a:t>Ca interesting? Magic </a:t>
              </a:r>
              <a:r>
                <a:rPr lang="en-US" sz="1500" i="1" dirty="0">
                  <a:solidFill>
                    <a:schemeClr val="bg1">
                      <a:lumMod val="75000"/>
                    </a:schemeClr>
                  </a:solidFill>
                </a:rPr>
                <a:t>Z</a:t>
              </a:r>
              <a:r>
                <a:rPr lang="en-US" sz="1500" dirty="0">
                  <a:solidFill>
                    <a:schemeClr val="bg1">
                      <a:lumMod val="75000"/>
                    </a:schemeClr>
                  </a:solidFill>
                </a:rPr>
                <a:t>=20, subshell at </a:t>
              </a:r>
              <a:r>
                <a:rPr lang="en-US" sz="1500" i="1" dirty="0">
                  <a:solidFill>
                    <a:schemeClr val="bg1">
                      <a:lumMod val="75000"/>
                    </a:schemeClr>
                  </a:solidFill>
                </a:rPr>
                <a:t>N</a:t>
              </a:r>
              <a:r>
                <a:rPr lang="en-US" sz="1500" dirty="0">
                  <a:solidFill>
                    <a:schemeClr val="bg1">
                      <a:lumMod val="75000"/>
                    </a:schemeClr>
                  </a:solidFill>
                </a:rPr>
                <a:t>=34</a:t>
              </a:r>
            </a:p>
            <a:p>
              <a:pPr marL="176213" indent="-176213">
                <a:spcAft>
                  <a:spcPts val="300"/>
                </a:spcAft>
                <a:buFont typeface="Arial" panose="020B0604020202020204" pitchFamily="34" charset="0"/>
                <a:buChar char="•"/>
              </a:pPr>
              <a:r>
                <a:rPr lang="en-US" sz="1500" baseline="30000" dirty="0">
                  <a:solidFill>
                    <a:schemeClr val="bg1">
                      <a:lumMod val="75000"/>
                    </a:schemeClr>
                  </a:solidFill>
                </a:rPr>
                <a:t>58</a:t>
              </a:r>
              <a:r>
                <a:rPr lang="en-US" sz="1500" dirty="0">
                  <a:solidFill>
                    <a:schemeClr val="bg1">
                      <a:lumMod val="75000"/>
                    </a:schemeClr>
                  </a:solidFill>
                </a:rPr>
                <a:t>Ca </a:t>
              </a:r>
              <a:r>
                <a:rPr lang="en-US" sz="1400" dirty="0">
                  <a:solidFill>
                    <a:schemeClr val="bg1">
                      <a:lumMod val="75000"/>
                    </a:schemeClr>
                  </a:solidFill>
                </a:rPr>
                <a:t>is one of the heaviest known calcium isotopes*, </a:t>
              </a:r>
              <a:r>
                <a:rPr lang="en-US" sz="1500" dirty="0">
                  <a:solidFill>
                    <a:schemeClr val="bg1">
                      <a:lumMod val="75000"/>
                    </a:schemeClr>
                  </a:solidFill>
                </a:rPr>
                <a:t/>
              </a:r>
              <a:br>
                <a:rPr lang="en-US" sz="1500" dirty="0">
                  <a:solidFill>
                    <a:schemeClr val="bg1">
                      <a:lumMod val="75000"/>
                    </a:schemeClr>
                  </a:solidFill>
                </a:rPr>
              </a:br>
              <a:r>
                <a:rPr lang="en-US" sz="1500" dirty="0">
                  <a:solidFill>
                    <a:schemeClr val="bg1">
                      <a:lumMod val="75000"/>
                    </a:schemeClr>
                  </a:solidFill>
                </a:rPr>
                <a:t>and furthermore was observed for the first time at MSU.                 </a:t>
              </a:r>
              <a:r>
                <a:rPr lang="en-US" sz="1200" i="1" dirty="0">
                  <a:solidFill>
                    <a:schemeClr val="bg1">
                      <a:lumMod val="75000"/>
                    </a:schemeClr>
                  </a:solidFill>
                </a:rPr>
                <a:t>   </a:t>
              </a:r>
            </a:p>
          </p:txBody>
        </p:sp>
      </p:grpSp>
      <p:sp>
        <p:nvSpPr>
          <p:cNvPr id="24" name="Title 4">
            <a:extLst>
              <a:ext uri="{FF2B5EF4-FFF2-40B4-BE49-F238E27FC236}">
                <a16:creationId xmlns:a16="http://schemas.microsoft.com/office/drawing/2014/main" id="{8B29BB61-2DF9-40E9-AE8E-BA8B73EC1F68}"/>
              </a:ext>
            </a:extLst>
          </p:cNvPr>
          <p:cNvSpPr>
            <a:spLocks noGrp="1"/>
          </p:cNvSpPr>
          <p:nvPr>
            <p:ph type="title"/>
          </p:nvPr>
        </p:nvSpPr>
        <p:spPr>
          <a:xfrm>
            <a:off x="19050" y="-19129"/>
            <a:ext cx="5727264" cy="533400"/>
          </a:xfrm>
        </p:spPr>
        <p:txBody>
          <a:bodyPr/>
          <a:lstStyle/>
          <a:p>
            <a:pPr algn="l"/>
            <a:r>
              <a:rPr lang="en-US" sz="1800" b="0" spc="200" baseline="30000" dirty="0">
                <a:solidFill>
                  <a:schemeClr val="accent6">
                    <a:lumMod val="50000"/>
                  </a:schemeClr>
                </a:solidFill>
                <a:effectLst/>
              </a:rPr>
              <a:t>58</a:t>
            </a:r>
            <a:r>
              <a:rPr lang="en-US" sz="1800" b="0" spc="200" dirty="0">
                <a:solidFill>
                  <a:schemeClr val="accent6">
                    <a:lumMod val="50000"/>
                  </a:schemeClr>
                </a:solidFill>
                <a:effectLst/>
              </a:rPr>
              <a:t>Ca</a:t>
            </a:r>
            <a:r>
              <a:rPr lang="en-US" sz="1800" b="0" spc="200" dirty="0">
                <a:solidFill>
                  <a:schemeClr val="accent6">
                    <a:lumMod val="50000"/>
                  </a:schemeClr>
                </a:solidFill>
                <a:effectLst/>
                <a:latin typeface="Blackadder ITC" panose="04020505051007020D02" pitchFamily="82" charset="0"/>
              </a:rPr>
              <a:t> @ NSCL</a:t>
            </a:r>
          </a:p>
        </p:txBody>
      </p:sp>
      <p:pic>
        <p:nvPicPr>
          <p:cNvPr id="13" name="Picture 12">
            <a:extLst>
              <a:ext uri="{FF2B5EF4-FFF2-40B4-BE49-F238E27FC236}">
                <a16:creationId xmlns:a16="http://schemas.microsoft.com/office/drawing/2014/main" id="{35AB1201-A4A3-4231-A388-A4D62D10FE9E}"/>
              </a:ext>
            </a:extLst>
          </p:cNvPr>
          <p:cNvPicPr>
            <a:picLocks/>
          </p:cNvPicPr>
          <p:nvPr/>
        </p:nvPicPr>
        <p:blipFill>
          <a:blip r:embed="rId10"/>
          <a:stretch>
            <a:fillRect/>
          </a:stretch>
        </p:blipFill>
        <p:spPr>
          <a:xfrm>
            <a:off x="-1113473" y="1678038"/>
            <a:ext cx="7132320" cy="3666744"/>
          </a:xfrm>
          <a:prstGeom prst="rect">
            <a:avLst/>
          </a:prstGeom>
          <a:scene3d>
            <a:camera prst="orthographicFront">
              <a:rot lat="900000" lon="18000000" rev="0"/>
            </a:camera>
            <a:lightRig rig="threePt" dir="t"/>
          </a:scene3d>
        </p:spPr>
      </p:pic>
      <p:sp>
        <p:nvSpPr>
          <p:cNvPr id="3" name="TextBox 2">
            <a:extLst>
              <a:ext uri="{FF2B5EF4-FFF2-40B4-BE49-F238E27FC236}">
                <a16:creationId xmlns:a16="http://schemas.microsoft.com/office/drawing/2014/main" id="{6D5A28C2-3E49-B634-7F1B-51A33EA90DB5}"/>
              </a:ext>
            </a:extLst>
          </p:cNvPr>
          <p:cNvSpPr txBox="1"/>
          <p:nvPr/>
        </p:nvSpPr>
        <p:spPr>
          <a:xfrm>
            <a:off x="5408734" y="6357928"/>
            <a:ext cx="2715358" cy="400110"/>
          </a:xfrm>
          <a:prstGeom prst="rect">
            <a:avLst/>
          </a:prstGeom>
          <a:noFill/>
        </p:spPr>
        <p:txBody>
          <a:bodyPr wrap="square">
            <a:spAutoFit/>
          </a:bodyPr>
          <a:lstStyle/>
          <a:p>
            <a:r>
              <a:rPr lang="en-US" sz="1100" dirty="0">
                <a:solidFill>
                  <a:schemeClr val="bg1">
                    <a:lumMod val="50000"/>
                  </a:schemeClr>
                </a:solidFill>
              </a:rPr>
              <a:t>* since 2018 the known limit is </a:t>
            </a:r>
            <a:r>
              <a:rPr lang="en-US" sz="1100" baseline="30000" dirty="0">
                <a:solidFill>
                  <a:schemeClr val="bg1">
                    <a:lumMod val="50000"/>
                  </a:schemeClr>
                </a:solidFill>
              </a:rPr>
              <a:t>60</a:t>
            </a:r>
            <a:r>
              <a:rPr lang="en-US" sz="1100" dirty="0">
                <a:solidFill>
                  <a:schemeClr val="bg1">
                    <a:lumMod val="50000"/>
                  </a:schemeClr>
                </a:solidFill>
              </a:rPr>
              <a:t>Ca.</a:t>
            </a:r>
          </a:p>
          <a:p>
            <a:r>
              <a:rPr lang="en-US" sz="900" dirty="0">
                <a:solidFill>
                  <a:schemeClr val="bg1">
                    <a:lumMod val="50000"/>
                  </a:schemeClr>
                </a:solidFill>
              </a:rPr>
              <a:t>  </a:t>
            </a:r>
            <a:r>
              <a:rPr lang="en-US" sz="900" dirty="0" err="1">
                <a:solidFill>
                  <a:schemeClr val="bg1">
                    <a:lumMod val="50000"/>
                  </a:schemeClr>
                </a:solidFill>
              </a:rPr>
              <a:t>O.B.Tarasov</a:t>
            </a:r>
            <a:r>
              <a:rPr lang="en-US" sz="900" dirty="0">
                <a:solidFill>
                  <a:schemeClr val="bg1">
                    <a:lumMod val="50000"/>
                  </a:schemeClr>
                </a:solidFill>
              </a:rPr>
              <a:t> et al., PRL 121, 022501 (2018)</a:t>
            </a:r>
          </a:p>
        </p:txBody>
      </p:sp>
      <p:pic>
        <p:nvPicPr>
          <p:cNvPr id="2"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6223" y="5992813"/>
            <a:ext cx="609600" cy="609600"/>
          </a:xfrm>
          <a:prstGeom prst="rect">
            <a:avLst/>
          </a:prstGeom>
        </p:spPr>
      </p:pic>
    </p:spTree>
    <p:extLst>
      <p:ext uri="{BB962C8B-B14F-4D97-AF65-F5344CB8AC3E}">
        <p14:creationId xmlns:p14="http://schemas.microsoft.com/office/powerpoint/2010/main" val="1480186421"/>
      </p:ext>
    </p:extLst>
  </p:cSld>
  <p:clrMapOvr>
    <a:masterClrMapping/>
  </p:clrMapOvr>
  <mc:AlternateContent xmlns:mc="http://schemas.openxmlformats.org/markup-compatibility/2006" xmlns:p14="http://schemas.microsoft.com/office/powerpoint/2010/main">
    <mc:Choice Requires="p14">
      <p:transition spd="slow" p14:dur="4750" advTm="36837"/>
    </mc:Choice>
    <mc:Fallback xmlns="">
      <p:transition spd="slow" advTm="36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948" objId="15"/>
        <p14:stopEvt time="36567" objId="1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rgbClr val="E5E9FB"/>
            </a:gs>
            <a:gs pos="68000">
              <a:srgbClr val="E4E8FB"/>
            </a:gs>
            <a:gs pos="100000">
              <a:schemeClr val="tx1">
                <a:lumMod val="75000"/>
              </a:schemeClr>
            </a:gs>
            <a:gs pos="0">
              <a:srgbClr val="96AB94"/>
            </a:gs>
          </a:gsLst>
          <a:lin ang="5400000" scaled="1"/>
          <a:tileRect/>
        </a:gra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D9B30CD-5B6B-4B45-91F0-F2F3852D33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2821" y="2057400"/>
            <a:ext cx="1443379" cy="1371344"/>
          </a:xfrm>
          <a:prstGeom prst="rect">
            <a:avLst/>
          </a:prstGeom>
        </p:spPr>
      </p:pic>
      <p:sp>
        <p:nvSpPr>
          <p:cNvPr id="33" name="AutoShape 3">
            <a:extLst>
              <a:ext uri="{FF2B5EF4-FFF2-40B4-BE49-F238E27FC236}">
                <a16:creationId xmlns:a16="http://schemas.microsoft.com/office/drawing/2014/main" id="{2ACE32C3-F414-4244-A530-10EB909D4207}"/>
              </a:ext>
            </a:extLst>
          </p:cNvPr>
          <p:cNvSpPr>
            <a:spLocks noChangeAspect="1" noChangeArrowheads="1" noTextEdit="1"/>
          </p:cNvSpPr>
          <p:nvPr/>
        </p:nvSpPr>
        <p:spPr bwMode="auto">
          <a:xfrm>
            <a:off x="-1524000" y="1428750"/>
            <a:ext cx="80867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35" name="Picture 34">
            <a:extLst>
              <a:ext uri="{FF2B5EF4-FFF2-40B4-BE49-F238E27FC236}">
                <a16:creationId xmlns:a16="http://schemas.microsoft.com/office/drawing/2014/main" id="{2EDAA6BD-0EA3-459F-8047-639B7552A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1420813"/>
            <a:ext cx="7953375" cy="4876800"/>
          </a:xfrm>
          <a:prstGeom prst="rect">
            <a:avLst/>
          </a:prstGeom>
          <a:scene3d>
            <a:camera prst="orthographicFront">
              <a:rot lat="900000" lon="18000000" rev="0"/>
            </a:camera>
            <a:lightRig rig="threePt" dir="t"/>
          </a:scene3d>
        </p:spPr>
      </p:pic>
      <p:pic>
        <p:nvPicPr>
          <p:cNvPr id="37" name="Picture 36">
            <a:extLst>
              <a:ext uri="{FF2B5EF4-FFF2-40B4-BE49-F238E27FC236}">
                <a16:creationId xmlns:a16="http://schemas.microsoft.com/office/drawing/2014/main" id="{B46364CE-C5E4-4103-AB9F-00143FA282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77200" y="3859213"/>
            <a:ext cx="4657725" cy="2881240"/>
          </a:xfrm>
          <a:prstGeom prst="rect">
            <a:avLst/>
          </a:prstGeom>
          <a:scene3d>
            <a:camera prst="isometricRightUp"/>
            <a:lightRig rig="threePt" dir="t"/>
          </a:scene3d>
        </p:spPr>
      </p:pic>
      <p:pic>
        <p:nvPicPr>
          <p:cNvPr id="16" name="Picture 15">
            <a:extLst>
              <a:ext uri="{FF2B5EF4-FFF2-40B4-BE49-F238E27FC236}">
                <a16:creationId xmlns:a16="http://schemas.microsoft.com/office/drawing/2014/main" id="{ACAE67DE-5756-4314-88E1-8C7CF30976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5147937"/>
            <a:ext cx="2520315" cy="1363028"/>
          </a:xfrm>
          <a:prstGeom prst="rect">
            <a:avLst/>
          </a:prstGeom>
        </p:spPr>
      </p:pic>
      <p:grpSp>
        <p:nvGrpSpPr>
          <p:cNvPr id="17" name="Group 16">
            <a:extLst>
              <a:ext uri="{FF2B5EF4-FFF2-40B4-BE49-F238E27FC236}">
                <a16:creationId xmlns:a16="http://schemas.microsoft.com/office/drawing/2014/main" id="{E402B97B-A01B-4625-93F8-10520080641A}"/>
              </a:ext>
            </a:extLst>
          </p:cNvPr>
          <p:cNvGrpSpPr/>
          <p:nvPr/>
        </p:nvGrpSpPr>
        <p:grpSpPr>
          <a:xfrm>
            <a:off x="4419600" y="628129"/>
            <a:ext cx="6096000" cy="3541690"/>
            <a:chOff x="4800600" y="259373"/>
            <a:chExt cx="6096000" cy="3541690"/>
          </a:xfrm>
        </p:grpSpPr>
        <p:pic>
          <p:nvPicPr>
            <p:cNvPr id="18" name="Picture 17">
              <a:extLst>
                <a:ext uri="{FF2B5EF4-FFF2-40B4-BE49-F238E27FC236}">
                  <a16:creationId xmlns:a16="http://schemas.microsoft.com/office/drawing/2014/main" id="{90F8D787-D72A-4B15-8A93-CD532D8292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0600" y="259373"/>
              <a:ext cx="6096000" cy="3541690"/>
            </a:xfrm>
            <a:prstGeom prst="rect">
              <a:avLst/>
            </a:prstGeom>
            <a:scene3d>
              <a:camera prst="orthographicFront"/>
              <a:lightRig rig="morning" dir="t"/>
            </a:scene3d>
            <a:sp3d prstMaterial="metal"/>
          </p:spPr>
        </p:pic>
        <p:sp>
          <p:nvSpPr>
            <p:cNvPr id="19" name="Rectangle: Rounded Corners 18">
              <a:extLst>
                <a:ext uri="{FF2B5EF4-FFF2-40B4-BE49-F238E27FC236}">
                  <a16:creationId xmlns:a16="http://schemas.microsoft.com/office/drawing/2014/main" id="{18A20959-B4C8-4FB4-93A8-C618FE45DB27}"/>
                </a:ext>
              </a:extLst>
            </p:cNvPr>
            <p:cNvSpPr/>
            <p:nvPr/>
          </p:nvSpPr>
          <p:spPr bwMode="auto">
            <a:xfrm>
              <a:off x="5376301" y="469444"/>
              <a:ext cx="5454985" cy="2015613"/>
            </a:xfrm>
            <a:prstGeom prst="roundRect">
              <a:avLst/>
            </a:prstGeom>
            <a:noFill/>
            <a:ln w="9525"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401638">
                <a:spcAft>
                  <a:spcPts val="300"/>
                </a:spcAft>
              </a:pPr>
              <a:r>
                <a:rPr lang="en-US" sz="1500" b="1" dirty="0">
                  <a:solidFill>
                    <a:schemeClr val="bg1">
                      <a:lumMod val="75000"/>
                    </a:schemeClr>
                  </a:solidFill>
                </a:rPr>
                <a:t>Learn how to make rare isotope beams.</a:t>
              </a:r>
            </a:p>
            <a:p>
              <a:pPr marL="401638">
                <a:spcAft>
                  <a:spcPts val="300"/>
                </a:spcAft>
              </a:pPr>
              <a:endParaRPr lang="en-US" sz="1500" dirty="0">
                <a:solidFill>
                  <a:schemeClr val="bg1">
                    <a:lumMod val="75000"/>
                  </a:schemeClr>
                </a:solidFill>
              </a:endParaRPr>
            </a:p>
            <a:p>
              <a:pPr marL="401638">
                <a:spcAft>
                  <a:spcPts val="300"/>
                </a:spcAft>
              </a:pPr>
              <a:r>
                <a:rPr lang="en-US" sz="1500" dirty="0">
                  <a:solidFill>
                    <a:schemeClr val="bg1">
                      <a:lumMod val="75000"/>
                    </a:schemeClr>
                  </a:solidFill>
                </a:rPr>
                <a:t>Do you know how to use email?</a:t>
              </a:r>
            </a:p>
            <a:p>
              <a:pPr marL="401638">
                <a:spcAft>
                  <a:spcPts val="300"/>
                </a:spcAft>
              </a:pPr>
              <a:r>
                <a:rPr lang="en-US" sz="1500" dirty="0">
                  <a:solidFill>
                    <a:schemeClr val="bg1">
                      <a:lumMod val="75000"/>
                    </a:schemeClr>
                  </a:solidFill>
                </a:rPr>
                <a:t>Then you can learn how to make a rare isotope.</a:t>
              </a:r>
            </a:p>
            <a:p>
              <a:pPr marL="401638">
                <a:spcAft>
                  <a:spcPts val="300"/>
                </a:spcAft>
              </a:pPr>
              <a:r>
                <a:rPr lang="en-US" sz="1500" dirty="0">
                  <a:solidFill>
                    <a:schemeClr val="bg1">
                      <a:lumMod val="75000"/>
                    </a:schemeClr>
                  </a:solidFill>
                </a:rPr>
                <a:t>It is that simple.</a:t>
              </a:r>
            </a:p>
            <a:p>
              <a:pPr marL="401638">
                <a:spcAft>
                  <a:spcPts val="300"/>
                </a:spcAft>
              </a:pPr>
              <a:endParaRPr lang="en-US" sz="1500" dirty="0">
                <a:solidFill>
                  <a:schemeClr val="bg1">
                    <a:lumMod val="75000"/>
                  </a:schemeClr>
                </a:solidFill>
              </a:endParaRPr>
            </a:p>
            <a:p>
              <a:pPr marL="401638">
                <a:spcAft>
                  <a:spcPts val="300"/>
                </a:spcAft>
              </a:pPr>
              <a:r>
                <a:rPr lang="en-US" sz="1500" b="1" dirty="0">
                  <a:solidFill>
                    <a:schemeClr val="bg1">
                      <a:lumMod val="75000"/>
                    </a:schemeClr>
                  </a:solidFill>
                </a:rPr>
                <a:t>Learn how.</a:t>
              </a:r>
            </a:p>
          </p:txBody>
        </p:sp>
      </p:grpSp>
      <p:pic>
        <p:nvPicPr>
          <p:cNvPr id="8" name="Picture 7">
            <a:extLst>
              <a:ext uri="{FF2B5EF4-FFF2-40B4-BE49-F238E27FC236}">
                <a16:creationId xmlns:a16="http://schemas.microsoft.com/office/drawing/2014/main" id="{75DA26A5-452A-4902-BBCF-56048BCE4F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6001" y="86157"/>
            <a:ext cx="2189798" cy="1987274"/>
          </a:xfrm>
          <a:prstGeom prst="rect">
            <a:avLst/>
          </a:prstGeom>
        </p:spPr>
      </p:pic>
      <p:sp>
        <p:nvSpPr>
          <p:cNvPr id="24" name="Title 4">
            <a:extLst>
              <a:ext uri="{FF2B5EF4-FFF2-40B4-BE49-F238E27FC236}">
                <a16:creationId xmlns:a16="http://schemas.microsoft.com/office/drawing/2014/main" id="{D4E0E12B-4B4A-4AF3-9A70-5DF63A39263C}"/>
              </a:ext>
            </a:extLst>
          </p:cNvPr>
          <p:cNvSpPr>
            <a:spLocks noGrp="1"/>
          </p:cNvSpPr>
          <p:nvPr>
            <p:ph type="title"/>
          </p:nvPr>
        </p:nvSpPr>
        <p:spPr>
          <a:xfrm>
            <a:off x="19050" y="-19129"/>
            <a:ext cx="5727264" cy="533400"/>
          </a:xfrm>
        </p:spPr>
        <p:txBody>
          <a:bodyPr/>
          <a:lstStyle/>
          <a:p>
            <a:pPr algn="l"/>
            <a:r>
              <a:rPr lang="en-US" sz="1800" b="0" spc="200" dirty="0">
                <a:solidFill>
                  <a:schemeClr val="accent6">
                    <a:lumMod val="50000"/>
                  </a:schemeClr>
                </a:solidFill>
                <a:effectLst/>
                <a:latin typeface="Blackadder ITC" panose="04020505051007020D02" pitchFamily="82" charset="0"/>
              </a:rPr>
              <a:t>You've Got Mail</a:t>
            </a:r>
          </a:p>
        </p:txBody>
      </p:sp>
      <p:pic>
        <p:nvPicPr>
          <p:cNvPr id="10" name="Picture 9">
            <a:extLst>
              <a:ext uri="{FF2B5EF4-FFF2-40B4-BE49-F238E27FC236}">
                <a16:creationId xmlns:a16="http://schemas.microsoft.com/office/drawing/2014/main" id="{DC7E4B99-6D2E-487A-88AB-B6D0B034140C}"/>
              </a:ext>
            </a:extLst>
          </p:cNvPr>
          <p:cNvPicPr>
            <a:picLocks/>
          </p:cNvPicPr>
          <p:nvPr/>
        </p:nvPicPr>
        <p:blipFill>
          <a:blip r:embed="rId11"/>
          <a:stretch>
            <a:fillRect/>
          </a:stretch>
        </p:blipFill>
        <p:spPr>
          <a:xfrm>
            <a:off x="-1113473" y="1703689"/>
            <a:ext cx="7132320" cy="3657600"/>
          </a:xfrm>
          <a:prstGeom prst="rect">
            <a:avLst/>
          </a:prstGeom>
          <a:scene3d>
            <a:camera prst="orthographicFront">
              <a:rot lat="900000" lon="18000000" rev="0"/>
            </a:camera>
            <a:lightRig rig="threePt" dir="t"/>
          </a:scene3d>
        </p:spPr>
      </p:pic>
      <p:pic>
        <p:nvPicPr>
          <p:cNvPr id="2"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01400" y="5992813"/>
            <a:ext cx="609600" cy="609600"/>
          </a:xfrm>
          <a:prstGeom prst="rect">
            <a:avLst/>
          </a:prstGeom>
        </p:spPr>
      </p:pic>
    </p:spTree>
    <p:extLst>
      <p:ext uri="{BB962C8B-B14F-4D97-AF65-F5344CB8AC3E}">
        <p14:creationId xmlns:p14="http://schemas.microsoft.com/office/powerpoint/2010/main" val="19621393"/>
      </p:ext>
    </p:extLst>
  </p:cSld>
  <p:clrMapOvr>
    <a:masterClrMapping/>
  </p:clrMapOvr>
  <mc:AlternateContent xmlns:mc="http://schemas.openxmlformats.org/markup-compatibility/2006" xmlns:p14="http://schemas.microsoft.com/office/powerpoint/2010/main">
    <mc:Choice Requires="p14">
      <p:transition spd="slow" p14:dur="4750" advTm="11738"/>
    </mc:Choice>
    <mc:Fallback xmlns="">
      <p:transition spd="slow" advTm="11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212" objId="13"/>
        <p14:stopEvt time="10994" objId="1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rgbClr val="E5E9FB"/>
            </a:gs>
            <a:gs pos="68000">
              <a:srgbClr val="E4E8FB"/>
            </a:gs>
            <a:gs pos="100000">
              <a:schemeClr val="tx1">
                <a:lumMod val="75000"/>
              </a:schemeClr>
            </a:gs>
            <a:gs pos="0">
              <a:srgbClr val="96AB94"/>
            </a:gs>
          </a:gsLst>
          <a:lin ang="5400000" scaled="1"/>
          <a:tileRect/>
        </a:gra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876EEA-CDAF-4FC5-9658-5A6C39A325D9}"/>
              </a:ext>
            </a:extLst>
          </p:cNvPr>
          <p:cNvPicPr>
            <a:picLocks noChangeAspect="1"/>
          </p:cNvPicPr>
          <p:nvPr/>
        </p:nvPicPr>
        <p:blipFill>
          <a:blip r:embed="rId5"/>
          <a:stretch>
            <a:fillRect/>
          </a:stretch>
        </p:blipFill>
        <p:spPr>
          <a:xfrm>
            <a:off x="5715000" y="47692"/>
            <a:ext cx="6427310" cy="4526319"/>
          </a:xfrm>
          <a:prstGeom prst="rect">
            <a:avLst/>
          </a:prstGeom>
        </p:spPr>
      </p:pic>
      <p:sp>
        <p:nvSpPr>
          <p:cNvPr id="33" name="AutoShape 3">
            <a:extLst>
              <a:ext uri="{FF2B5EF4-FFF2-40B4-BE49-F238E27FC236}">
                <a16:creationId xmlns:a16="http://schemas.microsoft.com/office/drawing/2014/main" id="{2ACE32C3-F414-4244-A530-10EB909D4207}"/>
              </a:ext>
            </a:extLst>
          </p:cNvPr>
          <p:cNvSpPr>
            <a:spLocks noChangeAspect="1" noChangeArrowheads="1" noTextEdit="1"/>
          </p:cNvSpPr>
          <p:nvPr/>
        </p:nvSpPr>
        <p:spPr bwMode="auto">
          <a:xfrm>
            <a:off x="-1524000" y="1428750"/>
            <a:ext cx="80867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35" name="Picture 34">
            <a:extLst>
              <a:ext uri="{FF2B5EF4-FFF2-40B4-BE49-F238E27FC236}">
                <a16:creationId xmlns:a16="http://schemas.microsoft.com/office/drawing/2014/main" id="{2EDAA6BD-0EA3-459F-8047-639B7552A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1420813"/>
            <a:ext cx="7953375" cy="4876800"/>
          </a:xfrm>
          <a:prstGeom prst="rect">
            <a:avLst/>
          </a:prstGeom>
          <a:scene3d>
            <a:camera prst="orthographicFront">
              <a:rot lat="900000" lon="18000000" rev="0"/>
            </a:camera>
            <a:lightRig rig="threePt" dir="t"/>
          </a:scene3d>
        </p:spPr>
      </p:pic>
      <p:pic>
        <p:nvPicPr>
          <p:cNvPr id="37" name="Picture 36">
            <a:extLst>
              <a:ext uri="{FF2B5EF4-FFF2-40B4-BE49-F238E27FC236}">
                <a16:creationId xmlns:a16="http://schemas.microsoft.com/office/drawing/2014/main" id="{B46364CE-C5E4-4103-AB9F-00143FA282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77200" y="3859213"/>
            <a:ext cx="4657725" cy="2881240"/>
          </a:xfrm>
          <a:prstGeom prst="rect">
            <a:avLst/>
          </a:prstGeom>
          <a:scene3d>
            <a:camera prst="isometricRightUp"/>
            <a:lightRig rig="threePt" dir="t"/>
          </a:scene3d>
        </p:spPr>
      </p:pic>
      <p:pic>
        <p:nvPicPr>
          <p:cNvPr id="5" name="Picture 4">
            <a:extLst>
              <a:ext uri="{FF2B5EF4-FFF2-40B4-BE49-F238E27FC236}">
                <a16:creationId xmlns:a16="http://schemas.microsoft.com/office/drawing/2014/main" id="{C6C42076-9949-4EB8-9FF7-73A7CFB406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8555" y="5288128"/>
            <a:ext cx="2217420" cy="1511618"/>
          </a:xfrm>
          <a:prstGeom prst="rect">
            <a:avLst/>
          </a:prstGeom>
        </p:spPr>
      </p:pic>
      <p:grpSp>
        <p:nvGrpSpPr>
          <p:cNvPr id="18" name="Group 17">
            <a:extLst>
              <a:ext uri="{FF2B5EF4-FFF2-40B4-BE49-F238E27FC236}">
                <a16:creationId xmlns:a16="http://schemas.microsoft.com/office/drawing/2014/main" id="{A2BA9DFC-E748-41D4-AFB6-016712414E3E}"/>
              </a:ext>
            </a:extLst>
          </p:cNvPr>
          <p:cNvGrpSpPr/>
          <p:nvPr/>
        </p:nvGrpSpPr>
        <p:grpSpPr>
          <a:xfrm>
            <a:off x="4419600" y="628129"/>
            <a:ext cx="6096000" cy="3541690"/>
            <a:chOff x="4800600" y="259373"/>
            <a:chExt cx="6096000" cy="3541690"/>
          </a:xfrm>
        </p:grpSpPr>
        <p:pic>
          <p:nvPicPr>
            <p:cNvPr id="19" name="Picture 18">
              <a:extLst>
                <a:ext uri="{FF2B5EF4-FFF2-40B4-BE49-F238E27FC236}">
                  <a16:creationId xmlns:a16="http://schemas.microsoft.com/office/drawing/2014/main" id="{54681E65-B9A5-4C87-83FF-7AF83C5E15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0600" y="259373"/>
              <a:ext cx="6096000" cy="3541690"/>
            </a:xfrm>
            <a:prstGeom prst="rect">
              <a:avLst/>
            </a:prstGeom>
            <a:scene3d>
              <a:camera prst="orthographicFront"/>
              <a:lightRig rig="morning" dir="t"/>
            </a:scene3d>
            <a:sp3d prstMaterial="metal"/>
          </p:spPr>
        </p:pic>
        <p:sp>
          <p:nvSpPr>
            <p:cNvPr id="20" name="Rectangle: Rounded Corners 19">
              <a:extLst>
                <a:ext uri="{FF2B5EF4-FFF2-40B4-BE49-F238E27FC236}">
                  <a16:creationId xmlns:a16="http://schemas.microsoft.com/office/drawing/2014/main" id="{37083192-C33B-4958-AE01-F897C8EE0ABC}"/>
                </a:ext>
              </a:extLst>
            </p:cNvPr>
            <p:cNvSpPr/>
            <p:nvPr/>
          </p:nvSpPr>
          <p:spPr bwMode="auto">
            <a:xfrm>
              <a:off x="5376301" y="469444"/>
              <a:ext cx="5063099" cy="2015613"/>
            </a:xfrm>
            <a:prstGeom prst="roundRect">
              <a:avLst/>
            </a:prstGeom>
            <a:noFill/>
            <a:ln w="9525"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176213" indent="-176213">
                <a:spcAft>
                  <a:spcPts val="1200"/>
                </a:spcAft>
                <a:buFont typeface="Arial" panose="020B0604020202020204" pitchFamily="34" charset="0"/>
                <a:buChar char="•"/>
              </a:pPr>
              <a:r>
                <a:rPr lang="en-US" sz="1600" dirty="0">
                  <a:solidFill>
                    <a:schemeClr val="bg1">
                      <a:lumMod val="75000"/>
                    </a:schemeClr>
                  </a:solidFill>
                </a:rPr>
                <a:t>To estimate </a:t>
              </a:r>
              <a:r>
                <a:rPr lang="en-US" sz="1600" baseline="30000" dirty="0">
                  <a:solidFill>
                    <a:schemeClr val="bg1">
                      <a:lumMod val="75000"/>
                    </a:schemeClr>
                  </a:solidFill>
                </a:rPr>
                <a:t>58</a:t>
              </a:r>
              <a:r>
                <a:rPr lang="en-US" sz="1600" dirty="0">
                  <a:solidFill>
                    <a:schemeClr val="bg1">
                      <a:lumMod val="75000"/>
                    </a:schemeClr>
                  </a:solidFill>
                </a:rPr>
                <a:t>Ca isotope production we will use our powerful tool to plan an experiment with rare isotope beams: the program LISE</a:t>
              </a:r>
              <a:r>
                <a:rPr lang="en-US" sz="1600" baseline="30000" dirty="0">
                  <a:solidFill>
                    <a:schemeClr val="bg1">
                      <a:lumMod val="75000"/>
                    </a:schemeClr>
                  </a:solidFill>
                </a:rPr>
                <a:t>++</a:t>
              </a:r>
              <a:endParaRPr lang="en-US" sz="1600" dirty="0">
                <a:solidFill>
                  <a:schemeClr val="bg1">
                    <a:lumMod val="75000"/>
                  </a:schemeClr>
                </a:solidFill>
              </a:endParaRPr>
            </a:p>
            <a:p>
              <a:pPr marL="176213" indent="-176213">
                <a:spcAft>
                  <a:spcPts val="300"/>
                </a:spcAft>
                <a:buFont typeface="Arial" panose="020B0604020202020204" pitchFamily="34" charset="0"/>
                <a:buChar char="•"/>
              </a:pPr>
              <a:r>
                <a:rPr lang="en-US" sz="1600" dirty="0">
                  <a:solidFill>
                    <a:schemeClr val="bg1">
                      <a:lumMod val="75000"/>
                    </a:schemeClr>
                  </a:solidFill>
                </a:rPr>
                <a:t> The LISE</a:t>
              </a:r>
              <a:r>
                <a:rPr lang="en-US" sz="1600" baseline="30000" dirty="0">
                  <a:solidFill>
                    <a:schemeClr val="bg1">
                      <a:lumMod val="75000"/>
                    </a:schemeClr>
                  </a:solidFill>
                </a:rPr>
                <a:t>++</a:t>
              </a:r>
              <a:r>
                <a:rPr lang="en-US" sz="1600" dirty="0">
                  <a:solidFill>
                    <a:schemeClr val="bg1">
                      <a:lumMod val="75000"/>
                    </a:schemeClr>
                  </a:solidFill>
                </a:rPr>
                <a:t> code has been developed to calculate the transmission and yields of fragments produced and collected in a spectrometer. </a:t>
              </a:r>
            </a:p>
          </p:txBody>
        </p:sp>
      </p:grpSp>
      <p:sp>
        <p:nvSpPr>
          <p:cNvPr id="25" name="Title 4">
            <a:extLst>
              <a:ext uri="{FF2B5EF4-FFF2-40B4-BE49-F238E27FC236}">
                <a16:creationId xmlns:a16="http://schemas.microsoft.com/office/drawing/2014/main" id="{1762A60E-90FE-492C-B508-461C849593B7}"/>
              </a:ext>
            </a:extLst>
          </p:cNvPr>
          <p:cNvSpPr>
            <a:spLocks noGrp="1"/>
          </p:cNvSpPr>
          <p:nvPr>
            <p:ph type="title"/>
          </p:nvPr>
        </p:nvSpPr>
        <p:spPr>
          <a:xfrm>
            <a:off x="19050" y="-19129"/>
            <a:ext cx="5727264" cy="533400"/>
          </a:xfrm>
        </p:spPr>
        <p:txBody>
          <a:bodyPr/>
          <a:lstStyle/>
          <a:p>
            <a:pPr algn="l"/>
            <a:r>
              <a:rPr lang="en-US" sz="1800" b="0" spc="200" dirty="0">
                <a:solidFill>
                  <a:schemeClr val="accent6">
                    <a:lumMod val="50000"/>
                  </a:schemeClr>
                </a:solidFill>
                <a:effectLst/>
                <a:latin typeface="Blackadder ITC" panose="04020505051007020D02" pitchFamily="82" charset="0"/>
              </a:rPr>
              <a:t> L I S E </a:t>
            </a:r>
            <a:r>
              <a:rPr lang="en-US" sz="1800" b="0" spc="200" baseline="30000" dirty="0">
                <a:solidFill>
                  <a:schemeClr val="accent6">
                    <a:lumMod val="50000"/>
                  </a:schemeClr>
                </a:solidFill>
                <a:effectLst/>
                <a:latin typeface="Blackadder ITC" panose="04020505051007020D02" pitchFamily="82" charset="0"/>
              </a:rPr>
              <a:t>++</a:t>
            </a:r>
          </a:p>
        </p:txBody>
      </p:sp>
      <p:pic>
        <p:nvPicPr>
          <p:cNvPr id="11" name="Picture 10">
            <a:extLst>
              <a:ext uri="{FF2B5EF4-FFF2-40B4-BE49-F238E27FC236}">
                <a16:creationId xmlns:a16="http://schemas.microsoft.com/office/drawing/2014/main" id="{CB682144-5710-4028-8BEA-4C7EEFAB0548}"/>
              </a:ext>
            </a:extLst>
          </p:cNvPr>
          <p:cNvPicPr>
            <a:picLocks/>
          </p:cNvPicPr>
          <p:nvPr/>
        </p:nvPicPr>
        <p:blipFill>
          <a:blip r:embed="rId10"/>
          <a:stretch>
            <a:fillRect/>
          </a:stretch>
        </p:blipFill>
        <p:spPr>
          <a:xfrm>
            <a:off x="-1113473" y="1771650"/>
            <a:ext cx="7132320" cy="3675888"/>
          </a:xfrm>
          <a:prstGeom prst="rect">
            <a:avLst/>
          </a:prstGeom>
          <a:ln w="9525" cmpd="sng">
            <a:noFill/>
          </a:ln>
          <a:scene3d>
            <a:camera prst="orthographicFront">
              <a:rot lat="899589" lon="18000000" rev="9004"/>
            </a:camera>
            <a:lightRig rig="threePt" dir="t"/>
          </a:scene3d>
        </p:spPr>
      </p:pic>
      <p:pic>
        <p:nvPicPr>
          <p:cNvPr id="2"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79717" y="5992813"/>
            <a:ext cx="609600" cy="609600"/>
          </a:xfrm>
          <a:prstGeom prst="rect">
            <a:avLst/>
          </a:prstGeom>
        </p:spPr>
      </p:pic>
    </p:spTree>
    <p:extLst>
      <p:ext uri="{BB962C8B-B14F-4D97-AF65-F5344CB8AC3E}">
        <p14:creationId xmlns:p14="http://schemas.microsoft.com/office/powerpoint/2010/main" val="708113644"/>
      </p:ext>
    </p:extLst>
  </p:cSld>
  <p:clrMapOvr>
    <a:masterClrMapping/>
  </p:clrMapOvr>
  <mc:AlternateContent xmlns:mc="http://schemas.openxmlformats.org/markup-compatibility/2006" xmlns:p14="http://schemas.microsoft.com/office/powerpoint/2010/main">
    <mc:Choice Requires="p14">
      <p:transition spd="slow" p14:dur="4750" advTm="18697"/>
    </mc:Choice>
    <mc:Fallback xmlns="">
      <p:transition spd="slow" advTm="18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308" objId="12"/>
        <p14:playEvt time="11521" objId="13"/>
        <p14:stopEvt time="11621" objId="12"/>
        <p14:stopEvt time="18697" objId="1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90600" y="0"/>
            <a:ext cx="9677399" cy="533400"/>
          </a:xfrm>
        </p:spPr>
        <p:txBody>
          <a:bodyPr/>
          <a:lstStyle/>
          <a:p>
            <a:pPr eaLnBrk="1" hangingPunct="1">
              <a:tabLst>
                <a:tab pos="857220" algn="l"/>
              </a:tabLst>
              <a:defRPr/>
            </a:pPr>
            <a:r>
              <a:rPr lang="en-US" sz="2800" b="1" dirty="0">
                <a:solidFill>
                  <a:schemeClr val="tx1">
                    <a:lumMod val="95000"/>
                  </a:schemeClr>
                </a:solidFill>
              </a:rPr>
              <a:t>LISE</a:t>
            </a:r>
            <a:r>
              <a:rPr lang="en-US" sz="2800" b="1" baseline="30000" dirty="0">
                <a:solidFill>
                  <a:schemeClr val="tx1">
                    <a:lumMod val="95000"/>
                  </a:schemeClr>
                </a:solidFill>
              </a:rPr>
              <a:t>++</a:t>
            </a:r>
            <a:r>
              <a:rPr lang="en-US" sz="2800" b="1" dirty="0">
                <a:solidFill>
                  <a:schemeClr val="tx1">
                    <a:lumMod val="95000"/>
                  </a:schemeClr>
                </a:solidFill>
              </a:rPr>
              <a:t> :   Introduction</a:t>
            </a:r>
          </a:p>
        </p:txBody>
      </p:sp>
      <p:sp>
        <p:nvSpPr>
          <p:cNvPr id="21" name="Footer Placeholder 20"/>
          <p:cNvSpPr>
            <a:spLocks noGrp="1"/>
          </p:cNvSpPr>
          <p:nvPr>
            <p:ph type="ftr" sz="quarter" idx="11"/>
          </p:nvPr>
        </p:nvSpPr>
        <p:spPr/>
        <p:txBody>
          <a:bodyPr/>
          <a:lstStyle/>
          <a:p>
            <a:pPr>
              <a:defRPr/>
            </a:pPr>
            <a:r>
              <a:rPr lang="nn-NO"/>
              <a:t>OT@SIM.NSCL.MSU  04/04/18</a:t>
            </a:r>
            <a:endParaRPr lang="en-US" dirty="0"/>
          </a:p>
        </p:txBody>
      </p:sp>
      <p:sp>
        <p:nvSpPr>
          <p:cNvPr id="10" name="Slide Number Placeholder 9"/>
          <p:cNvSpPr>
            <a:spLocks noGrp="1"/>
          </p:cNvSpPr>
          <p:nvPr>
            <p:ph type="sldNum" sz="quarter" idx="12"/>
          </p:nvPr>
        </p:nvSpPr>
        <p:spPr/>
        <p:txBody>
          <a:bodyPr/>
          <a:lstStyle/>
          <a:p>
            <a:pPr>
              <a:defRPr/>
            </a:pPr>
            <a:fld id="{F2F21981-AD5D-4B5F-B513-F44163497774}" type="slidenum">
              <a:rPr lang="en-US" smtClean="0"/>
              <a:pPr>
                <a:defRPr/>
              </a:pPr>
              <a:t>15</a:t>
            </a:fld>
            <a:endParaRPr lang="en-US" dirty="0"/>
          </a:p>
        </p:txBody>
      </p:sp>
      <p:pic>
        <p:nvPicPr>
          <p:cNvPr id="2" name="Picture 1">
            <a:extLst>
              <a:ext uri="{FF2B5EF4-FFF2-40B4-BE49-F238E27FC236}">
                <a16:creationId xmlns:a16="http://schemas.microsoft.com/office/drawing/2014/main" id="{8FB3C997-1395-4DDF-8028-203C5AC81402}"/>
              </a:ext>
            </a:extLst>
          </p:cNvPr>
          <p:cNvPicPr>
            <a:picLocks noChangeAspect="1"/>
          </p:cNvPicPr>
          <p:nvPr/>
        </p:nvPicPr>
        <p:blipFill>
          <a:blip r:embed="rId5"/>
          <a:stretch>
            <a:fillRect/>
          </a:stretch>
        </p:blipFill>
        <p:spPr>
          <a:xfrm>
            <a:off x="607736" y="4038600"/>
            <a:ext cx="2982045" cy="2310788"/>
          </a:xfrm>
          <a:prstGeom prst="rect">
            <a:avLst/>
          </a:prstGeom>
        </p:spPr>
      </p:pic>
      <p:sp>
        <p:nvSpPr>
          <p:cNvPr id="3" name="TextBox 2">
            <a:extLst>
              <a:ext uri="{FF2B5EF4-FFF2-40B4-BE49-F238E27FC236}">
                <a16:creationId xmlns:a16="http://schemas.microsoft.com/office/drawing/2014/main" id="{B9DF3ED1-CAA5-473F-953B-F40F7BD090A7}"/>
              </a:ext>
            </a:extLst>
          </p:cNvPr>
          <p:cNvSpPr txBox="1"/>
          <p:nvPr/>
        </p:nvSpPr>
        <p:spPr>
          <a:xfrm>
            <a:off x="4533900" y="796155"/>
            <a:ext cx="7086600" cy="2031325"/>
          </a:xfrm>
          <a:prstGeom prst="rect">
            <a:avLst/>
          </a:prstGeom>
          <a:noFill/>
        </p:spPr>
        <p:txBody>
          <a:bodyPr wrap="square" rtlCol="0">
            <a:spAutoFit/>
          </a:bodyPr>
          <a:lstStyle/>
          <a:p>
            <a:pPr marL="171450" indent="-171450" algn="just">
              <a:buFont typeface="Arial" panose="020B0604020202020204" pitchFamily="34" charset="0"/>
              <a:buChar char="•"/>
            </a:pPr>
            <a:r>
              <a:rPr lang="en-US" sz="1400" dirty="0">
                <a:solidFill>
                  <a:schemeClr val="bg1">
                    <a:lumMod val="50000"/>
                  </a:schemeClr>
                </a:solidFill>
              </a:rPr>
              <a:t>LISE</a:t>
            </a:r>
            <a:r>
              <a:rPr lang="en-US" sz="1400" baseline="30000" dirty="0">
                <a:solidFill>
                  <a:schemeClr val="bg1">
                    <a:lumMod val="50000"/>
                  </a:schemeClr>
                </a:solidFill>
              </a:rPr>
              <a:t>++</a:t>
            </a:r>
            <a:r>
              <a:rPr lang="en-US" sz="1400" dirty="0">
                <a:solidFill>
                  <a:schemeClr val="bg1">
                    <a:lumMod val="50000"/>
                  </a:schemeClr>
                </a:solidFill>
              </a:rPr>
              <a:t> is maintained by </a:t>
            </a:r>
            <a:r>
              <a:rPr lang="en-US" sz="1400" b="1" dirty="0">
                <a:solidFill>
                  <a:schemeClr val="bg1">
                    <a:lumMod val="50000"/>
                  </a:schemeClr>
                </a:solidFill>
              </a:rPr>
              <a:t>LISE</a:t>
            </a:r>
            <a:r>
              <a:rPr lang="en-US" sz="1400" b="1" baseline="30000" dirty="0">
                <a:solidFill>
                  <a:schemeClr val="bg1">
                    <a:lumMod val="50000"/>
                  </a:schemeClr>
                </a:solidFill>
              </a:rPr>
              <a:t>++</a:t>
            </a:r>
            <a:r>
              <a:rPr lang="en-US" sz="1400" b="1" dirty="0">
                <a:solidFill>
                  <a:schemeClr val="bg1">
                    <a:lumMod val="50000"/>
                  </a:schemeClr>
                </a:solidFill>
              </a:rPr>
              <a:t> group @ Michigan State University</a:t>
            </a:r>
            <a:r>
              <a:rPr lang="en-US" sz="1400" dirty="0">
                <a:solidFill>
                  <a:schemeClr val="bg1">
                    <a:lumMod val="50000"/>
                  </a:schemeClr>
                </a:solidFill>
              </a:rPr>
              <a:t> and is freely available and distributable through the LISE</a:t>
            </a:r>
            <a:r>
              <a:rPr lang="en-US" sz="1400" baseline="30000" dirty="0">
                <a:solidFill>
                  <a:schemeClr val="bg1">
                    <a:lumMod val="50000"/>
                  </a:schemeClr>
                </a:solidFill>
              </a:rPr>
              <a:t>++</a:t>
            </a:r>
            <a:r>
              <a:rPr lang="en-US" sz="1400" dirty="0">
                <a:solidFill>
                  <a:schemeClr val="bg1">
                    <a:lumMod val="50000"/>
                  </a:schemeClr>
                </a:solidFill>
              </a:rPr>
              <a:t> website: &lt;http://lise.nscl.msu.edu&gt;.</a:t>
            </a:r>
            <a:br>
              <a:rPr lang="en-US" sz="1400" dirty="0">
                <a:solidFill>
                  <a:schemeClr val="bg1">
                    <a:lumMod val="50000"/>
                  </a:schemeClr>
                </a:solidFill>
              </a:rPr>
            </a:br>
            <a:endParaRPr lang="en-US" sz="1400" dirty="0">
              <a:solidFill>
                <a:schemeClr val="bg1">
                  <a:lumMod val="50000"/>
                </a:schemeClr>
              </a:solidFill>
            </a:endParaRPr>
          </a:p>
          <a:p>
            <a:pPr marL="171450" indent="-171450" algn="just">
              <a:buFont typeface="Arial" panose="020B0604020202020204" pitchFamily="34" charset="0"/>
              <a:buChar char="•"/>
            </a:pPr>
            <a:r>
              <a:rPr lang="en-US" sz="1400" dirty="0">
                <a:solidFill>
                  <a:schemeClr val="bg1">
                    <a:lumMod val="50000"/>
                  </a:schemeClr>
                </a:solidFill>
              </a:rPr>
              <a:t>The LISE</a:t>
            </a:r>
            <a:r>
              <a:rPr lang="en-US" sz="1400" baseline="30000" dirty="0">
                <a:solidFill>
                  <a:schemeClr val="bg1">
                    <a:lumMod val="50000"/>
                  </a:schemeClr>
                </a:solidFill>
              </a:rPr>
              <a:t>++</a:t>
            </a:r>
            <a:r>
              <a:rPr lang="en-US" sz="1400" dirty="0">
                <a:solidFill>
                  <a:schemeClr val="bg1">
                    <a:lumMod val="50000"/>
                  </a:schemeClr>
                </a:solidFill>
              </a:rPr>
              <a:t> package  (including codes PACE4, Global, Charge, MOTER, GEMINI, ETACHA4, Spectroscopic Calculator) operating on </a:t>
            </a:r>
            <a:r>
              <a:rPr lang="en-US" sz="1400" b="1" dirty="0">
                <a:solidFill>
                  <a:schemeClr val="bg1">
                    <a:lumMod val="50000"/>
                  </a:schemeClr>
                </a:solidFill>
              </a:rPr>
              <a:t>MS Windows </a:t>
            </a:r>
            <a:r>
              <a:rPr lang="en-US" sz="1400" dirty="0">
                <a:solidFill>
                  <a:schemeClr val="bg1">
                    <a:lumMod val="50000"/>
                  </a:schemeClr>
                </a:solidFill>
              </a:rPr>
              <a:t>environment </a:t>
            </a:r>
          </a:p>
          <a:p>
            <a:pPr marL="171450" indent="-171450" algn="just">
              <a:buFont typeface="Arial" panose="020B0604020202020204" pitchFamily="34" charset="0"/>
              <a:buChar char="•"/>
            </a:pPr>
            <a:endParaRPr lang="en-US" sz="1400" dirty="0">
              <a:solidFill>
                <a:schemeClr val="bg1">
                  <a:lumMod val="50000"/>
                </a:schemeClr>
              </a:solidFill>
            </a:endParaRPr>
          </a:p>
          <a:p>
            <a:pPr marL="171450" indent="-171450" algn="just">
              <a:buFont typeface="Arial" panose="020B0604020202020204" pitchFamily="34" charset="0"/>
              <a:buChar char="•"/>
            </a:pPr>
            <a:r>
              <a:rPr lang="en-US" sz="1400" dirty="0">
                <a:solidFill>
                  <a:schemeClr val="bg1">
                    <a:lumMod val="50000"/>
                  </a:schemeClr>
                </a:solidFill>
              </a:rPr>
              <a:t>Currently the LISE</a:t>
            </a:r>
            <a:r>
              <a:rPr lang="en-US" sz="1400" baseline="30000" dirty="0">
                <a:solidFill>
                  <a:schemeClr val="bg1">
                    <a:lumMod val="50000"/>
                  </a:schemeClr>
                </a:solidFill>
              </a:rPr>
              <a:t>++</a:t>
            </a:r>
            <a:r>
              <a:rPr lang="en-US" sz="1400" dirty="0">
                <a:solidFill>
                  <a:schemeClr val="bg1">
                    <a:lumMod val="50000"/>
                  </a:schemeClr>
                </a:solidFill>
              </a:rPr>
              <a:t> software suite is undergoing a major transportation to a new graphics framework in order to support modern compilers and computing methods.</a:t>
            </a:r>
            <a:br>
              <a:rPr lang="en-US" sz="1400" dirty="0">
                <a:solidFill>
                  <a:schemeClr val="bg1">
                    <a:lumMod val="50000"/>
                  </a:schemeClr>
                </a:solidFill>
              </a:rPr>
            </a:br>
            <a:r>
              <a:rPr lang="en-US" sz="1400" dirty="0">
                <a:solidFill>
                  <a:schemeClr val="bg1">
                    <a:lumMod val="50000"/>
                  </a:schemeClr>
                </a:solidFill>
              </a:rPr>
              <a:t>(since 2021 operates on Linux, macOS)</a:t>
            </a:r>
          </a:p>
        </p:txBody>
      </p:sp>
      <p:pic>
        <p:nvPicPr>
          <p:cNvPr id="4" name="Picture 3">
            <a:extLst>
              <a:ext uri="{FF2B5EF4-FFF2-40B4-BE49-F238E27FC236}">
                <a16:creationId xmlns:a16="http://schemas.microsoft.com/office/drawing/2014/main" id="{0EF5766C-4A95-4893-BA1F-F19CBEBD1153}"/>
              </a:ext>
            </a:extLst>
          </p:cNvPr>
          <p:cNvPicPr>
            <a:picLocks noChangeAspect="1"/>
          </p:cNvPicPr>
          <p:nvPr/>
        </p:nvPicPr>
        <p:blipFill>
          <a:blip r:embed="rId6"/>
          <a:stretch>
            <a:fillRect/>
          </a:stretch>
        </p:blipFill>
        <p:spPr>
          <a:xfrm>
            <a:off x="762000" y="737212"/>
            <a:ext cx="2673519" cy="2691788"/>
          </a:xfrm>
          <a:prstGeom prst="rect">
            <a:avLst/>
          </a:prstGeom>
        </p:spPr>
      </p:pic>
      <p:pic>
        <p:nvPicPr>
          <p:cNvPr id="5" name="Picture 4">
            <a:extLst>
              <a:ext uri="{FF2B5EF4-FFF2-40B4-BE49-F238E27FC236}">
                <a16:creationId xmlns:a16="http://schemas.microsoft.com/office/drawing/2014/main" id="{29242FA6-6018-45EF-BD4F-D3C104DF549C}"/>
              </a:ext>
            </a:extLst>
          </p:cNvPr>
          <p:cNvPicPr>
            <a:picLocks noChangeAspect="1"/>
          </p:cNvPicPr>
          <p:nvPr/>
        </p:nvPicPr>
        <p:blipFill>
          <a:blip r:embed="rId7"/>
          <a:stretch>
            <a:fillRect/>
          </a:stretch>
        </p:blipFill>
        <p:spPr>
          <a:xfrm>
            <a:off x="5486400" y="3000475"/>
            <a:ext cx="5493640" cy="3444914"/>
          </a:xfrm>
          <a:prstGeom prst="rect">
            <a:avLst/>
          </a:prstGeom>
          <a:ln w="41275" cmpd="dbl">
            <a:solidFill>
              <a:schemeClr val="tx1">
                <a:lumMod val="85000"/>
              </a:schemeClr>
            </a:solidFill>
          </a:ln>
        </p:spPr>
      </p:pic>
      <p:pic>
        <p:nvPicPr>
          <p:cNvPr id="43" name="Audio 42">
            <a:hlinkClick r:id="" action="ppaction://media"/>
            <a:extLst>
              <a:ext uri="{FF2B5EF4-FFF2-40B4-BE49-F238E27FC236}">
                <a16:creationId xmlns:a16="http://schemas.microsoft.com/office/drawing/2014/main" id="{5D2C7AE2-4FB2-3E5B-2AED-88265429736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46885607"/>
      </p:ext>
    </p:extLst>
  </p:cSld>
  <p:clrMapOvr>
    <a:masterClrMapping/>
  </p:clrMapOvr>
  <mc:AlternateContent xmlns:mc="http://schemas.openxmlformats.org/markup-compatibility/2006" xmlns:p14="http://schemas.microsoft.com/office/powerpoint/2010/main">
    <mc:Choice Requires="p14">
      <p:transition spd="slow" p14:dur="4750" advTm="17970"/>
    </mc:Choice>
    <mc:Fallback xmlns="">
      <p:transition spd="slow" advTm="17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990601" y="90201"/>
            <a:ext cx="9677400" cy="381000"/>
          </a:xfrm>
        </p:spPr>
        <p:txBody>
          <a:bodyPr/>
          <a:lstStyle/>
          <a:p>
            <a:pPr eaLnBrk="1" hangingPunct="1">
              <a:lnSpc>
                <a:spcPct val="90000"/>
              </a:lnSpc>
              <a:defRPr/>
            </a:pPr>
            <a:r>
              <a:rPr lang="en-US" dirty="0">
                <a:solidFill>
                  <a:schemeClr val="tx1">
                    <a:lumMod val="95000"/>
                  </a:schemeClr>
                </a:solidFill>
              </a:rPr>
              <a:t>LISE</a:t>
            </a:r>
            <a:r>
              <a:rPr lang="en-US" baseline="30000" dirty="0">
                <a:solidFill>
                  <a:schemeClr val="tx1">
                    <a:lumMod val="95000"/>
                  </a:schemeClr>
                </a:solidFill>
              </a:rPr>
              <a:t>++</a:t>
            </a:r>
            <a:r>
              <a:rPr lang="en-US" dirty="0">
                <a:solidFill>
                  <a:schemeClr val="tx1">
                    <a:lumMod val="95000"/>
                  </a:schemeClr>
                </a:solidFill>
              </a:rPr>
              <a:t>  history :  DOS-version</a:t>
            </a:r>
            <a:endParaRPr lang="en-US" baseline="30000" dirty="0">
              <a:solidFill>
                <a:schemeClr val="tx1">
                  <a:lumMod val="95000"/>
                </a:schemeClr>
              </a:solidFill>
              <a:cs typeface="Times New Roman" charset="0"/>
            </a:endParaRPr>
          </a:p>
        </p:txBody>
      </p:sp>
      <p:sp>
        <p:nvSpPr>
          <p:cNvPr id="4" name="Footer Placeholder 3"/>
          <p:cNvSpPr>
            <a:spLocks noGrp="1"/>
          </p:cNvSpPr>
          <p:nvPr>
            <p:ph type="ftr" sz="quarter" idx="11"/>
          </p:nvPr>
        </p:nvSpPr>
        <p:spPr/>
        <p:txBody>
          <a:bodyPr/>
          <a:lstStyle/>
          <a:p>
            <a:r>
              <a:rPr lang="en-US" dirty="0"/>
              <a:t>OT@SIM.NSCL.MSU  04/04/18</a:t>
            </a:r>
          </a:p>
        </p:txBody>
      </p:sp>
      <p:sp>
        <p:nvSpPr>
          <p:cNvPr id="6" name="Slide Number Placeholder 5"/>
          <p:cNvSpPr>
            <a:spLocks noGrp="1"/>
          </p:cNvSpPr>
          <p:nvPr>
            <p:ph type="sldNum" sz="quarter" idx="12"/>
          </p:nvPr>
        </p:nvSpPr>
        <p:spPr/>
        <p:txBody>
          <a:bodyPr/>
          <a:lstStyle/>
          <a:p>
            <a:fld id="{229B9CCC-C77A-4596-BBD8-D7C4B8CB0CA9}" type="slidenum">
              <a:rPr lang="en-US" smtClean="0"/>
              <a:t>16</a:t>
            </a:fld>
            <a:endParaRPr lang="en-US" dirty="0"/>
          </a:p>
        </p:txBody>
      </p:sp>
      <p:pic>
        <p:nvPicPr>
          <p:cNvPr id="26" name="Picture 25">
            <a:extLst>
              <a:ext uri="{FF2B5EF4-FFF2-40B4-BE49-F238E27FC236}">
                <a16:creationId xmlns:a16="http://schemas.microsoft.com/office/drawing/2014/main" id="{3B2AE5B5-0430-4165-BD08-ED73E70CE353}"/>
              </a:ext>
            </a:extLst>
          </p:cNvPr>
          <p:cNvPicPr>
            <a:picLocks noChangeAspect="1"/>
          </p:cNvPicPr>
          <p:nvPr/>
        </p:nvPicPr>
        <p:blipFill>
          <a:blip r:embed="rId6"/>
          <a:stretch>
            <a:fillRect/>
          </a:stretch>
        </p:blipFill>
        <p:spPr>
          <a:xfrm>
            <a:off x="757592" y="1109880"/>
            <a:ext cx="4173221" cy="799042"/>
          </a:xfrm>
          <a:prstGeom prst="rect">
            <a:avLst/>
          </a:prstGeom>
        </p:spPr>
      </p:pic>
      <p:pic>
        <p:nvPicPr>
          <p:cNvPr id="27" name="Picture 5">
            <a:extLst>
              <a:ext uri="{FF2B5EF4-FFF2-40B4-BE49-F238E27FC236}">
                <a16:creationId xmlns:a16="http://schemas.microsoft.com/office/drawing/2014/main" id="{96DAB3DB-9CF2-4758-9C34-995FA6CAE5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61" y="2675036"/>
            <a:ext cx="4408285" cy="361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C9F87B36-2DAD-46B2-8419-DC61B82CBB01}"/>
              </a:ext>
            </a:extLst>
          </p:cNvPr>
          <p:cNvSpPr/>
          <p:nvPr/>
        </p:nvSpPr>
        <p:spPr>
          <a:xfrm>
            <a:off x="6172199" y="5320605"/>
            <a:ext cx="5398367" cy="1384995"/>
          </a:xfrm>
          <a:prstGeom prst="rect">
            <a:avLst/>
          </a:prstGeom>
          <a:solidFill>
            <a:schemeClr val="accent1">
              <a:lumMod val="20000"/>
              <a:lumOff val="80000"/>
            </a:schemeClr>
          </a:solidFill>
          <a:ln>
            <a:solidFill>
              <a:schemeClr val="accent1">
                <a:lumMod val="50000"/>
              </a:schemeClr>
            </a:solidFill>
          </a:ln>
        </p:spPr>
        <p:txBody>
          <a:bodyPr wrap="square">
            <a:spAutoFit/>
          </a:bodyPr>
          <a:lstStyle/>
          <a:p>
            <a:pPr algn="ctr"/>
            <a:r>
              <a:rPr lang="en-US" sz="1400" kern="0" dirty="0">
                <a:solidFill>
                  <a:schemeClr val="accent1">
                    <a:lumMod val="50000"/>
                  </a:schemeClr>
                </a:solidFill>
                <a:latin typeface="Arial" panose="020B0604020202020204"/>
              </a:rPr>
              <a:t>In 1998 the MS-DOS version with </a:t>
            </a:r>
            <a:r>
              <a:rPr lang="en-US" sz="1400" u="sng" kern="0" dirty="0">
                <a:solidFill>
                  <a:srgbClr val="FF0000"/>
                </a:solidFill>
                <a:latin typeface="Arial" panose="020B0604020202020204"/>
              </a:rPr>
              <a:t>14</a:t>
            </a:r>
            <a:r>
              <a:rPr lang="en-US" sz="1400" kern="0" dirty="0">
                <a:solidFill>
                  <a:schemeClr val="accent1">
                    <a:lumMod val="50000"/>
                  </a:schemeClr>
                </a:solidFill>
                <a:latin typeface="Arial" panose="020B0604020202020204"/>
              </a:rPr>
              <a:t> C++ files and </a:t>
            </a:r>
            <a:br>
              <a:rPr lang="en-US" sz="1400" kern="0" dirty="0">
                <a:solidFill>
                  <a:schemeClr val="accent1">
                    <a:lumMod val="50000"/>
                  </a:schemeClr>
                </a:solidFill>
                <a:latin typeface="Arial" panose="020B0604020202020204"/>
              </a:rPr>
            </a:br>
            <a:r>
              <a:rPr lang="en-US" sz="1400" kern="0" dirty="0">
                <a:solidFill>
                  <a:schemeClr val="accent1">
                    <a:lumMod val="50000"/>
                  </a:schemeClr>
                </a:solidFill>
                <a:latin typeface="Arial" panose="020B0604020202020204"/>
              </a:rPr>
              <a:t>less than </a:t>
            </a:r>
            <a:r>
              <a:rPr lang="en-US" sz="1400" i="1" kern="0" dirty="0">
                <a:solidFill>
                  <a:srgbClr val="7030A0"/>
                </a:solidFill>
                <a:latin typeface="Arial" panose="020B0604020202020204"/>
              </a:rPr>
              <a:t>10 000</a:t>
            </a:r>
            <a:r>
              <a:rPr lang="en-US" sz="1400" kern="0" dirty="0">
                <a:solidFill>
                  <a:schemeClr val="accent1">
                    <a:lumMod val="50000"/>
                  </a:schemeClr>
                </a:solidFill>
                <a:latin typeface="Arial" panose="020B0604020202020204"/>
              </a:rPr>
              <a:t> lines of code,  </a:t>
            </a:r>
          </a:p>
          <a:p>
            <a:pPr algn="ctr"/>
            <a:endParaRPr lang="en-US" sz="1400" kern="0" dirty="0">
              <a:solidFill>
                <a:schemeClr val="accent1">
                  <a:lumMod val="50000"/>
                </a:schemeClr>
              </a:solidFill>
              <a:latin typeface="Arial" panose="020B0604020202020204"/>
            </a:endParaRPr>
          </a:p>
          <a:p>
            <a:pPr algn="ctr"/>
            <a:r>
              <a:rPr lang="en-US" sz="1400" kern="0" dirty="0">
                <a:solidFill>
                  <a:schemeClr val="accent1">
                    <a:lumMod val="50000"/>
                  </a:schemeClr>
                </a:solidFill>
                <a:latin typeface="Arial" panose="020B0604020202020204"/>
              </a:rPr>
              <a:t>and grew on MS Windows (2016) to </a:t>
            </a:r>
            <a:br>
              <a:rPr lang="en-US" sz="1400" kern="0" dirty="0">
                <a:solidFill>
                  <a:schemeClr val="accent1">
                    <a:lumMod val="50000"/>
                  </a:schemeClr>
                </a:solidFill>
                <a:latin typeface="Arial" panose="020B0604020202020204"/>
              </a:rPr>
            </a:br>
            <a:r>
              <a:rPr lang="en-US" sz="1400" u="sng" kern="0" dirty="0">
                <a:solidFill>
                  <a:srgbClr val="FF0000"/>
                </a:solidFill>
                <a:latin typeface="Arial" panose="020B0604020202020204"/>
              </a:rPr>
              <a:t>615</a:t>
            </a:r>
            <a:r>
              <a:rPr lang="en-US" sz="1400" kern="0" dirty="0">
                <a:solidFill>
                  <a:srgbClr val="FF0000"/>
                </a:solidFill>
                <a:latin typeface="Arial" panose="020B0604020202020204"/>
              </a:rPr>
              <a:t> </a:t>
            </a:r>
            <a:r>
              <a:rPr lang="en-US" sz="1400" kern="0" dirty="0">
                <a:solidFill>
                  <a:schemeClr val="accent1">
                    <a:lumMod val="50000"/>
                  </a:schemeClr>
                </a:solidFill>
                <a:latin typeface="Arial" panose="020B0604020202020204"/>
              </a:rPr>
              <a:t>files, about </a:t>
            </a:r>
            <a:r>
              <a:rPr lang="en-US" sz="1400" i="1" kern="0" dirty="0">
                <a:solidFill>
                  <a:srgbClr val="7030A0"/>
                </a:solidFill>
                <a:latin typeface="Arial" panose="020B0604020202020204"/>
              </a:rPr>
              <a:t>400 000 </a:t>
            </a:r>
            <a:r>
              <a:rPr lang="en-US" sz="1400" kern="0" dirty="0">
                <a:solidFill>
                  <a:schemeClr val="accent1">
                    <a:lumMod val="50000"/>
                  </a:schemeClr>
                </a:solidFill>
                <a:latin typeface="Arial" panose="020B0604020202020204"/>
              </a:rPr>
              <a:t>lines,</a:t>
            </a:r>
          </a:p>
          <a:p>
            <a:pPr algn="ctr"/>
            <a:r>
              <a:rPr lang="en-US" sz="1400" kern="0" dirty="0">
                <a:solidFill>
                  <a:schemeClr val="accent1">
                    <a:lumMod val="50000"/>
                  </a:schemeClr>
                </a:solidFill>
                <a:latin typeface="Arial" panose="020B0604020202020204"/>
              </a:rPr>
              <a:t>and size of ~69 MB after Installation. </a:t>
            </a:r>
          </a:p>
        </p:txBody>
      </p:sp>
      <p:sp>
        <p:nvSpPr>
          <p:cNvPr id="29" name="Rectangle 6">
            <a:extLst>
              <a:ext uri="{FF2B5EF4-FFF2-40B4-BE49-F238E27FC236}">
                <a16:creationId xmlns:a16="http://schemas.microsoft.com/office/drawing/2014/main" id="{9B7E5A0F-0FE0-45C2-A48C-84E9A150127F}"/>
              </a:ext>
            </a:extLst>
          </p:cNvPr>
          <p:cNvSpPr>
            <a:spLocks noChangeArrowheads="1"/>
          </p:cNvSpPr>
          <p:nvPr/>
        </p:nvSpPr>
        <p:spPr bwMode="auto">
          <a:xfrm>
            <a:off x="6172200" y="2292638"/>
            <a:ext cx="5398367" cy="2893742"/>
          </a:xfrm>
          <a:prstGeom prst="rect">
            <a:avLst/>
          </a:prstGeom>
          <a:solidFill>
            <a:srgbClr val="DDDDDD"/>
          </a:solidFill>
          <a:ln w="9525">
            <a:solidFill>
              <a:srgbClr val="808080"/>
            </a:solidFill>
            <a:miter lim="800000"/>
            <a:headEnd/>
            <a:tailEnd/>
          </a:ln>
        </p:spPr>
        <p:txBody>
          <a:bodyPr wrap="square" lIns="92075" tIns="46038" rIns="92075" bIns="46038">
            <a:spAutoFit/>
          </a:bodyPr>
          <a:lstStyle>
            <a:lvl1pPr eaLnBrk="0" hangingPunct="0">
              <a:defRPr sz="2000" b="1">
                <a:solidFill>
                  <a:schemeClr val="hlink"/>
                </a:solidFill>
                <a:latin typeface="Arial" panose="020B0604020202020204" pitchFamily="34" charset="0"/>
              </a:defRPr>
            </a:lvl1pPr>
            <a:lvl2pPr marL="742950" indent="-285750" eaLnBrk="0" hangingPunct="0">
              <a:defRPr sz="2000" b="1">
                <a:solidFill>
                  <a:schemeClr val="hlink"/>
                </a:solidFill>
                <a:latin typeface="Arial" panose="020B0604020202020204" pitchFamily="34" charset="0"/>
              </a:defRPr>
            </a:lvl2pPr>
            <a:lvl3pPr marL="1143000" indent="-228600" eaLnBrk="0" hangingPunct="0">
              <a:defRPr sz="2000" b="1">
                <a:solidFill>
                  <a:schemeClr val="hlink"/>
                </a:solidFill>
                <a:latin typeface="Arial" panose="020B0604020202020204" pitchFamily="34" charset="0"/>
              </a:defRPr>
            </a:lvl3pPr>
            <a:lvl4pPr marL="1600200" indent="-228600" eaLnBrk="0" hangingPunct="0">
              <a:defRPr sz="2000" b="1">
                <a:solidFill>
                  <a:schemeClr val="hlink"/>
                </a:solidFill>
                <a:latin typeface="Arial" panose="020B0604020202020204" pitchFamily="34" charset="0"/>
              </a:defRPr>
            </a:lvl4pPr>
            <a:lvl5pPr marL="2057400" indent="-228600" eaLnBrk="0" hangingPunct="0">
              <a:defRPr sz="2000" b="1">
                <a:solidFill>
                  <a:schemeClr val="hlink"/>
                </a:solidFill>
                <a:latin typeface="Arial" panose="020B0604020202020204" pitchFamily="34" charset="0"/>
              </a:defRPr>
            </a:lvl5pPr>
            <a:lvl6pPr marL="2514600" indent="-228600" algn="ctr" eaLnBrk="0" fontAlgn="base" hangingPunct="0">
              <a:spcBef>
                <a:spcPct val="0"/>
              </a:spcBef>
              <a:spcAft>
                <a:spcPct val="0"/>
              </a:spcAft>
              <a:defRPr sz="2000" b="1">
                <a:solidFill>
                  <a:schemeClr val="hlink"/>
                </a:solidFill>
                <a:latin typeface="Arial" panose="020B0604020202020204" pitchFamily="34" charset="0"/>
              </a:defRPr>
            </a:lvl6pPr>
            <a:lvl7pPr marL="2971800" indent="-228600" algn="ctr" eaLnBrk="0" fontAlgn="base" hangingPunct="0">
              <a:spcBef>
                <a:spcPct val="0"/>
              </a:spcBef>
              <a:spcAft>
                <a:spcPct val="0"/>
              </a:spcAft>
              <a:defRPr sz="2000" b="1">
                <a:solidFill>
                  <a:schemeClr val="hlink"/>
                </a:solidFill>
                <a:latin typeface="Arial" panose="020B0604020202020204" pitchFamily="34" charset="0"/>
              </a:defRPr>
            </a:lvl7pPr>
            <a:lvl8pPr marL="3429000" indent="-228600" algn="ctr" eaLnBrk="0" fontAlgn="base" hangingPunct="0">
              <a:spcBef>
                <a:spcPct val="0"/>
              </a:spcBef>
              <a:spcAft>
                <a:spcPct val="0"/>
              </a:spcAft>
              <a:defRPr sz="2000" b="1">
                <a:solidFill>
                  <a:schemeClr val="hlink"/>
                </a:solidFill>
                <a:latin typeface="Arial" panose="020B0604020202020204" pitchFamily="34" charset="0"/>
              </a:defRPr>
            </a:lvl8pPr>
            <a:lvl9pPr marL="3886200" indent="-228600" algn="ctr" eaLnBrk="0" fontAlgn="base" hangingPunct="0">
              <a:spcBef>
                <a:spcPct val="0"/>
              </a:spcBef>
              <a:spcAft>
                <a:spcPct val="0"/>
              </a:spcAft>
              <a:defRPr sz="2000" b="1">
                <a:solidFill>
                  <a:schemeClr val="hlink"/>
                </a:solidFill>
                <a:latin typeface="Arial" panose="020B0604020202020204" pitchFamily="34" charset="0"/>
              </a:defRPr>
            </a:lvl9pPr>
          </a:lstStyle>
          <a:p>
            <a:pPr algn="just" eaLnBrk="1" hangingPunct="1"/>
            <a:r>
              <a:rPr kumimoji="1" lang="en-US" altLang="en-US" sz="1400" dirty="0">
                <a:solidFill>
                  <a:srgbClr val="2C14BC"/>
                </a:solidFill>
              </a:rPr>
              <a:t>LISE REFERENCE MANUAL</a:t>
            </a:r>
          </a:p>
          <a:p>
            <a:pPr algn="just" eaLnBrk="1" hangingPunct="1"/>
            <a:r>
              <a:rPr kumimoji="1" lang="en-US" altLang="en-US" sz="1400" b="0" dirty="0">
                <a:solidFill>
                  <a:srgbClr val="292929"/>
                </a:solidFill>
              </a:rPr>
              <a:t> </a:t>
            </a:r>
            <a:br>
              <a:rPr kumimoji="1" lang="en-US" altLang="en-US" sz="1400" b="0" dirty="0">
                <a:solidFill>
                  <a:srgbClr val="292929"/>
                </a:solidFill>
              </a:rPr>
            </a:br>
            <a:r>
              <a:rPr kumimoji="1" lang="en-US" altLang="en-US" sz="1400" b="0" dirty="0">
                <a:solidFill>
                  <a:srgbClr val="292929"/>
                </a:solidFill>
              </a:rPr>
              <a:t>Version 2.2 - June 8, 1992 ….</a:t>
            </a:r>
          </a:p>
          <a:p>
            <a:pPr algn="just" eaLnBrk="1" hangingPunct="1"/>
            <a:endParaRPr kumimoji="1" lang="en-US" altLang="en-US" sz="1400" b="0" dirty="0">
              <a:solidFill>
                <a:srgbClr val="292929"/>
              </a:solidFill>
            </a:endParaRPr>
          </a:p>
          <a:p>
            <a:pPr algn="just" eaLnBrk="1" hangingPunct="1"/>
            <a:r>
              <a:rPr kumimoji="1" lang="en-US" altLang="en-US" sz="1400" b="0" dirty="0">
                <a:solidFill>
                  <a:srgbClr val="292929"/>
                </a:solidFill>
              </a:rPr>
              <a:t>LISE is a DOS-based software running on any IBM compatible PC. It runs under DOS 3.1 and following versions, and only needs </a:t>
            </a:r>
            <a:r>
              <a:rPr kumimoji="1" lang="en-US" altLang="en-US" sz="1400" b="0" u="sng" dirty="0">
                <a:solidFill>
                  <a:srgbClr val="292929"/>
                </a:solidFill>
              </a:rPr>
              <a:t>640 </a:t>
            </a:r>
            <a:r>
              <a:rPr kumimoji="1" lang="en-US" altLang="en-US" sz="1400" b="0" u="sng" dirty="0" err="1">
                <a:solidFill>
                  <a:srgbClr val="292929"/>
                </a:solidFill>
              </a:rPr>
              <a:t>kbytes</a:t>
            </a:r>
            <a:r>
              <a:rPr kumimoji="1" lang="en-US" altLang="en-US" sz="1400" b="0" u="sng" dirty="0">
                <a:solidFill>
                  <a:srgbClr val="292929"/>
                </a:solidFill>
              </a:rPr>
              <a:t> of memory</a:t>
            </a:r>
            <a:r>
              <a:rPr kumimoji="1" lang="en-US" altLang="en-US" sz="1400" b="0" dirty="0">
                <a:solidFill>
                  <a:srgbClr val="292929"/>
                </a:solidFill>
              </a:rPr>
              <a:t>. The speed of the program depends greatly on the CPU type, speed and configuration. The use of a co-processor is greatly recommended: the program uses FFT (Fast Fourier Transform) algorithms which contain extensive floating-point </a:t>
            </a:r>
            <a:r>
              <a:rPr kumimoji="1" lang="en-US" altLang="en-US" sz="1400" b="0" dirty="0" err="1">
                <a:solidFill>
                  <a:srgbClr val="292929"/>
                </a:solidFill>
              </a:rPr>
              <a:t>operations.The</a:t>
            </a:r>
            <a:r>
              <a:rPr kumimoji="1" lang="en-US" altLang="en-US" sz="1400" b="0" dirty="0">
                <a:solidFill>
                  <a:srgbClr val="292929"/>
                </a:solidFill>
              </a:rPr>
              <a:t> last version has been developed on a </a:t>
            </a:r>
            <a:r>
              <a:rPr kumimoji="1" lang="en-US" altLang="en-US" sz="1400" b="0" u="sng" dirty="0">
                <a:solidFill>
                  <a:srgbClr val="CC0000"/>
                </a:solidFill>
              </a:rPr>
              <a:t>386-SX at 16 MHz with a </a:t>
            </a:r>
            <a:r>
              <a:rPr kumimoji="1" lang="en-US" altLang="en-US" sz="1400" i="1" u="sng" dirty="0">
                <a:solidFill>
                  <a:schemeClr val="bg1">
                    <a:lumMod val="50000"/>
                  </a:schemeClr>
                </a:solidFill>
              </a:rPr>
              <a:t>co-processor</a:t>
            </a:r>
            <a:r>
              <a:rPr kumimoji="1" lang="en-US" altLang="en-US" sz="1400" b="0" u="sng" dirty="0">
                <a:solidFill>
                  <a:srgbClr val="CC0000"/>
                </a:solidFill>
              </a:rPr>
              <a:t> which provides a </a:t>
            </a:r>
            <a:r>
              <a:rPr kumimoji="1" lang="en-US" altLang="en-US" sz="1400" b="0" i="1" u="sng" dirty="0">
                <a:solidFill>
                  <a:srgbClr val="CC0000"/>
                </a:solidFill>
              </a:rPr>
              <a:t>reasonable speed</a:t>
            </a:r>
            <a:r>
              <a:rPr kumimoji="1" lang="en-US" altLang="en-US" sz="1400" b="0" u="sng" dirty="0">
                <a:solidFill>
                  <a:srgbClr val="CC0000"/>
                </a:solidFill>
              </a:rPr>
              <a:t> (about 1 second per transmission calculation). </a:t>
            </a:r>
          </a:p>
        </p:txBody>
      </p:sp>
      <p:grpSp>
        <p:nvGrpSpPr>
          <p:cNvPr id="3" name="Group 2">
            <a:extLst>
              <a:ext uri="{FF2B5EF4-FFF2-40B4-BE49-F238E27FC236}">
                <a16:creationId xmlns:a16="http://schemas.microsoft.com/office/drawing/2014/main" id="{5AD5FD78-2169-457B-BCB2-7CF2A359BA4A}"/>
              </a:ext>
            </a:extLst>
          </p:cNvPr>
          <p:cNvGrpSpPr/>
          <p:nvPr/>
        </p:nvGrpSpPr>
        <p:grpSpPr>
          <a:xfrm>
            <a:off x="6427625" y="849618"/>
            <a:ext cx="4887513" cy="930378"/>
            <a:chOff x="6445247" y="849618"/>
            <a:chExt cx="4887513" cy="930378"/>
          </a:xfrm>
        </p:grpSpPr>
        <p:sp>
          <p:nvSpPr>
            <p:cNvPr id="20" name="Text Box 4">
              <a:extLst>
                <a:ext uri="{FF2B5EF4-FFF2-40B4-BE49-F238E27FC236}">
                  <a16:creationId xmlns:a16="http://schemas.microsoft.com/office/drawing/2014/main" id="{2ABFD595-376E-46DD-AEAA-B95715E2E507}"/>
                </a:ext>
              </a:extLst>
            </p:cNvPr>
            <p:cNvSpPr txBox="1">
              <a:spLocks noChangeArrowheads="1"/>
            </p:cNvSpPr>
            <p:nvPr/>
          </p:nvSpPr>
          <p:spPr bwMode="auto">
            <a:xfrm>
              <a:off x="6445247" y="944487"/>
              <a:ext cx="1316065" cy="739306"/>
            </a:xfrm>
            <a:prstGeom prst="rect">
              <a:avLst/>
            </a:prstGeom>
            <a:solidFill>
              <a:schemeClr val="accent4"/>
            </a:solidFill>
            <a:ln w="38100" cmpd="dbl">
              <a:solidFill>
                <a:srgbClr val="003366"/>
              </a:solidFill>
              <a:miter lim="800000"/>
              <a:headEnd/>
              <a:tailEnd/>
            </a:ln>
          </p:spPr>
          <p:txBody>
            <a:bodyPr wrap="none" lIns="92075" tIns="46038" rIns="92075" bIns="46038">
              <a:spAutoFit/>
            </a:bodyPr>
            <a:lstStyle>
              <a:lvl1pPr eaLnBrk="0" hangingPunct="0">
                <a:defRPr sz="2000" b="1">
                  <a:solidFill>
                    <a:schemeClr val="hlink"/>
                  </a:solidFill>
                  <a:latin typeface="Arial" panose="020B0604020202020204" pitchFamily="34" charset="0"/>
                </a:defRPr>
              </a:lvl1pPr>
              <a:lvl2pPr marL="742950" indent="-285750" eaLnBrk="0" hangingPunct="0">
                <a:defRPr sz="2000" b="1">
                  <a:solidFill>
                    <a:schemeClr val="hlink"/>
                  </a:solidFill>
                  <a:latin typeface="Arial" panose="020B0604020202020204" pitchFamily="34" charset="0"/>
                </a:defRPr>
              </a:lvl2pPr>
              <a:lvl3pPr marL="1143000" indent="-228600" eaLnBrk="0" hangingPunct="0">
                <a:defRPr sz="2000" b="1">
                  <a:solidFill>
                    <a:schemeClr val="hlink"/>
                  </a:solidFill>
                  <a:latin typeface="Arial" panose="020B0604020202020204" pitchFamily="34" charset="0"/>
                </a:defRPr>
              </a:lvl3pPr>
              <a:lvl4pPr marL="1600200" indent="-228600" eaLnBrk="0" hangingPunct="0">
                <a:defRPr sz="2000" b="1">
                  <a:solidFill>
                    <a:schemeClr val="hlink"/>
                  </a:solidFill>
                  <a:latin typeface="Arial" panose="020B0604020202020204" pitchFamily="34" charset="0"/>
                </a:defRPr>
              </a:lvl4pPr>
              <a:lvl5pPr marL="2057400" indent="-228600" eaLnBrk="0" hangingPunct="0">
                <a:defRPr sz="2000" b="1">
                  <a:solidFill>
                    <a:schemeClr val="hlink"/>
                  </a:solidFill>
                  <a:latin typeface="Arial" panose="020B0604020202020204" pitchFamily="34" charset="0"/>
                </a:defRPr>
              </a:lvl5pPr>
              <a:lvl6pPr marL="2514600" indent="-228600" algn="ctr" eaLnBrk="0" fontAlgn="base" hangingPunct="0">
                <a:spcBef>
                  <a:spcPct val="0"/>
                </a:spcBef>
                <a:spcAft>
                  <a:spcPct val="0"/>
                </a:spcAft>
                <a:defRPr sz="2000" b="1">
                  <a:solidFill>
                    <a:schemeClr val="hlink"/>
                  </a:solidFill>
                  <a:latin typeface="Arial" panose="020B0604020202020204" pitchFamily="34" charset="0"/>
                </a:defRPr>
              </a:lvl6pPr>
              <a:lvl7pPr marL="2971800" indent="-228600" algn="ctr" eaLnBrk="0" fontAlgn="base" hangingPunct="0">
                <a:spcBef>
                  <a:spcPct val="0"/>
                </a:spcBef>
                <a:spcAft>
                  <a:spcPct val="0"/>
                </a:spcAft>
                <a:defRPr sz="2000" b="1">
                  <a:solidFill>
                    <a:schemeClr val="hlink"/>
                  </a:solidFill>
                  <a:latin typeface="Arial" panose="020B0604020202020204" pitchFamily="34" charset="0"/>
                </a:defRPr>
              </a:lvl7pPr>
              <a:lvl8pPr marL="3429000" indent="-228600" algn="ctr" eaLnBrk="0" fontAlgn="base" hangingPunct="0">
                <a:spcBef>
                  <a:spcPct val="0"/>
                </a:spcBef>
                <a:spcAft>
                  <a:spcPct val="0"/>
                </a:spcAft>
                <a:defRPr sz="2000" b="1">
                  <a:solidFill>
                    <a:schemeClr val="hlink"/>
                  </a:solidFill>
                  <a:latin typeface="Arial" panose="020B0604020202020204" pitchFamily="34" charset="0"/>
                </a:defRPr>
              </a:lvl8pPr>
              <a:lvl9pPr marL="3886200" indent="-228600" algn="ctr" eaLnBrk="0" fontAlgn="base" hangingPunct="0">
                <a:spcBef>
                  <a:spcPct val="0"/>
                </a:spcBef>
                <a:spcAft>
                  <a:spcPct val="0"/>
                </a:spcAft>
                <a:defRPr sz="2000" b="1">
                  <a:solidFill>
                    <a:schemeClr val="hlink"/>
                  </a:solidFill>
                  <a:latin typeface="Arial" panose="020B0604020202020204" pitchFamily="34" charset="0"/>
                </a:defRPr>
              </a:lvl9pPr>
            </a:lstStyle>
            <a:p>
              <a:pPr algn="ctr" eaLnBrk="1" hangingPunct="1"/>
              <a:r>
                <a:rPr lang="en-US" altLang="en-US" sz="1800" dirty="0">
                  <a:solidFill>
                    <a:schemeClr val="accent1">
                      <a:lumMod val="50000"/>
                    </a:schemeClr>
                  </a:solidFill>
                </a:rPr>
                <a:t>1986-1990</a:t>
              </a:r>
            </a:p>
            <a:p>
              <a:pPr algn="ctr" eaLnBrk="1" hangingPunct="1"/>
              <a:r>
                <a:rPr lang="en-US" altLang="en-US" sz="1200" dirty="0" err="1">
                  <a:solidFill>
                    <a:schemeClr val="accent1">
                      <a:lumMod val="50000"/>
                    </a:schemeClr>
                  </a:solidFill>
                </a:rPr>
                <a:t>D.Bazin</a:t>
              </a:r>
              <a:r>
                <a:rPr lang="en-US" altLang="en-US" sz="1200" dirty="0">
                  <a:solidFill>
                    <a:schemeClr val="accent1">
                      <a:lumMod val="50000"/>
                    </a:schemeClr>
                  </a:solidFill>
                </a:rPr>
                <a:t>, GANIL</a:t>
              </a:r>
            </a:p>
            <a:p>
              <a:pPr algn="ctr" eaLnBrk="1" hangingPunct="1"/>
              <a:r>
                <a:rPr lang="en-US" altLang="en-US" sz="1200" dirty="0">
                  <a:solidFill>
                    <a:schemeClr val="accent1">
                      <a:lumMod val="50000"/>
                    </a:schemeClr>
                  </a:solidFill>
                </a:rPr>
                <a:t>v.1.0-1.*</a:t>
              </a:r>
            </a:p>
          </p:txBody>
        </p:sp>
        <p:sp>
          <p:nvSpPr>
            <p:cNvPr id="25" name="Text Box 8">
              <a:extLst>
                <a:ext uri="{FF2B5EF4-FFF2-40B4-BE49-F238E27FC236}">
                  <a16:creationId xmlns:a16="http://schemas.microsoft.com/office/drawing/2014/main" id="{F5EEBCC5-3181-49D5-9FB2-D79929A3F494}"/>
                </a:ext>
              </a:extLst>
            </p:cNvPr>
            <p:cNvSpPr txBox="1">
              <a:spLocks noChangeArrowheads="1"/>
            </p:cNvSpPr>
            <p:nvPr/>
          </p:nvSpPr>
          <p:spPr bwMode="auto">
            <a:xfrm>
              <a:off x="8217357" y="849618"/>
              <a:ext cx="1308050" cy="923972"/>
            </a:xfrm>
            <a:prstGeom prst="rect">
              <a:avLst/>
            </a:prstGeom>
            <a:solidFill>
              <a:schemeClr val="accent4"/>
            </a:solidFill>
            <a:ln w="38100" cmpd="dbl">
              <a:solidFill>
                <a:srgbClr val="003366"/>
              </a:solidFill>
              <a:miter lim="800000"/>
              <a:headEnd/>
              <a:tailEnd/>
            </a:ln>
          </p:spPr>
          <p:txBody>
            <a:bodyPr wrap="none" lIns="92075" tIns="46038" rIns="92075" bIns="46038">
              <a:spAutoFit/>
            </a:bodyPr>
            <a:lstStyle>
              <a:lvl1pPr eaLnBrk="0" hangingPunct="0">
                <a:defRPr sz="2000" b="1">
                  <a:solidFill>
                    <a:schemeClr val="hlink"/>
                  </a:solidFill>
                  <a:latin typeface="Arial" panose="020B0604020202020204" pitchFamily="34" charset="0"/>
                </a:defRPr>
              </a:lvl1pPr>
              <a:lvl2pPr marL="742950" indent="-285750" eaLnBrk="0" hangingPunct="0">
                <a:defRPr sz="2000" b="1">
                  <a:solidFill>
                    <a:schemeClr val="hlink"/>
                  </a:solidFill>
                  <a:latin typeface="Arial" panose="020B0604020202020204" pitchFamily="34" charset="0"/>
                </a:defRPr>
              </a:lvl2pPr>
              <a:lvl3pPr marL="1143000" indent="-228600" eaLnBrk="0" hangingPunct="0">
                <a:defRPr sz="2000" b="1">
                  <a:solidFill>
                    <a:schemeClr val="hlink"/>
                  </a:solidFill>
                  <a:latin typeface="Arial" panose="020B0604020202020204" pitchFamily="34" charset="0"/>
                </a:defRPr>
              </a:lvl3pPr>
              <a:lvl4pPr marL="1600200" indent="-228600" eaLnBrk="0" hangingPunct="0">
                <a:defRPr sz="2000" b="1">
                  <a:solidFill>
                    <a:schemeClr val="hlink"/>
                  </a:solidFill>
                  <a:latin typeface="Arial" panose="020B0604020202020204" pitchFamily="34" charset="0"/>
                </a:defRPr>
              </a:lvl4pPr>
              <a:lvl5pPr marL="2057400" indent="-228600" eaLnBrk="0" hangingPunct="0">
                <a:defRPr sz="2000" b="1">
                  <a:solidFill>
                    <a:schemeClr val="hlink"/>
                  </a:solidFill>
                  <a:latin typeface="Arial" panose="020B0604020202020204" pitchFamily="34" charset="0"/>
                </a:defRPr>
              </a:lvl5pPr>
              <a:lvl6pPr marL="2514600" indent="-228600" algn="ctr" eaLnBrk="0" fontAlgn="base" hangingPunct="0">
                <a:spcBef>
                  <a:spcPct val="0"/>
                </a:spcBef>
                <a:spcAft>
                  <a:spcPct val="0"/>
                </a:spcAft>
                <a:defRPr sz="2000" b="1">
                  <a:solidFill>
                    <a:schemeClr val="hlink"/>
                  </a:solidFill>
                  <a:latin typeface="Arial" panose="020B0604020202020204" pitchFamily="34" charset="0"/>
                </a:defRPr>
              </a:lvl6pPr>
              <a:lvl7pPr marL="2971800" indent="-228600" algn="ctr" eaLnBrk="0" fontAlgn="base" hangingPunct="0">
                <a:spcBef>
                  <a:spcPct val="0"/>
                </a:spcBef>
                <a:spcAft>
                  <a:spcPct val="0"/>
                </a:spcAft>
                <a:defRPr sz="2000" b="1">
                  <a:solidFill>
                    <a:schemeClr val="hlink"/>
                  </a:solidFill>
                  <a:latin typeface="Arial" panose="020B0604020202020204" pitchFamily="34" charset="0"/>
                </a:defRPr>
              </a:lvl7pPr>
              <a:lvl8pPr marL="3429000" indent="-228600" algn="ctr" eaLnBrk="0" fontAlgn="base" hangingPunct="0">
                <a:spcBef>
                  <a:spcPct val="0"/>
                </a:spcBef>
                <a:spcAft>
                  <a:spcPct val="0"/>
                </a:spcAft>
                <a:defRPr sz="2000" b="1">
                  <a:solidFill>
                    <a:schemeClr val="hlink"/>
                  </a:solidFill>
                  <a:latin typeface="Arial" panose="020B0604020202020204" pitchFamily="34" charset="0"/>
                </a:defRPr>
              </a:lvl8pPr>
              <a:lvl9pPr marL="3886200" indent="-228600" algn="ctr" eaLnBrk="0" fontAlgn="base" hangingPunct="0">
                <a:spcBef>
                  <a:spcPct val="0"/>
                </a:spcBef>
                <a:spcAft>
                  <a:spcPct val="0"/>
                </a:spcAft>
                <a:defRPr sz="2000" b="1">
                  <a:solidFill>
                    <a:schemeClr val="hlink"/>
                  </a:solidFill>
                  <a:latin typeface="Arial" panose="020B0604020202020204" pitchFamily="34" charset="0"/>
                </a:defRPr>
              </a:lvl9pPr>
            </a:lstStyle>
            <a:p>
              <a:pPr algn="ctr" eaLnBrk="1" hangingPunct="1"/>
              <a:r>
                <a:rPr lang="en-US" altLang="en-US" sz="1800" dirty="0">
                  <a:solidFill>
                    <a:schemeClr val="accent1">
                      <a:lumMod val="50000"/>
                    </a:schemeClr>
                  </a:solidFill>
                </a:rPr>
                <a:t>1990-1992</a:t>
              </a:r>
            </a:p>
            <a:p>
              <a:pPr algn="ctr" eaLnBrk="1" hangingPunct="1"/>
              <a:r>
                <a:rPr lang="en-US" altLang="en-US" sz="1200" dirty="0" err="1">
                  <a:solidFill>
                    <a:schemeClr val="accent1">
                      <a:lumMod val="50000"/>
                    </a:schemeClr>
                  </a:solidFill>
                </a:rPr>
                <a:t>D.Bazin</a:t>
              </a:r>
              <a:r>
                <a:rPr lang="en-US" altLang="en-US" sz="1200" dirty="0">
                  <a:solidFill>
                    <a:schemeClr val="accent1">
                      <a:lumMod val="50000"/>
                    </a:schemeClr>
                  </a:solidFill>
                </a:rPr>
                <a:t>, MSU</a:t>
              </a:r>
            </a:p>
            <a:p>
              <a:pPr algn="ctr" eaLnBrk="1" hangingPunct="1"/>
              <a:r>
                <a:rPr lang="en-US" altLang="en-US" sz="1200" dirty="0" err="1">
                  <a:solidFill>
                    <a:schemeClr val="accent1">
                      <a:lumMod val="50000"/>
                    </a:schemeClr>
                  </a:solidFill>
                </a:rPr>
                <a:t>O.Sorlin</a:t>
              </a:r>
              <a:r>
                <a:rPr lang="en-US" altLang="en-US" sz="1200" dirty="0">
                  <a:solidFill>
                    <a:schemeClr val="accent1">
                      <a:lumMod val="50000"/>
                    </a:schemeClr>
                  </a:solidFill>
                </a:rPr>
                <a:t>, </a:t>
              </a:r>
              <a:r>
                <a:rPr lang="en-US" altLang="en-US" sz="1200" dirty="0" err="1">
                  <a:solidFill>
                    <a:schemeClr val="accent1">
                      <a:lumMod val="50000"/>
                    </a:schemeClr>
                  </a:solidFill>
                </a:rPr>
                <a:t>Orsay</a:t>
              </a:r>
              <a:endParaRPr lang="en-US" altLang="en-US" sz="1200" dirty="0">
                <a:solidFill>
                  <a:schemeClr val="accent1">
                    <a:lumMod val="50000"/>
                  </a:schemeClr>
                </a:solidFill>
              </a:endParaRPr>
            </a:p>
            <a:p>
              <a:pPr algn="ctr" eaLnBrk="1" hangingPunct="1"/>
              <a:r>
                <a:rPr lang="en-US" altLang="en-US" sz="1200" dirty="0">
                  <a:solidFill>
                    <a:schemeClr val="accent1">
                      <a:lumMod val="50000"/>
                    </a:schemeClr>
                  </a:solidFill>
                </a:rPr>
                <a:t>v.2.1-2.3</a:t>
              </a:r>
            </a:p>
          </p:txBody>
        </p:sp>
        <p:sp>
          <p:nvSpPr>
            <p:cNvPr id="30" name="Text Box 3">
              <a:extLst>
                <a:ext uri="{FF2B5EF4-FFF2-40B4-BE49-F238E27FC236}">
                  <a16:creationId xmlns:a16="http://schemas.microsoft.com/office/drawing/2014/main" id="{F3F34BA2-A85D-4124-A8EE-F5E77F34907C}"/>
                </a:ext>
              </a:extLst>
            </p:cNvPr>
            <p:cNvSpPr txBox="1">
              <a:spLocks noChangeArrowheads="1"/>
            </p:cNvSpPr>
            <p:nvPr/>
          </p:nvSpPr>
          <p:spPr bwMode="auto">
            <a:xfrm>
              <a:off x="9981452" y="856024"/>
              <a:ext cx="1351308" cy="923972"/>
            </a:xfrm>
            <a:prstGeom prst="rect">
              <a:avLst/>
            </a:prstGeom>
            <a:solidFill>
              <a:schemeClr val="accent4"/>
            </a:solidFill>
            <a:ln w="38100" cmpd="dbl">
              <a:solidFill>
                <a:srgbClr val="003366"/>
              </a:solidFill>
              <a:miter lim="800000"/>
              <a:headEnd/>
              <a:tailEnd/>
            </a:ln>
          </p:spPr>
          <p:txBody>
            <a:bodyPr wrap="square" lIns="92075" tIns="46038" rIns="92075" bIns="46038">
              <a:spAutoFit/>
            </a:bodyPr>
            <a:lstStyle>
              <a:defPPr>
                <a:defRPr lang="en-US"/>
              </a:defPPr>
              <a:lvl1pPr algn="ctr">
                <a:defRPr sz="2000" b="1">
                  <a:solidFill>
                    <a:schemeClr val="accent1">
                      <a:lumMod val="50000"/>
                    </a:schemeClr>
                  </a:solidFill>
                  <a:latin typeface="Arial" panose="020B0604020202020204" pitchFamily="34" charset="0"/>
                </a:defRPr>
              </a:lvl1pPr>
              <a:lvl2pPr marL="742950" indent="-285750" eaLnBrk="0" hangingPunct="0">
                <a:defRPr sz="2000" b="1">
                  <a:solidFill>
                    <a:schemeClr val="hlink"/>
                  </a:solidFill>
                  <a:latin typeface="Arial" panose="020B0604020202020204" pitchFamily="34" charset="0"/>
                </a:defRPr>
              </a:lvl2pPr>
              <a:lvl3pPr marL="1143000" indent="-228600" eaLnBrk="0" hangingPunct="0">
                <a:defRPr sz="2000" b="1">
                  <a:solidFill>
                    <a:schemeClr val="hlink"/>
                  </a:solidFill>
                  <a:latin typeface="Arial" panose="020B0604020202020204" pitchFamily="34" charset="0"/>
                </a:defRPr>
              </a:lvl3pPr>
              <a:lvl4pPr marL="1600200" indent="-228600" eaLnBrk="0" hangingPunct="0">
                <a:defRPr sz="2000" b="1">
                  <a:solidFill>
                    <a:schemeClr val="hlink"/>
                  </a:solidFill>
                  <a:latin typeface="Arial" panose="020B0604020202020204" pitchFamily="34" charset="0"/>
                </a:defRPr>
              </a:lvl4pPr>
              <a:lvl5pPr marL="2057400" indent="-228600" eaLnBrk="0" hangingPunct="0">
                <a:defRPr sz="2000" b="1">
                  <a:solidFill>
                    <a:schemeClr val="hlink"/>
                  </a:solidFill>
                  <a:latin typeface="Arial" panose="020B0604020202020204" pitchFamily="34" charset="0"/>
                </a:defRPr>
              </a:lvl5pPr>
              <a:lvl6pPr marL="2514600" indent="-228600" algn="ctr" eaLnBrk="0" fontAlgn="base" hangingPunct="0">
                <a:spcBef>
                  <a:spcPct val="0"/>
                </a:spcBef>
                <a:spcAft>
                  <a:spcPct val="0"/>
                </a:spcAft>
                <a:defRPr sz="2000" b="1">
                  <a:solidFill>
                    <a:schemeClr val="hlink"/>
                  </a:solidFill>
                  <a:latin typeface="Arial" panose="020B0604020202020204" pitchFamily="34" charset="0"/>
                </a:defRPr>
              </a:lvl6pPr>
              <a:lvl7pPr marL="2971800" indent="-228600" algn="ctr" eaLnBrk="0" fontAlgn="base" hangingPunct="0">
                <a:spcBef>
                  <a:spcPct val="0"/>
                </a:spcBef>
                <a:spcAft>
                  <a:spcPct val="0"/>
                </a:spcAft>
                <a:defRPr sz="2000" b="1">
                  <a:solidFill>
                    <a:schemeClr val="hlink"/>
                  </a:solidFill>
                  <a:latin typeface="Arial" panose="020B0604020202020204" pitchFamily="34" charset="0"/>
                </a:defRPr>
              </a:lvl7pPr>
              <a:lvl8pPr marL="3429000" indent="-228600" algn="ctr" eaLnBrk="0" fontAlgn="base" hangingPunct="0">
                <a:spcBef>
                  <a:spcPct val="0"/>
                </a:spcBef>
                <a:spcAft>
                  <a:spcPct val="0"/>
                </a:spcAft>
                <a:defRPr sz="2000" b="1">
                  <a:solidFill>
                    <a:schemeClr val="hlink"/>
                  </a:solidFill>
                  <a:latin typeface="Arial" panose="020B0604020202020204" pitchFamily="34" charset="0"/>
                </a:defRPr>
              </a:lvl8pPr>
              <a:lvl9pPr marL="3886200" indent="-228600" algn="ctr" eaLnBrk="0" fontAlgn="base" hangingPunct="0">
                <a:spcBef>
                  <a:spcPct val="0"/>
                </a:spcBef>
                <a:spcAft>
                  <a:spcPct val="0"/>
                </a:spcAft>
                <a:defRPr sz="2000" b="1">
                  <a:solidFill>
                    <a:schemeClr val="hlink"/>
                  </a:solidFill>
                  <a:latin typeface="Arial" panose="020B0604020202020204" pitchFamily="34" charset="0"/>
                </a:defRPr>
              </a:lvl9pPr>
            </a:lstStyle>
            <a:p>
              <a:r>
                <a:rPr lang="en-US" altLang="en-US" sz="1800" dirty="0"/>
                <a:t>1994-1997</a:t>
              </a:r>
            </a:p>
            <a:p>
              <a:r>
                <a:rPr lang="en-US" altLang="en-US" sz="1200" dirty="0"/>
                <a:t>O.T., GANIL/</a:t>
              </a:r>
              <a:r>
                <a:rPr lang="en-US" altLang="en-US" sz="1200" dirty="0" err="1"/>
                <a:t>Dubna</a:t>
              </a:r>
              <a:endParaRPr lang="en-US" altLang="en-US" sz="1200" dirty="0"/>
            </a:p>
            <a:p>
              <a:r>
                <a:rPr lang="en-US" altLang="en-US" sz="1200" dirty="0"/>
                <a:t>v.2.3 – 2.9</a:t>
              </a:r>
            </a:p>
          </p:txBody>
        </p:sp>
      </p:grpSp>
      <p:sp>
        <p:nvSpPr>
          <p:cNvPr id="10" name="TextBox 9">
            <a:extLst>
              <a:ext uri="{FF2B5EF4-FFF2-40B4-BE49-F238E27FC236}">
                <a16:creationId xmlns:a16="http://schemas.microsoft.com/office/drawing/2014/main" id="{88D1AE00-F73C-43E4-9D0C-100CD3AF843A}"/>
              </a:ext>
            </a:extLst>
          </p:cNvPr>
          <p:cNvSpPr txBox="1"/>
          <p:nvPr/>
        </p:nvSpPr>
        <p:spPr>
          <a:xfrm>
            <a:off x="626706" y="713784"/>
            <a:ext cx="4129657" cy="400110"/>
          </a:xfrm>
          <a:prstGeom prst="rect">
            <a:avLst/>
          </a:prstGeom>
          <a:noFill/>
        </p:spPr>
        <p:txBody>
          <a:bodyPr wrap="none" rtlCol="0">
            <a:spAutoFit/>
          </a:bodyPr>
          <a:lstStyle/>
          <a:p>
            <a:r>
              <a:rPr lang="en-US" sz="2000" dirty="0">
                <a:solidFill>
                  <a:schemeClr val="accent6">
                    <a:lumMod val="50000"/>
                  </a:schemeClr>
                </a:solidFill>
              </a:rPr>
              <a:t>Named after the LISE separator @</a:t>
            </a:r>
          </a:p>
        </p:txBody>
      </p:sp>
      <p:sp>
        <p:nvSpPr>
          <p:cNvPr id="2" name="TextBox 1"/>
          <p:cNvSpPr txBox="1"/>
          <p:nvPr/>
        </p:nvSpPr>
        <p:spPr>
          <a:xfrm>
            <a:off x="533400" y="2016641"/>
            <a:ext cx="5181600" cy="461665"/>
          </a:xfrm>
          <a:prstGeom prst="rect">
            <a:avLst/>
          </a:prstGeom>
          <a:noFill/>
        </p:spPr>
        <p:txBody>
          <a:bodyPr wrap="square" rtlCol="0">
            <a:spAutoFit/>
          </a:bodyPr>
          <a:lstStyle/>
          <a:p>
            <a:r>
              <a:rPr lang="en-US" sz="1200" dirty="0">
                <a:solidFill>
                  <a:srgbClr val="008000"/>
                </a:solidFill>
              </a:rPr>
              <a:t>LISE </a:t>
            </a:r>
            <a:r>
              <a:rPr lang="en-US" sz="1200" dirty="0">
                <a:solidFill>
                  <a:srgbClr val="008000"/>
                </a:solidFill>
                <a:sym typeface="Symbol" panose="05050102010706020507" pitchFamily="18" charset="2"/>
              </a:rPr>
              <a:t> </a:t>
            </a:r>
            <a:r>
              <a:rPr lang="en-US" sz="1200" dirty="0" err="1">
                <a:solidFill>
                  <a:srgbClr val="008000"/>
                </a:solidFill>
              </a:rPr>
              <a:t>Ligne</a:t>
            </a:r>
            <a:r>
              <a:rPr lang="en-US" sz="1200" dirty="0">
                <a:solidFill>
                  <a:srgbClr val="008000"/>
                </a:solidFill>
              </a:rPr>
              <a:t> </a:t>
            </a:r>
            <a:r>
              <a:rPr lang="en-US" sz="1200" dirty="0" err="1">
                <a:solidFill>
                  <a:srgbClr val="008000"/>
                </a:solidFill>
              </a:rPr>
              <a:t>d’Ions</a:t>
            </a:r>
            <a:r>
              <a:rPr lang="en-US" sz="1200" dirty="0">
                <a:solidFill>
                  <a:srgbClr val="008000"/>
                </a:solidFill>
              </a:rPr>
              <a:t> Super </a:t>
            </a:r>
            <a:r>
              <a:rPr lang="en-US" sz="1200" dirty="0" err="1">
                <a:solidFill>
                  <a:srgbClr val="008000"/>
                </a:solidFill>
              </a:rPr>
              <a:t>Epluches</a:t>
            </a:r>
            <a:r>
              <a:rPr lang="en-US" sz="1200" dirty="0">
                <a:solidFill>
                  <a:srgbClr val="008000"/>
                </a:solidFill>
              </a:rPr>
              <a:t> (</a:t>
            </a:r>
            <a:r>
              <a:rPr lang="en-US" sz="1200" dirty="0" err="1">
                <a:solidFill>
                  <a:srgbClr val="008000"/>
                </a:solidFill>
              </a:rPr>
              <a:t>fr</a:t>
            </a:r>
            <a:r>
              <a:rPr lang="en-US" sz="1200" dirty="0">
                <a:solidFill>
                  <a:srgbClr val="008000"/>
                </a:solidFill>
              </a:rPr>
              <a:t>)  (Line of full-stripped ions)</a:t>
            </a:r>
          </a:p>
          <a:p>
            <a:endParaRPr lang="en-US" sz="1200" dirty="0">
              <a:solidFill>
                <a:srgbClr val="008000"/>
              </a:solidFill>
            </a:endParaRPr>
          </a:p>
        </p:txBody>
      </p:sp>
      <p:pic>
        <p:nvPicPr>
          <p:cNvPr id="34" name="Audio 33">
            <a:hlinkClick r:id="" action="ppaction://media"/>
            <a:extLst>
              <a:ext uri="{FF2B5EF4-FFF2-40B4-BE49-F238E27FC236}">
                <a16:creationId xmlns:a16="http://schemas.microsoft.com/office/drawing/2014/main" id="{CE569637-1CFD-8442-6072-B026F3A98D6D}"/>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580432507"/>
      </p:ext>
    </p:extLst>
  </p:cSld>
  <p:clrMapOvr>
    <a:masterClrMapping/>
  </p:clrMapOvr>
  <mc:AlternateContent xmlns:mc="http://schemas.openxmlformats.org/markup-compatibility/2006" xmlns:p14="http://schemas.microsoft.com/office/powerpoint/2010/main">
    <mc:Choice Requires="p14">
      <p:transition spd="slow" p14:dur="4750" advTm="18093"/>
    </mc:Choice>
    <mc:Fallback xmlns="">
      <p:transition spd="slow" advTm="18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0-#ppt_w/2"/>
                                          </p:val>
                                        </p:tav>
                                        <p:tav tm="100000">
                                          <p:val>
                                            <p:strVal val="#ppt_x"/>
                                          </p:val>
                                        </p:tav>
                                      </p:tavLst>
                                    </p:anim>
                                    <p:anim calcmode="lin" valueType="num">
                                      <p:cBhvr additive="base">
                                        <p:cTn id="21" dur="500" fill="hold"/>
                                        <p:tgtEl>
                                          <p:spTgt spid="29"/>
                                        </p:tgtEl>
                                        <p:attrNameLst>
                                          <p:attrName>ppt_y</p:attrName>
                                        </p:attrNameLst>
                                      </p:cBhvr>
                                      <p:tavLst>
                                        <p:tav tm="0">
                                          <p:val>
                                            <p:strVal val="#ppt_y"/>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34"/>
                </p:tgtEl>
              </p:cMediaNode>
            </p:audio>
          </p:childTnLst>
        </p:cTn>
      </p:par>
    </p:tnLst>
    <p:bldLst>
      <p:bldP spid="28" grpId="0" animBg="1"/>
      <p:bldP spid="29"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990601" y="90201"/>
            <a:ext cx="9677400" cy="381000"/>
          </a:xfrm>
        </p:spPr>
        <p:txBody>
          <a:bodyPr/>
          <a:lstStyle/>
          <a:p>
            <a:pPr eaLnBrk="1" hangingPunct="1">
              <a:lnSpc>
                <a:spcPct val="90000"/>
              </a:lnSpc>
              <a:defRPr/>
            </a:pPr>
            <a:r>
              <a:rPr lang="en-US" dirty="0">
                <a:solidFill>
                  <a:schemeClr val="tx1">
                    <a:lumMod val="95000"/>
                  </a:schemeClr>
                </a:solidFill>
              </a:rPr>
              <a:t>LISE</a:t>
            </a:r>
            <a:r>
              <a:rPr lang="en-US" baseline="30000" dirty="0">
                <a:solidFill>
                  <a:schemeClr val="tx1">
                    <a:lumMod val="95000"/>
                  </a:schemeClr>
                </a:solidFill>
              </a:rPr>
              <a:t>++</a:t>
            </a:r>
            <a:r>
              <a:rPr lang="en-US" dirty="0">
                <a:solidFill>
                  <a:schemeClr val="tx1">
                    <a:lumMod val="95000"/>
                  </a:schemeClr>
                </a:solidFill>
              </a:rPr>
              <a:t>   history</a:t>
            </a:r>
            <a:r>
              <a:rPr lang="en-US" dirty="0"/>
              <a:t> :  </a:t>
            </a:r>
            <a:r>
              <a:rPr lang="en-US" dirty="0">
                <a:solidFill>
                  <a:schemeClr val="tx1">
                    <a:lumMod val="95000"/>
                  </a:schemeClr>
                </a:solidFill>
              </a:rPr>
              <a:t> MS Windows</a:t>
            </a:r>
            <a:endParaRPr lang="en-US" baseline="30000" dirty="0">
              <a:solidFill>
                <a:schemeClr val="tx1">
                  <a:lumMod val="95000"/>
                </a:schemeClr>
              </a:solidFill>
              <a:cs typeface="Times New Roman" charset="0"/>
            </a:endParaRPr>
          </a:p>
        </p:txBody>
      </p:sp>
      <p:sp>
        <p:nvSpPr>
          <p:cNvPr id="4" name="Footer Placeholder 3"/>
          <p:cNvSpPr>
            <a:spLocks noGrp="1"/>
          </p:cNvSpPr>
          <p:nvPr>
            <p:ph type="ftr" sz="quarter" idx="11"/>
          </p:nvPr>
        </p:nvSpPr>
        <p:spPr/>
        <p:txBody>
          <a:bodyPr/>
          <a:lstStyle/>
          <a:p>
            <a:r>
              <a:rPr lang="en-US"/>
              <a:t>OT@SIM.NSCL.MSU  04/04/18</a:t>
            </a:r>
            <a:endParaRPr lang="en-US" dirty="0"/>
          </a:p>
        </p:txBody>
      </p:sp>
      <p:sp>
        <p:nvSpPr>
          <p:cNvPr id="6" name="Slide Number Placeholder 5"/>
          <p:cNvSpPr>
            <a:spLocks noGrp="1"/>
          </p:cNvSpPr>
          <p:nvPr>
            <p:ph type="sldNum" sz="quarter" idx="12"/>
          </p:nvPr>
        </p:nvSpPr>
        <p:spPr/>
        <p:txBody>
          <a:bodyPr/>
          <a:lstStyle/>
          <a:p>
            <a:fld id="{229B9CCC-C77A-4596-BBD8-D7C4B8CB0CA9}" type="slidenum">
              <a:rPr lang="en-US" smtClean="0"/>
              <a:t>17</a:t>
            </a:fld>
            <a:endParaRPr lang="en-US" dirty="0"/>
          </a:p>
        </p:txBody>
      </p:sp>
      <p:sp>
        <p:nvSpPr>
          <p:cNvPr id="13" name="Rectangle 5">
            <a:extLst>
              <a:ext uri="{FF2B5EF4-FFF2-40B4-BE49-F238E27FC236}">
                <a16:creationId xmlns:a16="http://schemas.microsoft.com/office/drawing/2014/main" id="{2CEEF72E-32D1-4CE5-AE3F-B1D94F5011B8}"/>
              </a:ext>
            </a:extLst>
          </p:cNvPr>
          <p:cNvSpPr>
            <a:spLocks noChangeArrowheads="1"/>
          </p:cNvSpPr>
          <p:nvPr/>
        </p:nvSpPr>
        <p:spPr bwMode="auto">
          <a:xfrm>
            <a:off x="1795894" y="1066800"/>
            <a:ext cx="3233306" cy="427737"/>
          </a:xfrm>
          <a:prstGeom prst="rect">
            <a:avLst/>
          </a:prstGeom>
          <a:solidFill>
            <a:schemeClr val="accent3">
              <a:lumMod val="20000"/>
              <a:lumOff val="80000"/>
            </a:schemeClr>
          </a:solidFill>
          <a:ln w="76200" cmpd="tri">
            <a:solidFill>
              <a:srgbClr val="00CCFF"/>
            </a:solidFill>
            <a:miter lim="800000"/>
            <a:headEnd/>
            <a:tailEnd/>
          </a:ln>
        </p:spPr>
        <p:txBody>
          <a:bodyPr wrap="square" lIns="182880" tIns="91440" rIns="182880" bIns="118800">
            <a:spAutoFit/>
          </a:bodyPr>
          <a:lstStyle/>
          <a:p>
            <a:r>
              <a:rPr kumimoji="1" lang="en-US" altLang="en-US" sz="1400" dirty="0">
                <a:solidFill>
                  <a:srgbClr val="000000"/>
                </a:solidFill>
                <a:latin typeface="Arial" panose="020B0604020202020204" pitchFamily="34" charset="0"/>
                <a:cs typeface="Times New Roman" panose="02020603050405020304" pitchFamily="18" charset="0"/>
              </a:rPr>
              <a:t>LISE operates under MS Windows</a:t>
            </a:r>
          </a:p>
        </p:txBody>
      </p:sp>
      <p:sp>
        <p:nvSpPr>
          <p:cNvPr id="14" name="Text Box 6">
            <a:extLst>
              <a:ext uri="{FF2B5EF4-FFF2-40B4-BE49-F238E27FC236}">
                <a16:creationId xmlns:a16="http://schemas.microsoft.com/office/drawing/2014/main" id="{8E7A665F-ECEC-411F-B638-D5D6606D3C27}"/>
              </a:ext>
            </a:extLst>
          </p:cNvPr>
          <p:cNvSpPr txBox="1">
            <a:spLocks noChangeArrowheads="1"/>
          </p:cNvSpPr>
          <p:nvPr/>
        </p:nvSpPr>
        <p:spPr bwMode="auto">
          <a:xfrm>
            <a:off x="212879" y="779097"/>
            <a:ext cx="1351289" cy="923972"/>
          </a:xfrm>
          <a:prstGeom prst="rect">
            <a:avLst/>
          </a:prstGeom>
          <a:solidFill>
            <a:schemeClr val="accent4"/>
          </a:solidFill>
          <a:ln w="38100" cmpd="dbl">
            <a:solidFill>
              <a:srgbClr val="003366"/>
            </a:solidFill>
            <a:miter lim="800000"/>
            <a:headEnd/>
            <a:tailEnd/>
          </a:ln>
        </p:spPr>
        <p:txBody>
          <a:bodyPr wrap="square" lIns="92075" tIns="46038" rIns="92075" bIns="46038">
            <a:spAutoFit/>
          </a:bodyPr>
          <a:lstStyle>
            <a:defPPr>
              <a:defRPr lang="en-US"/>
            </a:defPPr>
            <a:lvl1pPr algn="ctr">
              <a:defRPr sz="2000" b="1">
                <a:solidFill>
                  <a:schemeClr val="accent1">
                    <a:lumMod val="50000"/>
                  </a:schemeClr>
                </a:solidFill>
                <a:latin typeface="Arial" panose="020B0604020202020204" pitchFamily="34" charset="0"/>
              </a:defRPr>
            </a:lvl1pPr>
            <a:lvl2pPr marL="742950" indent="-285750" eaLnBrk="0" hangingPunct="0">
              <a:defRPr sz="2000" b="1">
                <a:solidFill>
                  <a:schemeClr val="hlink"/>
                </a:solidFill>
                <a:latin typeface="Arial" panose="020B0604020202020204" pitchFamily="34" charset="0"/>
              </a:defRPr>
            </a:lvl2pPr>
            <a:lvl3pPr marL="1143000" indent="-228600" eaLnBrk="0" hangingPunct="0">
              <a:defRPr sz="2000" b="1">
                <a:solidFill>
                  <a:schemeClr val="hlink"/>
                </a:solidFill>
                <a:latin typeface="Arial" panose="020B0604020202020204" pitchFamily="34" charset="0"/>
              </a:defRPr>
            </a:lvl3pPr>
            <a:lvl4pPr marL="1600200" indent="-228600" eaLnBrk="0" hangingPunct="0">
              <a:defRPr sz="2000" b="1">
                <a:solidFill>
                  <a:schemeClr val="hlink"/>
                </a:solidFill>
                <a:latin typeface="Arial" panose="020B0604020202020204" pitchFamily="34" charset="0"/>
              </a:defRPr>
            </a:lvl4pPr>
            <a:lvl5pPr marL="2057400" indent="-228600" eaLnBrk="0" hangingPunct="0">
              <a:defRPr sz="2000" b="1">
                <a:solidFill>
                  <a:schemeClr val="hlink"/>
                </a:solidFill>
                <a:latin typeface="Arial" panose="020B0604020202020204" pitchFamily="34" charset="0"/>
              </a:defRPr>
            </a:lvl5pPr>
            <a:lvl6pPr marL="2514600" indent="-228600" algn="ctr" eaLnBrk="0" fontAlgn="base" hangingPunct="0">
              <a:spcBef>
                <a:spcPct val="0"/>
              </a:spcBef>
              <a:spcAft>
                <a:spcPct val="0"/>
              </a:spcAft>
              <a:defRPr sz="2000" b="1">
                <a:solidFill>
                  <a:schemeClr val="hlink"/>
                </a:solidFill>
                <a:latin typeface="Arial" panose="020B0604020202020204" pitchFamily="34" charset="0"/>
              </a:defRPr>
            </a:lvl6pPr>
            <a:lvl7pPr marL="2971800" indent="-228600" algn="ctr" eaLnBrk="0" fontAlgn="base" hangingPunct="0">
              <a:spcBef>
                <a:spcPct val="0"/>
              </a:spcBef>
              <a:spcAft>
                <a:spcPct val="0"/>
              </a:spcAft>
              <a:defRPr sz="2000" b="1">
                <a:solidFill>
                  <a:schemeClr val="hlink"/>
                </a:solidFill>
                <a:latin typeface="Arial" panose="020B0604020202020204" pitchFamily="34" charset="0"/>
              </a:defRPr>
            </a:lvl7pPr>
            <a:lvl8pPr marL="3429000" indent="-228600" algn="ctr" eaLnBrk="0" fontAlgn="base" hangingPunct="0">
              <a:spcBef>
                <a:spcPct val="0"/>
              </a:spcBef>
              <a:spcAft>
                <a:spcPct val="0"/>
              </a:spcAft>
              <a:defRPr sz="2000" b="1">
                <a:solidFill>
                  <a:schemeClr val="hlink"/>
                </a:solidFill>
                <a:latin typeface="Arial" panose="020B0604020202020204" pitchFamily="34" charset="0"/>
              </a:defRPr>
            </a:lvl8pPr>
            <a:lvl9pPr marL="3886200" indent="-228600" algn="ctr" eaLnBrk="0" fontAlgn="base" hangingPunct="0">
              <a:spcBef>
                <a:spcPct val="0"/>
              </a:spcBef>
              <a:spcAft>
                <a:spcPct val="0"/>
              </a:spcAft>
              <a:defRPr sz="2000" b="1">
                <a:solidFill>
                  <a:schemeClr val="hlink"/>
                </a:solidFill>
                <a:latin typeface="Arial" panose="020B0604020202020204" pitchFamily="34" charset="0"/>
              </a:defRPr>
            </a:lvl9pPr>
          </a:lstStyle>
          <a:p>
            <a:r>
              <a:rPr lang="en-US" altLang="en-US" sz="1800" dirty="0"/>
              <a:t>1998</a:t>
            </a:r>
          </a:p>
          <a:p>
            <a:r>
              <a:rPr lang="en-US" altLang="en-US" sz="1200" dirty="0"/>
              <a:t>O.T., GANIL/</a:t>
            </a:r>
            <a:r>
              <a:rPr lang="en-US" altLang="en-US" sz="1200" dirty="0" err="1"/>
              <a:t>Dubna</a:t>
            </a:r>
            <a:endParaRPr lang="en-US" altLang="en-US" sz="1200" dirty="0"/>
          </a:p>
          <a:p>
            <a:r>
              <a:rPr lang="en-US" altLang="en-US" sz="1200" dirty="0"/>
              <a:t>v.3.1</a:t>
            </a:r>
          </a:p>
        </p:txBody>
      </p:sp>
      <p:pic>
        <p:nvPicPr>
          <p:cNvPr id="15" name="Picture 7" descr="LISEAFFG">
            <a:extLst>
              <a:ext uri="{FF2B5EF4-FFF2-40B4-BE49-F238E27FC236}">
                <a16:creationId xmlns:a16="http://schemas.microsoft.com/office/drawing/2014/main" id="{8307DB5B-8724-4815-94CA-F087FF3D6D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7362" y="1641037"/>
            <a:ext cx="2898928" cy="216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
            <a:extLst>
              <a:ext uri="{FF2B5EF4-FFF2-40B4-BE49-F238E27FC236}">
                <a16:creationId xmlns:a16="http://schemas.microsoft.com/office/drawing/2014/main" id="{95820522-68DE-4846-B969-495563EE9B35}"/>
              </a:ext>
            </a:extLst>
          </p:cNvPr>
          <p:cNvSpPr txBox="1">
            <a:spLocks noChangeArrowheads="1"/>
          </p:cNvSpPr>
          <p:nvPr/>
        </p:nvSpPr>
        <p:spPr bwMode="auto">
          <a:xfrm>
            <a:off x="212879" y="4030228"/>
            <a:ext cx="1368308" cy="739306"/>
          </a:xfrm>
          <a:prstGeom prst="rect">
            <a:avLst/>
          </a:prstGeom>
          <a:solidFill>
            <a:schemeClr val="accent4"/>
          </a:solidFill>
          <a:ln w="38100" cmpd="dbl">
            <a:solidFill>
              <a:srgbClr val="003366"/>
            </a:solidFill>
            <a:miter lim="800000"/>
            <a:headEnd/>
            <a:tailEnd/>
          </a:ln>
        </p:spPr>
        <p:txBody>
          <a:bodyPr wrap="square" lIns="92075" tIns="46038" rIns="92075" bIns="46038">
            <a:spAutoFit/>
          </a:bodyPr>
          <a:lstStyle>
            <a:defPPr>
              <a:defRPr lang="en-US"/>
            </a:defPPr>
            <a:lvl1pPr algn="ctr">
              <a:defRPr b="1">
                <a:solidFill>
                  <a:schemeClr val="accent1">
                    <a:lumMod val="50000"/>
                  </a:schemeClr>
                </a:solidFill>
                <a:latin typeface="Arial" panose="020B0604020202020204" pitchFamily="34" charset="0"/>
              </a:defRPr>
            </a:lvl1pPr>
            <a:lvl2pPr marL="742950" indent="-285750" eaLnBrk="0" hangingPunct="0">
              <a:defRPr sz="2000" b="1">
                <a:solidFill>
                  <a:schemeClr val="hlink"/>
                </a:solidFill>
                <a:latin typeface="Arial" panose="020B0604020202020204" pitchFamily="34" charset="0"/>
              </a:defRPr>
            </a:lvl2pPr>
            <a:lvl3pPr marL="1143000" indent="-228600" eaLnBrk="0" hangingPunct="0">
              <a:defRPr sz="2000" b="1">
                <a:solidFill>
                  <a:schemeClr val="hlink"/>
                </a:solidFill>
                <a:latin typeface="Arial" panose="020B0604020202020204" pitchFamily="34" charset="0"/>
              </a:defRPr>
            </a:lvl3pPr>
            <a:lvl4pPr marL="1600200" indent="-228600" eaLnBrk="0" hangingPunct="0">
              <a:defRPr sz="2000" b="1">
                <a:solidFill>
                  <a:schemeClr val="hlink"/>
                </a:solidFill>
                <a:latin typeface="Arial" panose="020B0604020202020204" pitchFamily="34" charset="0"/>
              </a:defRPr>
            </a:lvl4pPr>
            <a:lvl5pPr marL="2057400" indent="-228600" eaLnBrk="0" hangingPunct="0">
              <a:defRPr sz="2000" b="1">
                <a:solidFill>
                  <a:schemeClr val="hlink"/>
                </a:solidFill>
                <a:latin typeface="Arial" panose="020B0604020202020204" pitchFamily="34" charset="0"/>
              </a:defRPr>
            </a:lvl5pPr>
            <a:lvl6pPr marL="2514600" indent="-228600" algn="ctr" eaLnBrk="0" fontAlgn="base" hangingPunct="0">
              <a:spcBef>
                <a:spcPct val="0"/>
              </a:spcBef>
              <a:spcAft>
                <a:spcPct val="0"/>
              </a:spcAft>
              <a:defRPr sz="2000" b="1">
                <a:solidFill>
                  <a:schemeClr val="hlink"/>
                </a:solidFill>
                <a:latin typeface="Arial" panose="020B0604020202020204" pitchFamily="34" charset="0"/>
              </a:defRPr>
            </a:lvl6pPr>
            <a:lvl7pPr marL="2971800" indent="-228600" algn="ctr" eaLnBrk="0" fontAlgn="base" hangingPunct="0">
              <a:spcBef>
                <a:spcPct val="0"/>
              </a:spcBef>
              <a:spcAft>
                <a:spcPct val="0"/>
              </a:spcAft>
              <a:defRPr sz="2000" b="1">
                <a:solidFill>
                  <a:schemeClr val="hlink"/>
                </a:solidFill>
                <a:latin typeface="Arial" panose="020B0604020202020204" pitchFamily="34" charset="0"/>
              </a:defRPr>
            </a:lvl7pPr>
            <a:lvl8pPr marL="3429000" indent="-228600" algn="ctr" eaLnBrk="0" fontAlgn="base" hangingPunct="0">
              <a:spcBef>
                <a:spcPct val="0"/>
              </a:spcBef>
              <a:spcAft>
                <a:spcPct val="0"/>
              </a:spcAft>
              <a:defRPr sz="2000" b="1">
                <a:solidFill>
                  <a:schemeClr val="hlink"/>
                </a:solidFill>
                <a:latin typeface="Arial" panose="020B0604020202020204" pitchFamily="34" charset="0"/>
              </a:defRPr>
            </a:lvl8pPr>
            <a:lvl9pPr marL="3886200" indent="-228600" algn="ctr" eaLnBrk="0" fontAlgn="base" hangingPunct="0">
              <a:spcBef>
                <a:spcPct val="0"/>
              </a:spcBef>
              <a:spcAft>
                <a:spcPct val="0"/>
              </a:spcAft>
              <a:defRPr sz="2000" b="1">
                <a:solidFill>
                  <a:schemeClr val="hlink"/>
                </a:solidFill>
                <a:latin typeface="Arial" panose="020B0604020202020204" pitchFamily="34" charset="0"/>
              </a:defRPr>
            </a:lvl9pPr>
          </a:lstStyle>
          <a:p>
            <a:r>
              <a:rPr lang="en-US" altLang="en-US" sz="1800" dirty="0"/>
              <a:t>1999-2000</a:t>
            </a:r>
          </a:p>
          <a:p>
            <a:r>
              <a:rPr lang="en-US" altLang="en-US" sz="1200" dirty="0"/>
              <a:t>O.T., GANIL</a:t>
            </a:r>
          </a:p>
          <a:p>
            <a:r>
              <a:rPr lang="en-US" altLang="en-US" sz="1200" dirty="0"/>
              <a:t>v.3.2-4.9</a:t>
            </a:r>
          </a:p>
        </p:txBody>
      </p:sp>
      <p:sp>
        <p:nvSpPr>
          <p:cNvPr id="17" name="Rectangle 4">
            <a:extLst>
              <a:ext uri="{FF2B5EF4-FFF2-40B4-BE49-F238E27FC236}">
                <a16:creationId xmlns:a16="http://schemas.microsoft.com/office/drawing/2014/main" id="{675CC959-AB73-4212-804F-83F9B57AEEE8}"/>
              </a:ext>
            </a:extLst>
          </p:cNvPr>
          <p:cNvSpPr>
            <a:spLocks noChangeArrowheads="1"/>
          </p:cNvSpPr>
          <p:nvPr/>
        </p:nvSpPr>
        <p:spPr bwMode="auto">
          <a:xfrm>
            <a:off x="1795894" y="4078291"/>
            <a:ext cx="3233306" cy="643180"/>
          </a:xfrm>
          <a:prstGeom prst="rect">
            <a:avLst/>
          </a:prstGeom>
          <a:solidFill>
            <a:schemeClr val="accent3">
              <a:lumMod val="20000"/>
              <a:lumOff val="80000"/>
            </a:schemeClr>
          </a:solidFill>
          <a:ln w="76200" cmpd="tri">
            <a:solidFill>
              <a:srgbClr val="00CCFF"/>
            </a:solidFill>
            <a:miter lim="800000"/>
            <a:headEnd/>
            <a:tailEnd/>
          </a:ln>
        </p:spPr>
        <p:txBody>
          <a:bodyPr wrap="square" lIns="182880" tIns="91440" rIns="182880" bIns="118800">
            <a:spAutoFit/>
          </a:bodyPr>
          <a:lstStyle/>
          <a:p>
            <a:r>
              <a:rPr kumimoji="1" lang="en-US" altLang="en-US" sz="1400" dirty="0">
                <a:solidFill>
                  <a:srgbClr val="000000"/>
                </a:solidFill>
                <a:latin typeface="Arial" panose="020B0604020202020204" pitchFamily="34" charset="0"/>
                <a:cs typeface="Times New Roman" panose="02020603050405020304" pitchFamily="18" charset="0"/>
              </a:rPr>
              <a:t>Active development of the LISE code stimulated by </a:t>
            </a:r>
            <a:r>
              <a:rPr kumimoji="1" lang="en-US" altLang="en-US" sz="1400" dirty="0" err="1">
                <a:solidFill>
                  <a:srgbClr val="000000"/>
                </a:solidFill>
                <a:latin typeface="Arial" panose="020B0604020202020204" pitchFamily="34" charset="0"/>
                <a:cs typeface="Times New Roman" panose="02020603050405020304" pitchFamily="18" charset="0"/>
              </a:rPr>
              <a:t>M.Lewitowicz</a:t>
            </a:r>
            <a:endParaRPr kumimoji="1" lang="en-US" altLang="en-US" sz="1400" dirty="0">
              <a:solidFill>
                <a:srgbClr val="000000"/>
              </a:solidFill>
              <a:latin typeface="Arial" panose="020B0604020202020204" pitchFamily="34" charset="0"/>
              <a:cs typeface="Times New Roman" panose="02020603050405020304" pitchFamily="18" charset="0"/>
            </a:endParaRPr>
          </a:p>
        </p:txBody>
      </p:sp>
      <p:sp>
        <p:nvSpPr>
          <p:cNvPr id="18" name="Text Box 8">
            <a:extLst>
              <a:ext uri="{FF2B5EF4-FFF2-40B4-BE49-F238E27FC236}">
                <a16:creationId xmlns:a16="http://schemas.microsoft.com/office/drawing/2014/main" id="{5CD3919A-B0B9-4B3E-92B6-E5E72EE959FE}"/>
              </a:ext>
            </a:extLst>
          </p:cNvPr>
          <p:cNvSpPr txBox="1">
            <a:spLocks noChangeArrowheads="1"/>
          </p:cNvSpPr>
          <p:nvPr/>
        </p:nvSpPr>
        <p:spPr bwMode="auto">
          <a:xfrm>
            <a:off x="6477002" y="825264"/>
            <a:ext cx="1371600" cy="831639"/>
          </a:xfrm>
          <a:prstGeom prst="rect">
            <a:avLst/>
          </a:prstGeom>
          <a:solidFill>
            <a:schemeClr val="accent4"/>
          </a:solidFill>
          <a:ln w="38100" cmpd="dbl">
            <a:solidFill>
              <a:srgbClr val="003366"/>
            </a:solidFill>
            <a:miter lim="800000"/>
            <a:headEnd/>
            <a:tailEnd/>
          </a:ln>
        </p:spPr>
        <p:txBody>
          <a:bodyPr wrap="square" lIns="92075" tIns="46038" rIns="92075" bIns="46038">
            <a:spAutoFit/>
          </a:bodyPr>
          <a:lstStyle>
            <a:defPPr>
              <a:defRPr lang="en-US"/>
            </a:defPPr>
            <a:lvl1pPr algn="ctr">
              <a:defRPr b="1">
                <a:solidFill>
                  <a:schemeClr val="accent1">
                    <a:lumMod val="50000"/>
                  </a:schemeClr>
                </a:solidFill>
                <a:latin typeface="Arial" panose="020B0604020202020204" pitchFamily="34" charset="0"/>
              </a:defRPr>
            </a:lvl1pPr>
            <a:lvl2pPr marL="742950" indent="-285750" eaLnBrk="0" hangingPunct="0">
              <a:defRPr sz="2000" b="1">
                <a:solidFill>
                  <a:schemeClr val="hlink"/>
                </a:solidFill>
                <a:latin typeface="Arial" panose="020B0604020202020204" pitchFamily="34" charset="0"/>
              </a:defRPr>
            </a:lvl2pPr>
            <a:lvl3pPr marL="1143000" indent="-228600" eaLnBrk="0" hangingPunct="0">
              <a:defRPr sz="2000" b="1">
                <a:solidFill>
                  <a:schemeClr val="hlink"/>
                </a:solidFill>
                <a:latin typeface="Arial" panose="020B0604020202020204" pitchFamily="34" charset="0"/>
              </a:defRPr>
            </a:lvl3pPr>
            <a:lvl4pPr marL="1600200" indent="-228600" eaLnBrk="0" hangingPunct="0">
              <a:defRPr sz="2000" b="1">
                <a:solidFill>
                  <a:schemeClr val="hlink"/>
                </a:solidFill>
                <a:latin typeface="Arial" panose="020B0604020202020204" pitchFamily="34" charset="0"/>
              </a:defRPr>
            </a:lvl4pPr>
            <a:lvl5pPr marL="2057400" indent="-228600" eaLnBrk="0" hangingPunct="0">
              <a:defRPr sz="2000" b="1">
                <a:solidFill>
                  <a:schemeClr val="hlink"/>
                </a:solidFill>
                <a:latin typeface="Arial" panose="020B0604020202020204" pitchFamily="34" charset="0"/>
              </a:defRPr>
            </a:lvl5pPr>
            <a:lvl6pPr marL="2514600" indent="-228600" algn="ctr" eaLnBrk="0" fontAlgn="base" hangingPunct="0">
              <a:spcBef>
                <a:spcPct val="0"/>
              </a:spcBef>
              <a:spcAft>
                <a:spcPct val="0"/>
              </a:spcAft>
              <a:defRPr sz="2000" b="1">
                <a:solidFill>
                  <a:schemeClr val="hlink"/>
                </a:solidFill>
                <a:latin typeface="Arial" panose="020B0604020202020204" pitchFamily="34" charset="0"/>
              </a:defRPr>
            </a:lvl6pPr>
            <a:lvl7pPr marL="2971800" indent="-228600" algn="ctr" eaLnBrk="0" fontAlgn="base" hangingPunct="0">
              <a:spcBef>
                <a:spcPct val="0"/>
              </a:spcBef>
              <a:spcAft>
                <a:spcPct val="0"/>
              </a:spcAft>
              <a:defRPr sz="2000" b="1">
                <a:solidFill>
                  <a:schemeClr val="hlink"/>
                </a:solidFill>
                <a:latin typeface="Arial" panose="020B0604020202020204" pitchFamily="34" charset="0"/>
              </a:defRPr>
            </a:lvl7pPr>
            <a:lvl8pPr marL="3429000" indent="-228600" algn="ctr" eaLnBrk="0" fontAlgn="base" hangingPunct="0">
              <a:spcBef>
                <a:spcPct val="0"/>
              </a:spcBef>
              <a:spcAft>
                <a:spcPct val="0"/>
              </a:spcAft>
              <a:defRPr sz="2000" b="1">
                <a:solidFill>
                  <a:schemeClr val="hlink"/>
                </a:solidFill>
                <a:latin typeface="Arial" panose="020B0604020202020204" pitchFamily="34" charset="0"/>
              </a:defRPr>
            </a:lvl8pPr>
            <a:lvl9pPr marL="3886200" indent="-228600" algn="ctr" eaLnBrk="0" fontAlgn="base" hangingPunct="0">
              <a:spcBef>
                <a:spcPct val="0"/>
              </a:spcBef>
              <a:spcAft>
                <a:spcPct val="0"/>
              </a:spcAft>
              <a:defRPr sz="2000" b="1">
                <a:solidFill>
                  <a:schemeClr val="hlink"/>
                </a:solidFill>
                <a:latin typeface="Arial" panose="020B0604020202020204" pitchFamily="34" charset="0"/>
              </a:defRPr>
            </a:lvl9pPr>
          </a:lstStyle>
          <a:p>
            <a:r>
              <a:rPr lang="en-US" altLang="en-US" dirty="0"/>
              <a:t>2001</a:t>
            </a:r>
          </a:p>
          <a:p>
            <a:r>
              <a:rPr lang="en-US" altLang="en-US" sz="1200" dirty="0"/>
              <a:t>NSCL / MSU</a:t>
            </a:r>
          </a:p>
          <a:p>
            <a:pPr>
              <a:spcAft>
                <a:spcPts val="600"/>
              </a:spcAft>
            </a:pPr>
            <a:r>
              <a:rPr lang="en-US" altLang="en-US" sz="1200" dirty="0"/>
              <a:t>v.4.10 –5.12</a:t>
            </a:r>
          </a:p>
        </p:txBody>
      </p:sp>
      <p:sp>
        <p:nvSpPr>
          <p:cNvPr id="21" name="Rectangle 9">
            <a:extLst>
              <a:ext uri="{FF2B5EF4-FFF2-40B4-BE49-F238E27FC236}">
                <a16:creationId xmlns:a16="http://schemas.microsoft.com/office/drawing/2014/main" id="{60A04E46-1748-4448-989F-F6D07C3E22BF}"/>
              </a:ext>
            </a:extLst>
          </p:cNvPr>
          <p:cNvSpPr>
            <a:spLocks noChangeArrowheads="1"/>
          </p:cNvSpPr>
          <p:nvPr/>
        </p:nvSpPr>
        <p:spPr bwMode="auto">
          <a:xfrm>
            <a:off x="8229600" y="782413"/>
            <a:ext cx="3505200" cy="858624"/>
          </a:xfrm>
          <a:prstGeom prst="rect">
            <a:avLst/>
          </a:prstGeom>
          <a:solidFill>
            <a:schemeClr val="accent3">
              <a:lumMod val="20000"/>
              <a:lumOff val="80000"/>
            </a:schemeClr>
          </a:solidFill>
          <a:ln w="76200" cmpd="tri">
            <a:solidFill>
              <a:srgbClr val="00CCFF"/>
            </a:solidFill>
            <a:miter lim="800000"/>
            <a:headEnd/>
            <a:tailEnd/>
          </a:ln>
        </p:spPr>
        <p:txBody>
          <a:bodyPr wrap="square" lIns="182880" tIns="91440" rIns="182880" bIns="118800">
            <a:spAutoFit/>
          </a:bodyPr>
          <a:lstStyle/>
          <a:p>
            <a:r>
              <a:rPr kumimoji="1" lang="en-US" altLang="en-US" sz="1400" dirty="0">
                <a:solidFill>
                  <a:srgbClr val="000000"/>
                </a:solidFill>
                <a:latin typeface="Arial" panose="020B0604020202020204" pitchFamily="34" charset="0"/>
                <a:cs typeface="Times New Roman" panose="02020603050405020304" pitchFamily="18" charset="0"/>
              </a:rPr>
              <a:t>Active development of the LISE code stimulated by </a:t>
            </a:r>
            <a:r>
              <a:rPr kumimoji="1" lang="en-US" altLang="en-US" sz="1400" dirty="0" err="1">
                <a:solidFill>
                  <a:srgbClr val="000000"/>
                </a:solidFill>
                <a:latin typeface="Arial" panose="020B0604020202020204" pitchFamily="34" charset="0"/>
                <a:cs typeface="Times New Roman" panose="02020603050405020304" pitchFamily="18" charset="0"/>
              </a:rPr>
              <a:t>B.Sherrill</a:t>
            </a:r>
            <a:r>
              <a:rPr kumimoji="1" lang="en-US" altLang="en-US" sz="1400" dirty="0">
                <a:solidFill>
                  <a:srgbClr val="000000"/>
                </a:solidFill>
                <a:latin typeface="Arial" panose="020B0604020202020204" pitchFamily="34" charset="0"/>
                <a:cs typeface="Times New Roman" panose="02020603050405020304" pitchFamily="18" charset="0"/>
              </a:rPr>
              <a:t>. </a:t>
            </a:r>
          </a:p>
          <a:p>
            <a:r>
              <a:rPr kumimoji="1" lang="en-US" altLang="en-US" sz="1400" dirty="0">
                <a:solidFill>
                  <a:srgbClr val="000000"/>
                </a:solidFill>
                <a:latin typeface="Arial" panose="020B0604020202020204" pitchFamily="34" charset="0"/>
                <a:cs typeface="Times New Roman" panose="02020603050405020304" pitchFamily="18" charset="0"/>
              </a:rPr>
              <a:t>Abrasion-Ablation model construction</a:t>
            </a:r>
          </a:p>
        </p:txBody>
      </p:sp>
      <p:sp>
        <p:nvSpPr>
          <p:cNvPr id="22" name="Text Box 7">
            <a:extLst>
              <a:ext uri="{FF2B5EF4-FFF2-40B4-BE49-F238E27FC236}">
                <a16:creationId xmlns:a16="http://schemas.microsoft.com/office/drawing/2014/main" id="{5DB20E06-B27A-4C29-942B-320F7343DE74}"/>
              </a:ext>
            </a:extLst>
          </p:cNvPr>
          <p:cNvSpPr txBox="1">
            <a:spLocks noChangeArrowheads="1"/>
          </p:cNvSpPr>
          <p:nvPr/>
        </p:nvSpPr>
        <p:spPr bwMode="auto">
          <a:xfrm>
            <a:off x="6477002" y="1996302"/>
            <a:ext cx="1371600" cy="831639"/>
          </a:xfrm>
          <a:prstGeom prst="rect">
            <a:avLst/>
          </a:prstGeom>
          <a:solidFill>
            <a:schemeClr val="accent4"/>
          </a:solidFill>
          <a:ln w="38100" cmpd="dbl">
            <a:solidFill>
              <a:srgbClr val="003366"/>
            </a:solidFill>
            <a:miter lim="800000"/>
            <a:headEnd/>
            <a:tailEnd/>
          </a:ln>
        </p:spPr>
        <p:txBody>
          <a:bodyPr wrap="square" lIns="92075" tIns="46038" rIns="92075" bIns="46038">
            <a:spAutoFit/>
          </a:bodyPr>
          <a:lstStyle>
            <a:defPPr>
              <a:defRPr lang="en-US"/>
            </a:defPPr>
            <a:lvl1pPr algn="ctr">
              <a:defRPr b="1">
                <a:solidFill>
                  <a:schemeClr val="accent1">
                    <a:lumMod val="50000"/>
                  </a:schemeClr>
                </a:solidFill>
                <a:latin typeface="Arial" panose="020B0604020202020204" pitchFamily="34" charset="0"/>
              </a:defRPr>
            </a:lvl1pPr>
            <a:lvl2pPr marL="742950" indent="-285750" eaLnBrk="0" hangingPunct="0">
              <a:defRPr sz="2000" b="1">
                <a:solidFill>
                  <a:schemeClr val="hlink"/>
                </a:solidFill>
                <a:latin typeface="Arial" panose="020B0604020202020204" pitchFamily="34" charset="0"/>
              </a:defRPr>
            </a:lvl2pPr>
            <a:lvl3pPr marL="1143000" indent="-228600" eaLnBrk="0" hangingPunct="0">
              <a:defRPr sz="2000" b="1">
                <a:solidFill>
                  <a:schemeClr val="hlink"/>
                </a:solidFill>
                <a:latin typeface="Arial" panose="020B0604020202020204" pitchFamily="34" charset="0"/>
              </a:defRPr>
            </a:lvl3pPr>
            <a:lvl4pPr marL="1600200" indent="-228600" eaLnBrk="0" hangingPunct="0">
              <a:defRPr sz="2000" b="1">
                <a:solidFill>
                  <a:schemeClr val="hlink"/>
                </a:solidFill>
                <a:latin typeface="Arial" panose="020B0604020202020204" pitchFamily="34" charset="0"/>
              </a:defRPr>
            </a:lvl4pPr>
            <a:lvl5pPr marL="2057400" indent="-228600" eaLnBrk="0" hangingPunct="0">
              <a:defRPr sz="2000" b="1">
                <a:solidFill>
                  <a:schemeClr val="hlink"/>
                </a:solidFill>
                <a:latin typeface="Arial" panose="020B0604020202020204" pitchFamily="34" charset="0"/>
              </a:defRPr>
            </a:lvl5pPr>
            <a:lvl6pPr marL="2514600" indent="-228600" algn="ctr" eaLnBrk="0" fontAlgn="base" hangingPunct="0">
              <a:spcBef>
                <a:spcPct val="0"/>
              </a:spcBef>
              <a:spcAft>
                <a:spcPct val="0"/>
              </a:spcAft>
              <a:defRPr sz="2000" b="1">
                <a:solidFill>
                  <a:schemeClr val="hlink"/>
                </a:solidFill>
                <a:latin typeface="Arial" panose="020B0604020202020204" pitchFamily="34" charset="0"/>
              </a:defRPr>
            </a:lvl6pPr>
            <a:lvl7pPr marL="2971800" indent="-228600" algn="ctr" eaLnBrk="0" fontAlgn="base" hangingPunct="0">
              <a:spcBef>
                <a:spcPct val="0"/>
              </a:spcBef>
              <a:spcAft>
                <a:spcPct val="0"/>
              </a:spcAft>
              <a:defRPr sz="2000" b="1">
                <a:solidFill>
                  <a:schemeClr val="hlink"/>
                </a:solidFill>
                <a:latin typeface="Arial" panose="020B0604020202020204" pitchFamily="34" charset="0"/>
              </a:defRPr>
            </a:lvl7pPr>
            <a:lvl8pPr marL="3429000" indent="-228600" algn="ctr" eaLnBrk="0" fontAlgn="base" hangingPunct="0">
              <a:spcBef>
                <a:spcPct val="0"/>
              </a:spcBef>
              <a:spcAft>
                <a:spcPct val="0"/>
              </a:spcAft>
              <a:defRPr sz="2000" b="1">
                <a:solidFill>
                  <a:schemeClr val="hlink"/>
                </a:solidFill>
                <a:latin typeface="Arial" panose="020B0604020202020204" pitchFamily="34" charset="0"/>
              </a:defRPr>
            </a:lvl8pPr>
            <a:lvl9pPr marL="3886200" indent="-228600" algn="ctr" eaLnBrk="0" fontAlgn="base" hangingPunct="0">
              <a:spcBef>
                <a:spcPct val="0"/>
              </a:spcBef>
              <a:spcAft>
                <a:spcPct val="0"/>
              </a:spcAft>
              <a:defRPr sz="2000" b="1">
                <a:solidFill>
                  <a:schemeClr val="hlink"/>
                </a:solidFill>
                <a:latin typeface="Arial" panose="020B0604020202020204" pitchFamily="34" charset="0"/>
              </a:defRPr>
            </a:lvl9pPr>
          </a:lstStyle>
          <a:p>
            <a:r>
              <a:rPr lang="en-US" altLang="en-US" dirty="0"/>
              <a:t>2003</a:t>
            </a:r>
          </a:p>
          <a:p>
            <a:r>
              <a:rPr lang="en-US" altLang="en-US" sz="1200" dirty="0"/>
              <a:t>NSCL / MSU</a:t>
            </a:r>
          </a:p>
          <a:p>
            <a:pPr>
              <a:spcAft>
                <a:spcPts val="600"/>
              </a:spcAft>
            </a:pPr>
            <a:r>
              <a:rPr lang="en-US" altLang="en-US" sz="1200" dirty="0"/>
              <a:t>v.6</a:t>
            </a:r>
          </a:p>
        </p:txBody>
      </p:sp>
      <p:sp>
        <p:nvSpPr>
          <p:cNvPr id="23" name="Rectangle 8">
            <a:extLst>
              <a:ext uri="{FF2B5EF4-FFF2-40B4-BE49-F238E27FC236}">
                <a16:creationId xmlns:a16="http://schemas.microsoft.com/office/drawing/2014/main" id="{950D4CAC-D932-4576-BE37-57C3C3C6D00D}"/>
              </a:ext>
            </a:extLst>
          </p:cNvPr>
          <p:cNvSpPr>
            <a:spLocks noChangeArrowheads="1"/>
          </p:cNvSpPr>
          <p:nvPr/>
        </p:nvSpPr>
        <p:spPr bwMode="auto">
          <a:xfrm>
            <a:off x="8227764" y="1918739"/>
            <a:ext cx="3505200" cy="1074068"/>
          </a:xfrm>
          <a:prstGeom prst="rect">
            <a:avLst/>
          </a:prstGeom>
          <a:solidFill>
            <a:schemeClr val="accent3">
              <a:lumMod val="20000"/>
              <a:lumOff val="80000"/>
            </a:schemeClr>
          </a:solidFill>
          <a:ln w="76200" cmpd="tri">
            <a:solidFill>
              <a:srgbClr val="00CCFF"/>
            </a:solidFill>
            <a:miter lim="800000"/>
            <a:headEnd/>
            <a:tailEnd/>
          </a:ln>
        </p:spPr>
        <p:txBody>
          <a:bodyPr wrap="square" lIns="182880" tIns="91440" rIns="182880" bIns="118800">
            <a:spAutoFit/>
          </a:bodyPr>
          <a:lstStyle/>
          <a:p>
            <a:pPr>
              <a:tabLst>
                <a:tab pos="5376863" algn="l"/>
              </a:tabLst>
            </a:pPr>
            <a:r>
              <a:rPr kumimoji="1" lang="en-US" altLang="en-US" sz="1400" dirty="0">
                <a:solidFill>
                  <a:srgbClr val="FF0000"/>
                </a:solidFill>
                <a:latin typeface="Arial" panose="020B0604020202020204" pitchFamily="34" charset="0"/>
                <a:cs typeface="Times New Roman" panose="02020603050405020304" pitchFamily="18" charset="0"/>
              </a:rPr>
              <a:t>LISE</a:t>
            </a:r>
            <a:r>
              <a:rPr kumimoji="1" lang="en-US" altLang="en-US" sz="1400" baseline="30000" dirty="0">
                <a:solidFill>
                  <a:srgbClr val="FF0000"/>
                </a:solidFill>
                <a:latin typeface="Arial" panose="020B0604020202020204" pitchFamily="34" charset="0"/>
                <a:cs typeface="Times New Roman" panose="02020603050405020304" pitchFamily="18" charset="0"/>
              </a:rPr>
              <a:t>++</a:t>
            </a:r>
            <a:r>
              <a:rPr kumimoji="1" lang="en-US" altLang="en-US" sz="1400" dirty="0">
                <a:solidFill>
                  <a:srgbClr val="FF0000"/>
                </a:solidFill>
                <a:latin typeface="Arial" panose="020B0604020202020204" pitchFamily="34" charset="0"/>
                <a:cs typeface="Times New Roman" panose="02020603050405020304" pitchFamily="18" charset="0"/>
              </a:rPr>
              <a:t> </a:t>
            </a:r>
            <a:r>
              <a:rPr kumimoji="1" lang="en-US" altLang="en-US" sz="1400" dirty="0">
                <a:solidFill>
                  <a:srgbClr val="000000"/>
                </a:solidFill>
                <a:latin typeface="Arial" panose="020B0604020202020204" pitchFamily="34" charset="0"/>
                <a:cs typeface="Times New Roman" panose="02020603050405020304" pitchFamily="18" charset="0"/>
              </a:rPr>
              <a:t> is the new generation of the LISE  code, which allows the creation of a spectrometer through the use of different “blocks”. </a:t>
            </a:r>
            <a:endParaRPr kumimoji="1" lang="en-US" altLang="en-US" sz="1100" dirty="0">
              <a:solidFill>
                <a:srgbClr val="000000"/>
              </a:solidFill>
              <a:latin typeface="Arial" panose="020B0604020202020204" pitchFamily="34" charset="0"/>
              <a:cs typeface="Times New Roman" panose="02020603050405020304" pitchFamily="18" charset="0"/>
            </a:endParaRPr>
          </a:p>
        </p:txBody>
      </p:sp>
      <p:sp>
        <p:nvSpPr>
          <p:cNvPr id="24" name="Rectangle 13">
            <a:extLst>
              <a:ext uri="{FF2B5EF4-FFF2-40B4-BE49-F238E27FC236}">
                <a16:creationId xmlns:a16="http://schemas.microsoft.com/office/drawing/2014/main" id="{C1B9C267-54B8-45F2-A15B-EA392E42521A}"/>
              </a:ext>
            </a:extLst>
          </p:cNvPr>
          <p:cNvSpPr>
            <a:spLocks noChangeArrowheads="1"/>
          </p:cNvSpPr>
          <p:nvPr/>
        </p:nvSpPr>
        <p:spPr bwMode="auto">
          <a:xfrm>
            <a:off x="8229600" y="3352800"/>
            <a:ext cx="3505200" cy="643180"/>
          </a:xfrm>
          <a:prstGeom prst="rect">
            <a:avLst/>
          </a:prstGeom>
          <a:solidFill>
            <a:schemeClr val="accent3">
              <a:lumMod val="20000"/>
              <a:lumOff val="80000"/>
            </a:schemeClr>
          </a:solidFill>
          <a:ln w="76200" cmpd="tri">
            <a:solidFill>
              <a:srgbClr val="00CCFF"/>
            </a:solidFill>
            <a:miter lim="800000"/>
            <a:headEnd/>
            <a:tailEnd/>
          </a:ln>
        </p:spPr>
        <p:txBody>
          <a:bodyPr wrap="square" lIns="182880" tIns="91440" rIns="182880" bIns="118800">
            <a:spAutoFit/>
          </a:bodyPr>
          <a:lstStyle/>
          <a:p>
            <a:r>
              <a:rPr kumimoji="1" lang="en-US" altLang="en-US" sz="1400" dirty="0">
                <a:solidFill>
                  <a:srgbClr val="000000"/>
                </a:solidFill>
                <a:latin typeface="Arial" panose="020B0604020202020204" pitchFamily="34" charset="0"/>
                <a:cs typeface="Times New Roman" panose="02020603050405020304" pitchFamily="18" charset="0"/>
              </a:rPr>
              <a:t>RF separation system.</a:t>
            </a:r>
          </a:p>
          <a:p>
            <a:pPr>
              <a:tabLst>
                <a:tab pos="5376863" algn="l"/>
              </a:tabLst>
            </a:pPr>
            <a:r>
              <a:rPr kumimoji="1" lang="en-US" altLang="en-US" sz="1400" dirty="0">
                <a:solidFill>
                  <a:srgbClr val="000000"/>
                </a:solidFill>
                <a:latin typeface="Arial" panose="020B0604020202020204" pitchFamily="34" charset="0"/>
                <a:cs typeface="Times New Roman" panose="02020603050405020304" pitchFamily="18" charset="0"/>
              </a:rPr>
              <a:t>Abrasion – Fission.</a:t>
            </a:r>
            <a:endParaRPr kumimoji="1" lang="en-US" altLang="en-US" sz="1100" dirty="0">
              <a:solidFill>
                <a:srgbClr val="000000"/>
              </a:solidFill>
              <a:latin typeface="Arial" panose="020B0604020202020204" pitchFamily="34" charset="0"/>
              <a:cs typeface="Times New Roman" panose="02020603050405020304" pitchFamily="18" charset="0"/>
            </a:endParaRPr>
          </a:p>
        </p:txBody>
      </p:sp>
      <p:sp>
        <p:nvSpPr>
          <p:cNvPr id="31" name="Rectangle 16">
            <a:extLst>
              <a:ext uri="{FF2B5EF4-FFF2-40B4-BE49-F238E27FC236}">
                <a16:creationId xmlns:a16="http://schemas.microsoft.com/office/drawing/2014/main" id="{9EDADB2B-3E7F-46DC-893C-332DFBFADD7F}"/>
              </a:ext>
            </a:extLst>
          </p:cNvPr>
          <p:cNvSpPr>
            <a:spLocks noChangeArrowheads="1"/>
          </p:cNvSpPr>
          <p:nvPr/>
        </p:nvSpPr>
        <p:spPr bwMode="auto">
          <a:xfrm>
            <a:off x="8227764" y="3990539"/>
            <a:ext cx="3505200" cy="427737"/>
          </a:xfrm>
          <a:prstGeom prst="rect">
            <a:avLst/>
          </a:prstGeom>
          <a:solidFill>
            <a:schemeClr val="accent3">
              <a:lumMod val="20000"/>
              <a:lumOff val="80000"/>
            </a:schemeClr>
          </a:solidFill>
          <a:ln w="76200" cmpd="tri">
            <a:solidFill>
              <a:srgbClr val="00CCFF"/>
            </a:solidFill>
            <a:miter lim="800000"/>
            <a:headEnd/>
            <a:tailEnd/>
          </a:ln>
        </p:spPr>
        <p:txBody>
          <a:bodyPr wrap="square" lIns="182880" tIns="91440" rIns="182880" bIns="118800">
            <a:spAutoFit/>
          </a:bodyPr>
          <a:lstStyle/>
          <a:p>
            <a:pPr>
              <a:tabLst>
                <a:tab pos="5376863" algn="l"/>
              </a:tabLst>
            </a:pPr>
            <a:r>
              <a:rPr kumimoji="1" lang="en-US" altLang="en-US" sz="1400" dirty="0">
                <a:solidFill>
                  <a:srgbClr val="000000"/>
                </a:solidFill>
                <a:latin typeface="Arial" panose="020B0604020202020204" pitchFamily="34" charset="0"/>
                <a:cs typeface="Times New Roman" panose="02020603050405020304" pitchFamily="18" charset="0"/>
              </a:rPr>
              <a:t>Fusion – Fission</a:t>
            </a:r>
            <a:endParaRPr kumimoji="1" lang="en-US" altLang="en-US" sz="1100" dirty="0">
              <a:solidFill>
                <a:srgbClr val="000000"/>
              </a:solidFill>
              <a:latin typeface="Arial" panose="020B0604020202020204" pitchFamily="34" charset="0"/>
              <a:cs typeface="Times New Roman" panose="02020603050405020304" pitchFamily="18" charset="0"/>
            </a:endParaRPr>
          </a:p>
        </p:txBody>
      </p:sp>
      <p:sp>
        <p:nvSpPr>
          <p:cNvPr id="32" name="Rectangle 18">
            <a:extLst>
              <a:ext uri="{FF2B5EF4-FFF2-40B4-BE49-F238E27FC236}">
                <a16:creationId xmlns:a16="http://schemas.microsoft.com/office/drawing/2014/main" id="{83334087-7BAC-48B3-AB61-53F580E46D3A}"/>
              </a:ext>
            </a:extLst>
          </p:cNvPr>
          <p:cNvSpPr>
            <a:spLocks noChangeArrowheads="1"/>
          </p:cNvSpPr>
          <p:nvPr/>
        </p:nvSpPr>
        <p:spPr bwMode="auto">
          <a:xfrm>
            <a:off x="8227764" y="4371539"/>
            <a:ext cx="3505200" cy="643180"/>
          </a:xfrm>
          <a:prstGeom prst="rect">
            <a:avLst/>
          </a:prstGeom>
          <a:solidFill>
            <a:schemeClr val="accent3">
              <a:lumMod val="20000"/>
              <a:lumOff val="80000"/>
            </a:schemeClr>
          </a:solidFill>
          <a:ln w="76200" cmpd="tri">
            <a:solidFill>
              <a:srgbClr val="00CCFF"/>
            </a:solidFill>
            <a:miter lim="800000"/>
            <a:headEnd/>
            <a:tailEnd/>
          </a:ln>
        </p:spPr>
        <p:txBody>
          <a:bodyPr wrap="square" lIns="182880" tIns="91440" rIns="182880" bIns="118800">
            <a:spAutoFit/>
          </a:bodyPr>
          <a:lstStyle/>
          <a:p>
            <a:r>
              <a:rPr kumimoji="1" lang="en-US" altLang="en-US" sz="1400" dirty="0">
                <a:solidFill>
                  <a:srgbClr val="000000"/>
                </a:solidFill>
                <a:latin typeface="Arial" panose="020B0604020202020204" pitchFamily="34" charset="0"/>
                <a:cs typeface="Times New Roman" panose="02020603050405020304" pitchFamily="18" charset="0"/>
              </a:rPr>
              <a:t>Monte Carlo calculation of fragment  transmission</a:t>
            </a:r>
            <a:endParaRPr kumimoji="1" lang="en-US" altLang="en-US" sz="1100" dirty="0">
              <a:solidFill>
                <a:srgbClr val="000000"/>
              </a:solidFill>
              <a:latin typeface="Arial" panose="020B0604020202020204" pitchFamily="34" charset="0"/>
              <a:cs typeface="Times New Roman" panose="02020603050405020304" pitchFamily="18" charset="0"/>
            </a:endParaRPr>
          </a:p>
        </p:txBody>
      </p:sp>
      <p:sp>
        <p:nvSpPr>
          <p:cNvPr id="33" name="Text Box 7">
            <a:extLst>
              <a:ext uri="{FF2B5EF4-FFF2-40B4-BE49-F238E27FC236}">
                <a16:creationId xmlns:a16="http://schemas.microsoft.com/office/drawing/2014/main" id="{B07FC76A-29FA-4924-8439-01D2AE21784B}"/>
              </a:ext>
            </a:extLst>
          </p:cNvPr>
          <p:cNvSpPr txBox="1">
            <a:spLocks noChangeArrowheads="1"/>
          </p:cNvSpPr>
          <p:nvPr/>
        </p:nvSpPr>
        <p:spPr bwMode="auto">
          <a:xfrm>
            <a:off x="6504544" y="5849168"/>
            <a:ext cx="1371600" cy="831639"/>
          </a:xfrm>
          <a:prstGeom prst="rect">
            <a:avLst/>
          </a:prstGeom>
          <a:solidFill>
            <a:schemeClr val="accent4"/>
          </a:solidFill>
          <a:ln w="38100" cmpd="dbl">
            <a:solidFill>
              <a:srgbClr val="003366"/>
            </a:solidFill>
            <a:miter lim="800000"/>
            <a:headEnd/>
            <a:tailEnd/>
          </a:ln>
        </p:spPr>
        <p:txBody>
          <a:bodyPr wrap="square" lIns="92075" tIns="46038" rIns="92075" bIns="46038">
            <a:spAutoFit/>
          </a:bodyPr>
          <a:lstStyle>
            <a:defPPr>
              <a:defRPr lang="en-US"/>
            </a:defPPr>
            <a:lvl1pPr algn="ctr">
              <a:defRPr b="1">
                <a:solidFill>
                  <a:schemeClr val="accent1">
                    <a:lumMod val="50000"/>
                  </a:schemeClr>
                </a:solidFill>
                <a:latin typeface="Arial" panose="020B0604020202020204" pitchFamily="34" charset="0"/>
              </a:defRPr>
            </a:lvl1pPr>
            <a:lvl2pPr marL="742950" indent="-285750" eaLnBrk="0" hangingPunct="0">
              <a:defRPr sz="2000" b="1">
                <a:solidFill>
                  <a:schemeClr val="hlink"/>
                </a:solidFill>
                <a:latin typeface="Arial" panose="020B0604020202020204" pitchFamily="34" charset="0"/>
              </a:defRPr>
            </a:lvl2pPr>
            <a:lvl3pPr marL="1143000" indent="-228600" eaLnBrk="0" hangingPunct="0">
              <a:defRPr sz="2000" b="1">
                <a:solidFill>
                  <a:schemeClr val="hlink"/>
                </a:solidFill>
                <a:latin typeface="Arial" panose="020B0604020202020204" pitchFamily="34" charset="0"/>
              </a:defRPr>
            </a:lvl3pPr>
            <a:lvl4pPr marL="1600200" indent="-228600" eaLnBrk="0" hangingPunct="0">
              <a:defRPr sz="2000" b="1">
                <a:solidFill>
                  <a:schemeClr val="hlink"/>
                </a:solidFill>
                <a:latin typeface="Arial" panose="020B0604020202020204" pitchFamily="34" charset="0"/>
              </a:defRPr>
            </a:lvl4pPr>
            <a:lvl5pPr marL="2057400" indent="-228600" eaLnBrk="0" hangingPunct="0">
              <a:defRPr sz="2000" b="1">
                <a:solidFill>
                  <a:schemeClr val="hlink"/>
                </a:solidFill>
                <a:latin typeface="Arial" panose="020B0604020202020204" pitchFamily="34" charset="0"/>
              </a:defRPr>
            </a:lvl5pPr>
            <a:lvl6pPr marL="2514600" indent="-228600" algn="ctr" eaLnBrk="0" fontAlgn="base" hangingPunct="0">
              <a:spcBef>
                <a:spcPct val="0"/>
              </a:spcBef>
              <a:spcAft>
                <a:spcPct val="0"/>
              </a:spcAft>
              <a:defRPr sz="2000" b="1">
                <a:solidFill>
                  <a:schemeClr val="hlink"/>
                </a:solidFill>
                <a:latin typeface="Arial" panose="020B0604020202020204" pitchFamily="34" charset="0"/>
              </a:defRPr>
            </a:lvl6pPr>
            <a:lvl7pPr marL="2971800" indent="-228600" algn="ctr" eaLnBrk="0" fontAlgn="base" hangingPunct="0">
              <a:spcBef>
                <a:spcPct val="0"/>
              </a:spcBef>
              <a:spcAft>
                <a:spcPct val="0"/>
              </a:spcAft>
              <a:defRPr sz="2000" b="1">
                <a:solidFill>
                  <a:schemeClr val="hlink"/>
                </a:solidFill>
                <a:latin typeface="Arial" panose="020B0604020202020204" pitchFamily="34" charset="0"/>
              </a:defRPr>
            </a:lvl7pPr>
            <a:lvl8pPr marL="3429000" indent="-228600" algn="ctr" eaLnBrk="0" fontAlgn="base" hangingPunct="0">
              <a:spcBef>
                <a:spcPct val="0"/>
              </a:spcBef>
              <a:spcAft>
                <a:spcPct val="0"/>
              </a:spcAft>
              <a:defRPr sz="2000" b="1">
                <a:solidFill>
                  <a:schemeClr val="hlink"/>
                </a:solidFill>
                <a:latin typeface="Arial" panose="020B0604020202020204" pitchFamily="34" charset="0"/>
              </a:defRPr>
            </a:lvl8pPr>
            <a:lvl9pPr marL="3886200" indent="-228600" algn="ctr" eaLnBrk="0" fontAlgn="base" hangingPunct="0">
              <a:spcBef>
                <a:spcPct val="0"/>
              </a:spcBef>
              <a:spcAft>
                <a:spcPct val="0"/>
              </a:spcAft>
              <a:defRPr sz="2000" b="1">
                <a:solidFill>
                  <a:schemeClr val="hlink"/>
                </a:solidFill>
                <a:latin typeface="Arial" panose="020B0604020202020204" pitchFamily="34" charset="0"/>
              </a:defRPr>
            </a:lvl9pPr>
          </a:lstStyle>
          <a:p>
            <a:r>
              <a:rPr lang="en-US" altLang="en-US" dirty="0"/>
              <a:t>2018</a:t>
            </a:r>
          </a:p>
          <a:p>
            <a:r>
              <a:rPr lang="en-US" altLang="en-US" sz="1200" dirty="0"/>
              <a:t>NSCL / MSU</a:t>
            </a:r>
          </a:p>
          <a:p>
            <a:pPr>
              <a:spcAft>
                <a:spcPts val="600"/>
              </a:spcAft>
            </a:pPr>
            <a:r>
              <a:rPr lang="en-US" altLang="en-US" sz="1200" dirty="0"/>
              <a:t>v.10.1</a:t>
            </a:r>
          </a:p>
        </p:txBody>
      </p:sp>
      <p:sp>
        <p:nvSpPr>
          <p:cNvPr id="35" name="Text Box 7">
            <a:extLst>
              <a:ext uri="{FF2B5EF4-FFF2-40B4-BE49-F238E27FC236}">
                <a16:creationId xmlns:a16="http://schemas.microsoft.com/office/drawing/2014/main" id="{E510521A-09F8-48C3-B43D-AEEE11A89B65}"/>
              </a:ext>
            </a:extLst>
          </p:cNvPr>
          <p:cNvSpPr txBox="1">
            <a:spLocks noChangeArrowheads="1"/>
          </p:cNvSpPr>
          <p:nvPr/>
        </p:nvSpPr>
        <p:spPr bwMode="auto">
          <a:xfrm>
            <a:off x="6504544" y="4030059"/>
            <a:ext cx="1371600" cy="831639"/>
          </a:xfrm>
          <a:prstGeom prst="rect">
            <a:avLst/>
          </a:prstGeom>
          <a:solidFill>
            <a:schemeClr val="accent4"/>
          </a:solidFill>
          <a:ln w="38100" cmpd="dbl">
            <a:solidFill>
              <a:srgbClr val="003366"/>
            </a:solidFill>
            <a:miter lim="800000"/>
            <a:headEnd/>
            <a:tailEnd/>
          </a:ln>
        </p:spPr>
        <p:txBody>
          <a:bodyPr wrap="square" lIns="92075" tIns="46038" rIns="92075" bIns="46038">
            <a:spAutoFit/>
          </a:bodyPr>
          <a:lstStyle>
            <a:defPPr>
              <a:defRPr lang="en-US"/>
            </a:defPPr>
            <a:lvl1pPr algn="ctr">
              <a:defRPr b="1">
                <a:solidFill>
                  <a:schemeClr val="accent1">
                    <a:lumMod val="50000"/>
                  </a:schemeClr>
                </a:solidFill>
                <a:latin typeface="Arial" panose="020B0604020202020204" pitchFamily="34" charset="0"/>
              </a:defRPr>
            </a:lvl1pPr>
            <a:lvl2pPr marL="742950" indent="-285750" eaLnBrk="0" hangingPunct="0">
              <a:defRPr sz="2000" b="1">
                <a:solidFill>
                  <a:schemeClr val="hlink"/>
                </a:solidFill>
                <a:latin typeface="Arial" panose="020B0604020202020204" pitchFamily="34" charset="0"/>
              </a:defRPr>
            </a:lvl2pPr>
            <a:lvl3pPr marL="1143000" indent="-228600" eaLnBrk="0" hangingPunct="0">
              <a:defRPr sz="2000" b="1">
                <a:solidFill>
                  <a:schemeClr val="hlink"/>
                </a:solidFill>
                <a:latin typeface="Arial" panose="020B0604020202020204" pitchFamily="34" charset="0"/>
              </a:defRPr>
            </a:lvl3pPr>
            <a:lvl4pPr marL="1600200" indent="-228600" eaLnBrk="0" hangingPunct="0">
              <a:defRPr sz="2000" b="1">
                <a:solidFill>
                  <a:schemeClr val="hlink"/>
                </a:solidFill>
                <a:latin typeface="Arial" panose="020B0604020202020204" pitchFamily="34" charset="0"/>
              </a:defRPr>
            </a:lvl4pPr>
            <a:lvl5pPr marL="2057400" indent="-228600" eaLnBrk="0" hangingPunct="0">
              <a:defRPr sz="2000" b="1">
                <a:solidFill>
                  <a:schemeClr val="hlink"/>
                </a:solidFill>
                <a:latin typeface="Arial" panose="020B0604020202020204" pitchFamily="34" charset="0"/>
              </a:defRPr>
            </a:lvl5pPr>
            <a:lvl6pPr marL="2514600" indent="-228600" algn="ctr" eaLnBrk="0" fontAlgn="base" hangingPunct="0">
              <a:spcBef>
                <a:spcPct val="0"/>
              </a:spcBef>
              <a:spcAft>
                <a:spcPct val="0"/>
              </a:spcAft>
              <a:defRPr sz="2000" b="1">
                <a:solidFill>
                  <a:schemeClr val="hlink"/>
                </a:solidFill>
                <a:latin typeface="Arial" panose="020B0604020202020204" pitchFamily="34" charset="0"/>
              </a:defRPr>
            </a:lvl6pPr>
            <a:lvl7pPr marL="2971800" indent="-228600" algn="ctr" eaLnBrk="0" fontAlgn="base" hangingPunct="0">
              <a:spcBef>
                <a:spcPct val="0"/>
              </a:spcBef>
              <a:spcAft>
                <a:spcPct val="0"/>
              </a:spcAft>
              <a:defRPr sz="2000" b="1">
                <a:solidFill>
                  <a:schemeClr val="hlink"/>
                </a:solidFill>
                <a:latin typeface="Arial" panose="020B0604020202020204" pitchFamily="34" charset="0"/>
              </a:defRPr>
            </a:lvl7pPr>
            <a:lvl8pPr marL="3429000" indent="-228600" algn="ctr" eaLnBrk="0" fontAlgn="base" hangingPunct="0">
              <a:spcBef>
                <a:spcPct val="0"/>
              </a:spcBef>
              <a:spcAft>
                <a:spcPct val="0"/>
              </a:spcAft>
              <a:defRPr sz="2000" b="1">
                <a:solidFill>
                  <a:schemeClr val="hlink"/>
                </a:solidFill>
                <a:latin typeface="Arial" panose="020B0604020202020204" pitchFamily="34" charset="0"/>
              </a:defRPr>
            </a:lvl8pPr>
            <a:lvl9pPr marL="3886200" indent="-228600" algn="ctr" eaLnBrk="0" fontAlgn="base" hangingPunct="0">
              <a:spcBef>
                <a:spcPct val="0"/>
              </a:spcBef>
              <a:spcAft>
                <a:spcPct val="0"/>
              </a:spcAft>
              <a:defRPr sz="2000" b="1">
                <a:solidFill>
                  <a:schemeClr val="hlink"/>
                </a:solidFill>
                <a:latin typeface="Arial" panose="020B0604020202020204" pitchFamily="34" charset="0"/>
              </a:defRPr>
            </a:lvl9pPr>
          </a:lstStyle>
          <a:p>
            <a:r>
              <a:rPr lang="en-US" altLang="en-US" dirty="0"/>
              <a:t>20...</a:t>
            </a:r>
          </a:p>
          <a:p>
            <a:r>
              <a:rPr lang="en-US" altLang="en-US" sz="1200" dirty="0"/>
              <a:t>NSCL / MSU</a:t>
            </a:r>
          </a:p>
          <a:p>
            <a:pPr>
              <a:spcAft>
                <a:spcPts val="600"/>
              </a:spcAft>
            </a:pPr>
            <a:r>
              <a:rPr lang="en-US" altLang="en-US" sz="1200" dirty="0"/>
              <a:t>v.7-10</a:t>
            </a:r>
          </a:p>
        </p:txBody>
      </p:sp>
      <p:sp>
        <p:nvSpPr>
          <p:cNvPr id="36" name="Rectangle 8">
            <a:extLst>
              <a:ext uri="{FF2B5EF4-FFF2-40B4-BE49-F238E27FC236}">
                <a16:creationId xmlns:a16="http://schemas.microsoft.com/office/drawing/2014/main" id="{D2ADF68A-1916-41F7-9BC7-16DF402CE65D}"/>
              </a:ext>
            </a:extLst>
          </p:cNvPr>
          <p:cNvSpPr>
            <a:spLocks noChangeArrowheads="1"/>
          </p:cNvSpPr>
          <p:nvPr/>
        </p:nvSpPr>
        <p:spPr bwMode="auto">
          <a:xfrm>
            <a:off x="8227764" y="4981139"/>
            <a:ext cx="3505200" cy="643180"/>
          </a:xfrm>
          <a:prstGeom prst="rect">
            <a:avLst/>
          </a:prstGeom>
          <a:solidFill>
            <a:schemeClr val="accent3">
              <a:lumMod val="20000"/>
              <a:lumOff val="80000"/>
            </a:schemeClr>
          </a:solidFill>
          <a:ln w="76200" cmpd="tri">
            <a:solidFill>
              <a:srgbClr val="00CCFF"/>
            </a:solidFill>
            <a:miter lim="800000"/>
            <a:headEnd/>
            <a:tailEnd/>
          </a:ln>
        </p:spPr>
        <p:txBody>
          <a:bodyPr wrap="square" lIns="182880" tIns="91440" rIns="182880" bIns="118800">
            <a:spAutoFit/>
          </a:bodyPr>
          <a:lstStyle/>
          <a:p>
            <a:pPr>
              <a:tabLst>
                <a:tab pos="5376863" algn="l"/>
              </a:tabLst>
            </a:pPr>
            <a:r>
              <a:rPr kumimoji="1" lang="en-US" altLang="en-US" sz="1400" dirty="0">
                <a:solidFill>
                  <a:srgbClr val="000000"/>
                </a:solidFill>
                <a:latin typeface="Arial" panose="020B0604020202020204" pitchFamily="34" charset="0"/>
                <a:cs typeface="Times New Roman" panose="02020603050405020304" pitchFamily="18" charset="0"/>
              </a:rPr>
              <a:t>Optics calculation up to 2nd order </a:t>
            </a:r>
            <a:r>
              <a:rPr kumimoji="1" lang="en-US" altLang="en-US" sz="1400" dirty="0">
                <a:solidFill>
                  <a:srgbClr val="000000"/>
                </a:solidFill>
                <a:cs typeface="Times New Roman" panose="02020603050405020304" pitchFamily="18" charset="0"/>
              </a:rPr>
              <a:t>Beam Optics Optimization</a:t>
            </a:r>
            <a:r>
              <a:rPr kumimoji="1" lang="en-US" altLang="en-US" sz="1200" dirty="0">
                <a:solidFill>
                  <a:srgbClr val="000000"/>
                </a:solidFill>
                <a:cs typeface="Times New Roman" panose="02020603050405020304" pitchFamily="18" charset="0"/>
              </a:rPr>
              <a:t> (incl. 2</a:t>
            </a:r>
            <a:r>
              <a:rPr kumimoji="1" lang="en-US" altLang="en-US" sz="1200" baseline="30000" dirty="0">
                <a:solidFill>
                  <a:srgbClr val="000000"/>
                </a:solidFill>
                <a:cs typeface="Times New Roman" panose="02020603050405020304" pitchFamily="18" charset="0"/>
              </a:rPr>
              <a:t>nd</a:t>
            </a:r>
            <a:r>
              <a:rPr kumimoji="1" lang="en-US" altLang="en-US" sz="1200" dirty="0">
                <a:solidFill>
                  <a:srgbClr val="000000"/>
                </a:solidFill>
                <a:cs typeface="Times New Roman" panose="02020603050405020304" pitchFamily="18" charset="0"/>
              </a:rPr>
              <a:t> order)</a:t>
            </a:r>
            <a:endParaRPr kumimoji="1" lang="en-US" altLang="en-US" sz="1400" dirty="0">
              <a:solidFill>
                <a:srgbClr val="000000"/>
              </a:solidFill>
              <a:latin typeface="Arial" panose="020B0604020202020204" pitchFamily="34" charset="0"/>
              <a:cs typeface="Times New Roman" panose="02020603050405020304" pitchFamily="18" charset="0"/>
            </a:endParaRPr>
          </a:p>
        </p:txBody>
      </p:sp>
      <p:sp>
        <p:nvSpPr>
          <p:cNvPr id="37" name="Rectangle 13">
            <a:extLst>
              <a:ext uri="{FF2B5EF4-FFF2-40B4-BE49-F238E27FC236}">
                <a16:creationId xmlns:a16="http://schemas.microsoft.com/office/drawing/2014/main" id="{5269D6E1-A191-4062-8BE1-EE7A37246598}"/>
              </a:ext>
            </a:extLst>
          </p:cNvPr>
          <p:cNvSpPr>
            <a:spLocks noChangeArrowheads="1"/>
          </p:cNvSpPr>
          <p:nvPr/>
        </p:nvSpPr>
        <p:spPr bwMode="auto">
          <a:xfrm>
            <a:off x="8227764" y="6030817"/>
            <a:ext cx="3505200" cy="489292"/>
          </a:xfrm>
          <a:prstGeom prst="rect">
            <a:avLst/>
          </a:prstGeom>
          <a:solidFill>
            <a:schemeClr val="accent3">
              <a:lumMod val="20000"/>
              <a:lumOff val="80000"/>
            </a:schemeClr>
          </a:solidFill>
          <a:ln w="76200" cmpd="tri">
            <a:solidFill>
              <a:srgbClr val="00CCFF"/>
            </a:solidFill>
            <a:miter lim="800000"/>
            <a:headEnd/>
            <a:tailEnd/>
          </a:ln>
        </p:spPr>
        <p:txBody>
          <a:bodyPr wrap="square" lIns="182880" tIns="91440" rIns="182880" bIns="118800">
            <a:spAutoFit/>
          </a:bodyPr>
          <a:lstStyle/>
          <a:p>
            <a:r>
              <a:rPr kumimoji="1" lang="en-US" altLang="en-US" sz="1800" b="1" dirty="0">
                <a:solidFill>
                  <a:srgbClr val="000000"/>
                </a:solidFill>
                <a:latin typeface="Blackadder ITC" panose="04020505051007020D02" pitchFamily="82" charset="0"/>
                <a:cs typeface="Times New Roman" panose="02020603050405020304" pitchFamily="18" charset="0"/>
              </a:rPr>
              <a:t>Wider</a:t>
            </a:r>
            <a:r>
              <a:rPr kumimoji="1" lang="en-US" altLang="en-US" sz="1800" dirty="0">
                <a:solidFill>
                  <a:srgbClr val="000000"/>
                </a:solidFill>
                <a:latin typeface="Blackadder ITC" panose="04020505051007020D02" pitchFamily="82" charset="0"/>
                <a:cs typeface="Times New Roman" panose="02020603050405020304" pitchFamily="18" charset="0"/>
              </a:rPr>
              <a:t>  opportunities</a:t>
            </a:r>
            <a:endParaRPr kumimoji="1" lang="en-US" altLang="en-US" sz="1400" dirty="0">
              <a:solidFill>
                <a:srgbClr val="000000"/>
              </a:solidFill>
              <a:latin typeface="Blackadder ITC" panose="04020505051007020D02" pitchFamily="82" charset="0"/>
              <a:cs typeface="Times New Roman" panose="02020603050405020304" pitchFamily="18" charset="0"/>
            </a:endParaRPr>
          </a:p>
        </p:txBody>
      </p:sp>
      <p:grpSp>
        <p:nvGrpSpPr>
          <p:cNvPr id="20" name="Group 19"/>
          <p:cNvGrpSpPr/>
          <p:nvPr/>
        </p:nvGrpSpPr>
        <p:grpSpPr>
          <a:xfrm>
            <a:off x="1445675" y="5112086"/>
            <a:ext cx="3812125" cy="1600200"/>
            <a:chOff x="1445675" y="5112086"/>
            <a:chExt cx="3812125" cy="1600200"/>
          </a:xfrm>
        </p:grpSpPr>
        <p:grpSp>
          <p:nvGrpSpPr>
            <p:cNvPr id="9" name="Group 8"/>
            <p:cNvGrpSpPr/>
            <p:nvPr/>
          </p:nvGrpSpPr>
          <p:grpSpPr>
            <a:xfrm>
              <a:off x="1445675" y="5112086"/>
              <a:ext cx="3812125" cy="1600200"/>
              <a:chOff x="1445675" y="5112086"/>
              <a:chExt cx="3812125" cy="1600200"/>
            </a:xfrm>
          </p:grpSpPr>
          <p:sp>
            <p:nvSpPr>
              <p:cNvPr id="8" name="Rounded Rectangle 7"/>
              <p:cNvSpPr/>
              <p:nvPr/>
            </p:nvSpPr>
            <p:spPr bwMode="auto">
              <a:xfrm>
                <a:off x="1445675" y="5112086"/>
                <a:ext cx="3812125" cy="1600200"/>
              </a:xfrm>
              <a:prstGeom prst="roundRect">
                <a:avLst/>
              </a:prstGeom>
              <a:solidFill>
                <a:schemeClr val="accent3">
                  <a:lumMod val="20000"/>
                  <a:lumOff val="80000"/>
                </a:schemeClr>
              </a:solidFill>
              <a:ln w="47625" cap="flat" cmpd="dbl" algn="ctr">
                <a:solidFill>
                  <a:schemeClr val="bg1">
                    <a:lumMod val="60000"/>
                    <a:lumOff val="4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pic>
            <p:nvPicPr>
              <p:cNvPr id="2" name="Picture 1"/>
              <p:cNvPicPr>
                <a:picLocks noChangeAspect="1"/>
              </p:cNvPicPr>
              <p:nvPr/>
            </p:nvPicPr>
            <p:blipFill>
              <a:blip r:embed="rId7"/>
              <a:stretch>
                <a:fillRect/>
              </a:stretch>
            </p:blipFill>
            <p:spPr>
              <a:xfrm>
                <a:off x="3121983" y="5410200"/>
                <a:ext cx="764944" cy="1008832"/>
              </a:xfrm>
              <a:prstGeom prst="rect">
                <a:avLst/>
              </a:prstGeom>
            </p:spPr>
          </p:pic>
          <p:sp>
            <p:nvSpPr>
              <p:cNvPr id="3" name="TextBox 2"/>
              <p:cNvSpPr txBox="1"/>
              <p:nvPr/>
            </p:nvSpPr>
            <p:spPr>
              <a:xfrm>
                <a:off x="3212548" y="5126580"/>
                <a:ext cx="583814" cy="307777"/>
              </a:xfrm>
              <a:prstGeom prst="rect">
                <a:avLst/>
              </a:prstGeom>
              <a:noFill/>
            </p:spPr>
            <p:txBody>
              <a:bodyPr wrap="none" rtlCol="0">
                <a:spAutoFit/>
              </a:bodyPr>
              <a:lstStyle/>
              <a:p>
                <a:r>
                  <a:rPr lang="en-US" sz="1400" dirty="0">
                    <a:solidFill>
                      <a:schemeClr val="accent3">
                        <a:lumMod val="75000"/>
                      </a:schemeClr>
                    </a:solidFill>
                  </a:rPr>
                  <a:t>LISE</a:t>
                </a:r>
              </a:p>
            </p:txBody>
          </p:sp>
          <p:sp>
            <p:nvSpPr>
              <p:cNvPr id="25" name="TextBox 24"/>
              <p:cNvSpPr txBox="1"/>
              <p:nvPr/>
            </p:nvSpPr>
            <p:spPr>
              <a:xfrm>
                <a:off x="4109545" y="5121050"/>
                <a:ext cx="724878" cy="307777"/>
              </a:xfrm>
              <a:prstGeom prst="rect">
                <a:avLst/>
              </a:prstGeom>
              <a:noFill/>
            </p:spPr>
            <p:txBody>
              <a:bodyPr wrap="none" rtlCol="0">
                <a:spAutoFit/>
              </a:bodyPr>
              <a:lstStyle/>
              <a:p>
                <a:r>
                  <a:rPr lang="en-US" sz="1400" dirty="0">
                    <a:solidFill>
                      <a:schemeClr val="accent3">
                        <a:lumMod val="75000"/>
                      </a:schemeClr>
                    </a:solidFill>
                  </a:rPr>
                  <a:t>LISE</a:t>
                </a:r>
                <a:r>
                  <a:rPr lang="en-US" sz="1400" baseline="30000" dirty="0">
                    <a:solidFill>
                      <a:schemeClr val="accent3">
                        <a:lumMod val="75000"/>
                      </a:schemeClr>
                    </a:solidFill>
                  </a:rPr>
                  <a:t>++</a:t>
                </a:r>
              </a:p>
            </p:txBody>
          </p:sp>
          <p:sp>
            <p:nvSpPr>
              <p:cNvPr id="5" name="TextBox 4"/>
              <p:cNvSpPr txBox="1"/>
              <p:nvPr/>
            </p:nvSpPr>
            <p:spPr>
              <a:xfrm>
                <a:off x="1572259" y="5604259"/>
                <a:ext cx="1375698" cy="830997"/>
              </a:xfrm>
              <a:prstGeom prst="rect">
                <a:avLst/>
              </a:prstGeom>
              <a:noFill/>
            </p:spPr>
            <p:txBody>
              <a:bodyPr wrap="none" rtlCol="0">
                <a:spAutoFit/>
              </a:bodyPr>
              <a:lstStyle/>
              <a:p>
                <a:pPr algn="ctr"/>
                <a:r>
                  <a:rPr lang="en-US" dirty="0">
                    <a:solidFill>
                      <a:schemeClr val="accent2">
                        <a:lumMod val="50000"/>
                      </a:schemeClr>
                    </a:solidFill>
                    <a:latin typeface="Blackadder ITC" panose="04020505051007020D02" pitchFamily="82" charset="0"/>
                  </a:rPr>
                  <a:t>Feel the </a:t>
                </a:r>
              </a:p>
              <a:p>
                <a:pPr algn="ctr"/>
                <a:r>
                  <a:rPr lang="en-US" dirty="0">
                    <a:solidFill>
                      <a:schemeClr val="accent2">
                        <a:lumMod val="50000"/>
                      </a:schemeClr>
                    </a:solidFill>
                    <a:latin typeface="Blackadder ITC" panose="04020505051007020D02" pitchFamily="82" charset="0"/>
                  </a:rPr>
                  <a:t>difference...</a:t>
                </a:r>
              </a:p>
            </p:txBody>
          </p:sp>
          <p:pic>
            <p:nvPicPr>
              <p:cNvPr id="7" name="Picture 6"/>
              <p:cNvPicPr>
                <a:picLocks noChangeAspect="1"/>
              </p:cNvPicPr>
              <p:nvPr/>
            </p:nvPicPr>
            <p:blipFill>
              <a:blip r:embed="rId8"/>
              <a:stretch>
                <a:fillRect/>
              </a:stretch>
            </p:blipFill>
            <p:spPr>
              <a:xfrm>
                <a:off x="4075039" y="5410200"/>
                <a:ext cx="853684" cy="1008832"/>
              </a:xfrm>
              <a:prstGeom prst="rect">
                <a:avLst/>
              </a:prstGeom>
            </p:spPr>
          </p:pic>
        </p:grpSp>
        <p:cxnSp>
          <p:nvCxnSpPr>
            <p:cNvPr id="11" name="Straight Arrow Connector 10"/>
            <p:cNvCxnSpPr/>
            <p:nvPr/>
          </p:nvCxnSpPr>
          <p:spPr bwMode="auto">
            <a:xfrm>
              <a:off x="3121983" y="6610546"/>
              <a:ext cx="764944" cy="0"/>
            </a:xfrm>
            <a:prstGeom prst="straightConnector1">
              <a:avLst/>
            </a:prstGeom>
            <a:noFill/>
            <a:ln w="9525" cap="flat" cmpd="sng" algn="ctr">
              <a:solidFill>
                <a:schemeClr val="bg1">
                  <a:lumMod val="60000"/>
                  <a:lumOff val="40000"/>
                </a:schemeClr>
              </a:solidFill>
              <a:prstDash val="solid"/>
              <a:round/>
              <a:headEnd type="triangle" w="med" len="med"/>
              <a:tailEnd type="triangle"/>
            </a:ln>
            <a:effectLst/>
          </p:spPr>
        </p:cxnSp>
        <p:sp>
          <p:nvSpPr>
            <p:cNvPr id="12" name="TextBox 11"/>
            <p:cNvSpPr txBox="1"/>
            <p:nvPr/>
          </p:nvSpPr>
          <p:spPr>
            <a:xfrm>
              <a:off x="3296800" y="6372123"/>
              <a:ext cx="534121" cy="276999"/>
            </a:xfrm>
            <a:prstGeom prst="rect">
              <a:avLst/>
            </a:prstGeom>
            <a:noFill/>
          </p:spPr>
          <p:txBody>
            <a:bodyPr wrap="none" rtlCol="0">
              <a:spAutoFit/>
            </a:bodyPr>
            <a:lstStyle/>
            <a:p>
              <a:r>
                <a:rPr lang="en-US" sz="1200" dirty="0">
                  <a:solidFill>
                    <a:schemeClr val="accent1">
                      <a:lumMod val="75000"/>
                    </a:schemeClr>
                  </a:solidFill>
                </a:rPr>
                <a:t>0.84”</a:t>
              </a:r>
            </a:p>
          </p:txBody>
        </p:sp>
        <p:cxnSp>
          <p:nvCxnSpPr>
            <p:cNvPr id="34" name="Straight Arrow Connector 33"/>
            <p:cNvCxnSpPr/>
            <p:nvPr/>
          </p:nvCxnSpPr>
          <p:spPr bwMode="auto">
            <a:xfrm>
              <a:off x="4082550" y="6610546"/>
              <a:ext cx="846173" cy="0"/>
            </a:xfrm>
            <a:prstGeom prst="straightConnector1">
              <a:avLst/>
            </a:prstGeom>
            <a:noFill/>
            <a:ln w="9525" cap="flat" cmpd="sng" algn="ctr">
              <a:solidFill>
                <a:schemeClr val="bg1">
                  <a:lumMod val="60000"/>
                  <a:lumOff val="40000"/>
                </a:schemeClr>
              </a:solidFill>
              <a:prstDash val="solid"/>
              <a:round/>
              <a:headEnd type="triangle" w="med" len="med"/>
              <a:tailEnd type="triangle"/>
            </a:ln>
            <a:effectLst/>
          </p:spPr>
        </p:cxnSp>
        <p:sp>
          <p:nvSpPr>
            <p:cNvPr id="38" name="TextBox 37"/>
            <p:cNvSpPr txBox="1"/>
            <p:nvPr/>
          </p:nvSpPr>
          <p:spPr>
            <a:xfrm>
              <a:off x="4316256" y="6372123"/>
              <a:ext cx="534121" cy="276999"/>
            </a:xfrm>
            <a:prstGeom prst="rect">
              <a:avLst/>
            </a:prstGeom>
            <a:noFill/>
          </p:spPr>
          <p:txBody>
            <a:bodyPr wrap="none" rtlCol="0">
              <a:spAutoFit/>
            </a:bodyPr>
            <a:lstStyle/>
            <a:p>
              <a:r>
                <a:rPr lang="en-US" sz="1200" dirty="0">
                  <a:solidFill>
                    <a:schemeClr val="accent1">
                      <a:lumMod val="75000"/>
                    </a:schemeClr>
                  </a:solidFill>
                </a:rPr>
                <a:t>0.93”</a:t>
              </a:r>
            </a:p>
          </p:txBody>
        </p:sp>
      </p:grpSp>
      <p:pic>
        <p:nvPicPr>
          <p:cNvPr id="157743" name="Audio 157742">
            <a:hlinkClick r:id="" action="ppaction://media"/>
            <a:extLst>
              <a:ext uri="{FF2B5EF4-FFF2-40B4-BE49-F238E27FC236}">
                <a16:creationId xmlns:a16="http://schemas.microsoft.com/office/drawing/2014/main" id="{0D095786-AC47-0CC2-9A2D-40A63EC0AA47}"/>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906709137"/>
      </p:ext>
    </p:extLst>
  </p:cSld>
  <p:clrMapOvr>
    <a:masterClrMapping/>
  </p:clrMapOvr>
  <mc:AlternateContent xmlns:mc="http://schemas.openxmlformats.org/markup-compatibility/2006" xmlns:p14="http://schemas.microsoft.com/office/powerpoint/2010/main">
    <mc:Choice Requires="p14">
      <p:transition spd="slow" p14:dur="4750" advTm="23130"/>
    </mc:Choice>
    <mc:Fallback xmlns="">
      <p:transition spd="slow" advTm="23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774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0-#ppt_w/2"/>
                                          </p:val>
                                        </p:tav>
                                        <p:tav tm="100000">
                                          <p:val>
                                            <p:strVal val="#ppt_x"/>
                                          </p:val>
                                        </p:tav>
                                      </p:tavLst>
                                    </p:anim>
                                    <p:anim calcmode="lin" valueType="num">
                                      <p:cBhvr additive="base">
                                        <p:cTn id="17"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22"/>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499"/>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157743"/>
                </p:tgtEl>
              </p:cMediaNode>
            </p:audio>
          </p:childTnLst>
        </p:cTn>
      </p:par>
    </p:tnLst>
    <p:bldLst>
      <p:bldP spid="18" grpId="0" animBg="1" autoUpdateAnimBg="0"/>
      <p:bldP spid="21" grpId="0" animBg="1" autoUpdateAnimBg="0"/>
      <p:bldP spid="22" grpId="0" animBg="1" autoUpdateAnimBg="0"/>
      <p:bldP spid="23" grpId="0" animBg="1" autoUpdateAnimBg="0"/>
      <p:bldP spid="24" grpId="0" animBg="1"/>
      <p:bldP spid="31" grpId="0" animBg="1"/>
      <p:bldP spid="32" grpId="0" animBg="1"/>
      <p:bldP spid="33" grpId="0" animBg="1"/>
      <p:bldP spid="35" grpId="0" animBg="1"/>
      <p:bldP spid="36"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990601" y="90201"/>
            <a:ext cx="9677400" cy="381000"/>
          </a:xfrm>
        </p:spPr>
        <p:txBody>
          <a:bodyPr/>
          <a:lstStyle/>
          <a:p>
            <a:pPr eaLnBrk="1" hangingPunct="1">
              <a:lnSpc>
                <a:spcPct val="90000"/>
              </a:lnSpc>
              <a:defRPr/>
            </a:pPr>
            <a:r>
              <a:rPr lang="en-US" dirty="0"/>
              <a:t>LISE</a:t>
            </a:r>
            <a:r>
              <a:rPr lang="en-US" baseline="30000" dirty="0"/>
              <a:t>++</a:t>
            </a:r>
            <a:r>
              <a:rPr lang="en-US" dirty="0"/>
              <a:t> :   Statistics, Geography</a:t>
            </a:r>
            <a:endParaRPr lang="en-US" baseline="30000" dirty="0">
              <a:solidFill>
                <a:srgbClr val="DDDDDD"/>
              </a:solidFill>
              <a:cs typeface="Times New Roman" charset="0"/>
            </a:endParaRPr>
          </a:p>
        </p:txBody>
      </p:sp>
      <p:sp>
        <p:nvSpPr>
          <p:cNvPr id="4" name="Footer Placeholder 3"/>
          <p:cNvSpPr>
            <a:spLocks noGrp="1"/>
          </p:cNvSpPr>
          <p:nvPr>
            <p:ph type="ftr" sz="quarter" idx="11"/>
          </p:nvPr>
        </p:nvSpPr>
        <p:spPr/>
        <p:txBody>
          <a:bodyPr/>
          <a:lstStyle/>
          <a:p>
            <a:r>
              <a:rPr lang="en-US"/>
              <a:t>OT@SIM.NSCL.MSU  04/04/18</a:t>
            </a:r>
            <a:endParaRPr lang="en-US" dirty="0"/>
          </a:p>
        </p:txBody>
      </p:sp>
      <p:sp>
        <p:nvSpPr>
          <p:cNvPr id="6" name="Slide Number Placeholder 5"/>
          <p:cNvSpPr>
            <a:spLocks noGrp="1"/>
          </p:cNvSpPr>
          <p:nvPr>
            <p:ph type="sldNum" sz="quarter" idx="12"/>
          </p:nvPr>
        </p:nvSpPr>
        <p:spPr/>
        <p:txBody>
          <a:bodyPr/>
          <a:lstStyle/>
          <a:p>
            <a:fld id="{229B9CCC-C77A-4596-BBD8-D7C4B8CB0CA9}" type="slidenum">
              <a:rPr lang="en-US" smtClean="0"/>
              <a:t>18</a:t>
            </a:fld>
            <a:endParaRPr lang="en-US" dirty="0"/>
          </a:p>
        </p:txBody>
      </p:sp>
      <p:pic>
        <p:nvPicPr>
          <p:cNvPr id="25" name="Picture 24">
            <a:extLst>
              <a:ext uri="{FF2B5EF4-FFF2-40B4-BE49-F238E27FC236}">
                <a16:creationId xmlns:a16="http://schemas.microsoft.com/office/drawing/2014/main" id="{993E5126-B62D-413E-97A4-CBC9A30F0EAF}"/>
              </a:ext>
            </a:extLst>
          </p:cNvPr>
          <p:cNvPicPr>
            <a:picLocks noChangeAspect="1"/>
          </p:cNvPicPr>
          <p:nvPr/>
        </p:nvPicPr>
        <p:blipFill>
          <a:blip r:embed="rId6"/>
          <a:stretch>
            <a:fillRect/>
          </a:stretch>
        </p:blipFill>
        <p:spPr>
          <a:xfrm>
            <a:off x="49013" y="619241"/>
            <a:ext cx="4675387" cy="2666414"/>
          </a:xfrm>
          <a:prstGeom prst="rect">
            <a:avLst/>
          </a:prstGeom>
        </p:spPr>
      </p:pic>
      <p:pic>
        <p:nvPicPr>
          <p:cNvPr id="26" name="Picture 25">
            <a:extLst>
              <a:ext uri="{FF2B5EF4-FFF2-40B4-BE49-F238E27FC236}">
                <a16:creationId xmlns:a16="http://schemas.microsoft.com/office/drawing/2014/main" id="{640E2908-711B-43FF-A7C2-D6EAD816C22E}"/>
              </a:ext>
            </a:extLst>
          </p:cNvPr>
          <p:cNvPicPr>
            <a:picLocks noChangeAspect="1"/>
          </p:cNvPicPr>
          <p:nvPr/>
        </p:nvPicPr>
        <p:blipFill>
          <a:blip r:embed="rId7"/>
          <a:stretch>
            <a:fillRect/>
          </a:stretch>
        </p:blipFill>
        <p:spPr>
          <a:xfrm>
            <a:off x="4800600" y="604683"/>
            <a:ext cx="3323147" cy="2666415"/>
          </a:xfrm>
          <a:prstGeom prst="rect">
            <a:avLst/>
          </a:prstGeom>
        </p:spPr>
      </p:pic>
      <p:pic>
        <p:nvPicPr>
          <p:cNvPr id="27" name="Picture 26">
            <a:extLst>
              <a:ext uri="{FF2B5EF4-FFF2-40B4-BE49-F238E27FC236}">
                <a16:creationId xmlns:a16="http://schemas.microsoft.com/office/drawing/2014/main" id="{1A7D5B05-D998-43C7-95B3-C829EAD4B44B}"/>
              </a:ext>
            </a:extLst>
          </p:cNvPr>
          <p:cNvPicPr>
            <a:picLocks noChangeAspect="1"/>
          </p:cNvPicPr>
          <p:nvPr/>
        </p:nvPicPr>
        <p:blipFill>
          <a:blip r:embed="rId8"/>
          <a:stretch>
            <a:fillRect/>
          </a:stretch>
        </p:blipFill>
        <p:spPr>
          <a:xfrm>
            <a:off x="8179105" y="559878"/>
            <a:ext cx="3983517" cy="2716722"/>
          </a:xfrm>
          <a:prstGeom prst="rect">
            <a:avLst/>
          </a:prstGeom>
        </p:spPr>
      </p:pic>
      <p:pic>
        <p:nvPicPr>
          <p:cNvPr id="28" name="Picture 27">
            <a:extLst>
              <a:ext uri="{FF2B5EF4-FFF2-40B4-BE49-F238E27FC236}">
                <a16:creationId xmlns:a16="http://schemas.microsoft.com/office/drawing/2014/main" id="{1FC747C0-C05C-48AC-9011-11128B5A1C36}"/>
              </a:ext>
            </a:extLst>
          </p:cNvPr>
          <p:cNvPicPr>
            <a:picLocks noChangeAspect="1"/>
          </p:cNvPicPr>
          <p:nvPr/>
        </p:nvPicPr>
        <p:blipFill>
          <a:blip r:embed="rId9"/>
          <a:stretch>
            <a:fillRect/>
          </a:stretch>
        </p:blipFill>
        <p:spPr>
          <a:xfrm>
            <a:off x="78391" y="3350892"/>
            <a:ext cx="6705600" cy="3482144"/>
          </a:xfrm>
          <a:prstGeom prst="rect">
            <a:avLst/>
          </a:prstGeom>
        </p:spPr>
      </p:pic>
      <p:pic>
        <p:nvPicPr>
          <p:cNvPr id="29" name="Picture 28">
            <a:extLst>
              <a:ext uri="{FF2B5EF4-FFF2-40B4-BE49-F238E27FC236}">
                <a16:creationId xmlns:a16="http://schemas.microsoft.com/office/drawing/2014/main" id="{839CD6B9-07AD-440F-BEE5-CE78DF495708}"/>
              </a:ext>
            </a:extLst>
          </p:cNvPr>
          <p:cNvPicPr>
            <a:picLocks noChangeAspect="1"/>
          </p:cNvPicPr>
          <p:nvPr/>
        </p:nvPicPr>
        <p:blipFill>
          <a:blip r:embed="rId10"/>
          <a:stretch>
            <a:fillRect/>
          </a:stretch>
        </p:blipFill>
        <p:spPr>
          <a:xfrm>
            <a:off x="6889997" y="3359286"/>
            <a:ext cx="5223612" cy="3449855"/>
          </a:xfrm>
          <a:prstGeom prst="rect">
            <a:avLst/>
          </a:prstGeom>
        </p:spPr>
      </p:pic>
      <p:pic>
        <p:nvPicPr>
          <p:cNvPr id="36" name="Audio 35">
            <a:hlinkClick r:id="" action="ppaction://media"/>
            <a:extLst>
              <a:ext uri="{FF2B5EF4-FFF2-40B4-BE49-F238E27FC236}">
                <a16:creationId xmlns:a16="http://schemas.microsoft.com/office/drawing/2014/main" id="{B0189192-2955-3284-81DA-439403F88889}"/>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99855919"/>
      </p:ext>
    </p:extLst>
  </p:cSld>
  <p:clrMapOvr>
    <a:masterClrMapping/>
  </p:clrMapOvr>
  <mc:AlternateContent xmlns:mc="http://schemas.openxmlformats.org/markup-compatibility/2006" xmlns:p14="http://schemas.microsoft.com/office/powerpoint/2010/main">
    <mc:Choice Requires="p14">
      <p:transition spd="slow" p14:dur="4750" advTm="10709"/>
    </mc:Choice>
    <mc:Fallback xmlns="">
      <p:transition spd="slow" advTm="10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53"/>
          <p:cNvSpPr/>
          <p:nvPr/>
        </p:nvSpPr>
        <p:spPr bwMode="auto">
          <a:xfrm>
            <a:off x="852704" y="754077"/>
            <a:ext cx="9815296" cy="5875323"/>
          </a:xfrm>
          <a:prstGeom prst="roundRect">
            <a:avLst/>
          </a:prstGeom>
          <a:solidFill>
            <a:srgbClr val="C7FDF4"/>
          </a:solidFill>
          <a:ln>
            <a:solidFill>
              <a:schemeClr val="accent6">
                <a:lumMod val="50000"/>
              </a:schemeClr>
            </a:solidFill>
          </a:ln>
          <a:effectLst/>
        </p:spPr>
        <p:txBody>
          <a:bodyPr vert="horz" wrap="square" lIns="92075" tIns="46038" rIns="92075" bIns="46038" numCol="1" rtlCol="0" anchor="ctr" anchorCtr="0" compatLnSpc="1">
            <a:prstTxWarp prst="textNoShape">
              <a:avLst/>
            </a:prstTxWarp>
          </a:bodyPr>
          <a:lstStyle/>
          <a:p>
            <a:pPr algn="ctr" fontAlgn="base">
              <a:spcBef>
                <a:spcPct val="0"/>
              </a:spcBef>
              <a:spcAft>
                <a:spcPct val="0"/>
              </a:spcAft>
            </a:pPr>
            <a:endParaRPr lang="en-US" sz="2000" b="1">
              <a:solidFill>
                <a:schemeClr val="hlink"/>
              </a:solidFill>
              <a:latin typeface="Arial" panose="020B0604020202020204" pitchFamily="34" charset="0"/>
            </a:endParaRPr>
          </a:p>
        </p:txBody>
      </p:sp>
      <p:sp>
        <p:nvSpPr>
          <p:cNvPr id="2" name="Title 1"/>
          <p:cNvSpPr>
            <a:spLocks noGrp="1"/>
          </p:cNvSpPr>
          <p:nvPr>
            <p:ph type="title"/>
          </p:nvPr>
        </p:nvSpPr>
        <p:spPr>
          <a:xfrm>
            <a:off x="937086" y="17"/>
            <a:ext cx="9730913" cy="535781"/>
          </a:xfrm>
        </p:spPr>
        <p:txBody>
          <a:bodyPr>
            <a:noAutofit/>
          </a:bodyPr>
          <a:lstStyle/>
          <a:p>
            <a:pPr algn="ctr"/>
            <a:r>
              <a:rPr lang="en-US" sz="3200" b="1" dirty="0">
                <a:solidFill>
                  <a:schemeClr val="tx1">
                    <a:lumMod val="95000"/>
                  </a:schemeClr>
                </a:solidFill>
              </a:rPr>
              <a:t>Application : Energy region and </a:t>
            </a:r>
            <a:r>
              <a:rPr lang="en-US" sz="3200" dirty="0"/>
              <a:t>Facilities</a:t>
            </a:r>
            <a:endParaRPr lang="en-US" sz="2400" i="1" dirty="0">
              <a:solidFill>
                <a:schemeClr val="tx1">
                  <a:lumMod val="95000"/>
                </a:schemeClr>
              </a:solidFill>
            </a:endParaRPr>
          </a:p>
        </p:txBody>
      </p:sp>
      <p:sp>
        <p:nvSpPr>
          <p:cNvPr id="22" name="TextBox 21"/>
          <p:cNvSpPr txBox="1"/>
          <p:nvPr/>
        </p:nvSpPr>
        <p:spPr>
          <a:xfrm>
            <a:off x="9928634" y="2807577"/>
            <a:ext cx="2067415" cy="1815882"/>
          </a:xfrm>
          <a:prstGeom prst="rect">
            <a:avLst/>
          </a:prstGeom>
          <a:solidFill>
            <a:srgbClr val="C5FFC6"/>
          </a:solidFill>
          <a:ln>
            <a:solidFill>
              <a:schemeClr val="accent6">
                <a:lumMod val="50000"/>
              </a:schemeClr>
            </a:solidFill>
          </a:ln>
        </p:spPr>
        <p:txBody>
          <a:bodyPr wrap="square" rtlCol="0">
            <a:spAutoFit/>
          </a:bodyPr>
          <a:lstStyle/>
          <a:p>
            <a:pPr marL="111123" algn="ctr">
              <a:tabLst>
                <a:tab pos="573074" algn="l"/>
                <a:tab pos="1195358" algn="l"/>
              </a:tabLst>
            </a:pPr>
            <a:r>
              <a:rPr lang="en-US" sz="1400" dirty="0">
                <a:solidFill>
                  <a:schemeClr val="bg1">
                    <a:lumMod val="50000"/>
                  </a:schemeClr>
                </a:solidFill>
              </a:rPr>
              <a:t>The LISE</a:t>
            </a:r>
            <a:r>
              <a:rPr lang="en-US" sz="1400" baseline="30000" dirty="0">
                <a:solidFill>
                  <a:schemeClr val="bg1">
                    <a:lumMod val="50000"/>
                  </a:schemeClr>
                </a:solidFill>
              </a:rPr>
              <a:t>++</a:t>
            </a:r>
            <a:r>
              <a:rPr lang="en-US" sz="1400" dirty="0">
                <a:solidFill>
                  <a:schemeClr val="bg1">
                    <a:lumMod val="50000"/>
                  </a:schemeClr>
                </a:solidFill>
              </a:rPr>
              <a:t> code may be applied at low, medium, and high-energy facilities (fragment- and recoil-separators with electrostatic and/or magnetic selections).</a:t>
            </a:r>
          </a:p>
        </p:txBody>
      </p:sp>
      <p:pic>
        <p:nvPicPr>
          <p:cNvPr id="16" name="Picture 2" descr="http://lise.nscl.msu.edu/9_10/secar_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3600" y="899008"/>
            <a:ext cx="1518373" cy="175993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ise.nscl.msu.edu/9_10/dragon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9665" y="878291"/>
            <a:ext cx="1330509" cy="175993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62596" y="838200"/>
            <a:ext cx="1475175" cy="1733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98475" y="1081032"/>
            <a:ext cx="1805581" cy="1128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4335" y="3199966"/>
            <a:ext cx="2497621" cy="1332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10"/>
          <a:stretch>
            <a:fillRect/>
          </a:stretch>
        </p:blipFill>
        <p:spPr>
          <a:xfrm>
            <a:off x="6488726" y="5003480"/>
            <a:ext cx="3786186" cy="1274824"/>
          </a:xfrm>
          <a:prstGeom prst="rect">
            <a:avLst/>
          </a:prstGeom>
        </p:spPr>
      </p:pic>
      <p:sp>
        <p:nvSpPr>
          <p:cNvPr id="11" name="TextBox 10"/>
          <p:cNvSpPr txBox="1"/>
          <p:nvPr/>
        </p:nvSpPr>
        <p:spPr>
          <a:xfrm>
            <a:off x="1530412" y="2730835"/>
            <a:ext cx="1753425" cy="253916"/>
          </a:xfrm>
          <a:prstGeom prst="rect">
            <a:avLst/>
          </a:prstGeom>
          <a:noFill/>
        </p:spPr>
        <p:txBody>
          <a:bodyPr wrap="square" rtlCol="0">
            <a:spAutoFit/>
          </a:bodyPr>
          <a:lstStyle/>
          <a:p>
            <a:pPr algn="ctr"/>
            <a:r>
              <a:rPr lang="en-US" sz="1050" dirty="0">
                <a:solidFill>
                  <a:schemeClr val="bg1">
                    <a:lumMod val="50000"/>
                  </a:schemeClr>
                </a:solidFill>
              </a:rPr>
              <a:t>SECAR, </a:t>
            </a:r>
            <a:r>
              <a:rPr lang="en-US" sz="1000" i="1" dirty="0">
                <a:solidFill>
                  <a:schemeClr val="bg1">
                    <a:lumMod val="50000"/>
                  </a:schemeClr>
                </a:solidFill>
              </a:rPr>
              <a:t>MSU</a:t>
            </a:r>
          </a:p>
        </p:txBody>
      </p:sp>
      <p:sp>
        <p:nvSpPr>
          <p:cNvPr id="46" name="TextBox 45"/>
          <p:cNvSpPr txBox="1"/>
          <p:nvPr/>
        </p:nvSpPr>
        <p:spPr>
          <a:xfrm>
            <a:off x="3976371" y="2717884"/>
            <a:ext cx="1248677" cy="253916"/>
          </a:xfrm>
          <a:prstGeom prst="rect">
            <a:avLst/>
          </a:prstGeom>
          <a:noFill/>
        </p:spPr>
        <p:txBody>
          <a:bodyPr wrap="square" rtlCol="0">
            <a:spAutoFit/>
          </a:bodyPr>
          <a:lstStyle/>
          <a:p>
            <a:pPr algn="ctr"/>
            <a:r>
              <a:rPr lang="en-US" sz="1050" dirty="0">
                <a:solidFill>
                  <a:schemeClr val="bg1">
                    <a:lumMod val="50000"/>
                  </a:schemeClr>
                </a:solidFill>
              </a:rPr>
              <a:t>DRAGON, </a:t>
            </a:r>
            <a:r>
              <a:rPr lang="en-US" sz="1000" i="1" dirty="0">
                <a:solidFill>
                  <a:schemeClr val="bg1">
                    <a:lumMod val="50000"/>
                  </a:schemeClr>
                </a:solidFill>
              </a:rPr>
              <a:t>Canada</a:t>
            </a:r>
          </a:p>
        </p:txBody>
      </p:sp>
      <p:sp>
        <p:nvSpPr>
          <p:cNvPr id="47" name="TextBox 46"/>
          <p:cNvSpPr txBox="1"/>
          <p:nvPr/>
        </p:nvSpPr>
        <p:spPr>
          <a:xfrm>
            <a:off x="8848057" y="2382805"/>
            <a:ext cx="994453" cy="407804"/>
          </a:xfrm>
          <a:prstGeom prst="rect">
            <a:avLst/>
          </a:prstGeom>
          <a:noFill/>
        </p:spPr>
        <p:txBody>
          <a:bodyPr wrap="square" rtlCol="0">
            <a:spAutoFit/>
          </a:bodyPr>
          <a:lstStyle/>
          <a:p>
            <a:pPr algn="ctr"/>
            <a:r>
              <a:rPr lang="en-US" sz="1050" dirty="0">
                <a:solidFill>
                  <a:schemeClr val="bg1">
                    <a:lumMod val="50000"/>
                  </a:schemeClr>
                </a:solidFill>
              </a:rPr>
              <a:t>MARS, </a:t>
            </a:r>
          </a:p>
          <a:p>
            <a:pPr algn="ctr"/>
            <a:r>
              <a:rPr lang="en-US" sz="1000" i="1" dirty="0">
                <a:solidFill>
                  <a:schemeClr val="bg1">
                    <a:lumMod val="50000"/>
                  </a:schemeClr>
                </a:solidFill>
              </a:rPr>
              <a:t>TAMU, USA</a:t>
            </a:r>
          </a:p>
        </p:txBody>
      </p:sp>
      <p:sp>
        <p:nvSpPr>
          <p:cNvPr id="48" name="TextBox 47"/>
          <p:cNvSpPr txBox="1"/>
          <p:nvPr/>
        </p:nvSpPr>
        <p:spPr>
          <a:xfrm>
            <a:off x="6539326" y="2667000"/>
            <a:ext cx="994453" cy="253916"/>
          </a:xfrm>
          <a:prstGeom prst="rect">
            <a:avLst/>
          </a:prstGeom>
          <a:noFill/>
        </p:spPr>
        <p:txBody>
          <a:bodyPr wrap="square" rtlCol="0">
            <a:spAutoFit/>
          </a:bodyPr>
          <a:lstStyle/>
          <a:p>
            <a:pPr algn="ctr"/>
            <a:r>
              <a:rPr lang="en-US" sz="1050" dirty="0">
                <a:solidFill>
                  <a:schemeClr val="bg1">
                    <a:lumMod val="50000"/>
                  </a:schemeClr>
                </a:solidFill>
              </a:rPr>
              <a:t>PRISMA, </a:t>
            </a:r>
            <a:r>
              <a:rPr lang="en-US" sz="1000" i="1" dirty="0">
                <a:solidFill>
                  <a:schemeClr val="bg1">
                    <a:lumMod val="50000"/>
                  </a:schemeClr>
                </a:solidFill>
              </a:rPr>
              <a:t>Italy</a:t>
            </a:r>
          </a:p>
        </p:txBody>
      </p:sp>
      <p:sp>
        <p:nvSpPr>
          <p:cNvPr id="49" name="TextBox 48"/>
          <p:cNvSpPr txBox="1"/>
          <p:nvPr/>
        </p:nvSpPr>
        <p:spPr>
          <a:xfrm>
            <a:off x="7859125" y="4554399"/>
            <a:ext cx="770036" cy="253916"/>
          </a:xfrm>
          <a:prstGeom prst="rect">
            <a:avLst/>
          </a:prstGeom>
          <a:noFill/>
        </p:spPr>
        <p:txBody>
          <a:bodyPr wrap="square" rtlCol="0">
            <a:spAutoFit/>
          </a:bodyPr>
          <a:lstStyle/>
          <a:p>
            <a:pPr algn="ctr"/>
            <a:r>
              <a:rPr lang="en-US" sz="1050" dirty="0">
                <a:solidFill>
                  <a:schemeClr val="bg1">
                    <a:lumMod val="50000"/>
                  </a:schemeClr>
                </a:solidFill>
              </a:rPr>
              <a:t>S</a:t>
            </a:r>
            <a:r>
              <a:rPr lang="en-US" sz="1050" baseline="30000" dirty="0">
                <a:solidFill>
                  <a:schemeClr val="bg1">
                    <a:lumMod val="50000"/>
                  </a:schemeClr>
                </a:solidFill>
              </a:rPr>
              <a:t>3</a:t>
            </a:r>
            <a:r>
              <a:rPr lang="en-US" sz="1050" dirty="0">
                <a:solidFill>
                  <a:schemeClr val="bg1">
                    <a:lumMod val="50000"/>
                  </a:schemeClr>
                </a:solidFill>
              </a:rPr>
              <a:t>, </a:t>
            </a:r>
            <a:r>
              <a:rPr lang="en-US" sz="1000" i="1" dirty="0">
                <a:solidFill>
                  <a:schemeClr val="bg1">
                    <a:lumMod val="50000"/>
                  </a:schemeClr>
                </a:solidFill>
              </a:rPr>
              <a:t>France</a:t>
            </a:r>
          </a:p>
        </p:txBody>
      </p:sp>
      <p:sp>
        <p:nvSpPr>
          <p:cNvPr id="50" name="TextBox 49"/>
          <p:cNvSpPr txBox="1"/>
          <p:nvPr/>
        </p:nvSpPr>
        <p:spPr>
          <a:xfrm>
            <a:off x="3211450" y="4532276"/>
            <a:ext cx="992701" cy="253916"/>
          </a:xfrm>
          <a:prstGeom prst="rect">
            <a:avLst/>
          </a:prstGeom>
          <a:noFill/>
        </p:spPr>
        <p:txBody>
          <a:bodyPr wrap="square" rtlCol="0">
            <a:spAutoFit/>
          </a:bodyPr>
          <a:lstStyle/>
          <a:p>
            <a:pPr algn="ctr"/>
            <a:r>
              <a:rPr lang="en-US" sz="1050" dirty="0">
                <a:solidFill>
                  <a:schemeClr val="bg1">
                    <a:lumMod val="50000"/>
                  </a:schemeClr>
                </a:solidFill>
              </a:rPr>
              <a:t>SHELS, </a:t>
            </a:r>
            <a:r>
              <a:rPr lang="en-US" sz="1000" i="1" dirty="0">
                <a:solidFill>
                  <a:schemeClr val="bg1">
                    <a:lumMod val="50000"/>
                  </a:schemeClr>
                </a:solidFill>
              </a:rPr>
              <a:t>Russia</a:t>
            </a:r>
          </a:p>
        </p:txBody>
      </p:sp>
      <p:sp>
        <p:nvSpPr>
          <p:cNvPr id="51" name="TextBox 50"/>
          <p:cNvSpPr txBox="1"/>
          <p:nvPr/>
        </p:nvSpPr>
        <p:spPr>
          <a:xfrm>
            <a:off x="2891855" y="6266233"/>
            <a:ext cx="1827255" cy="253916"/>
          </a:xfrm>
          <a:prstGeom prst="rect">
            <a:avLst/>
          </a:prstGeom>
          <a:noFill/>
        </p:spPr>
        <p:txBody>
          <a:bodyPr wrap="square" rtlCol="0">
            <a:spAutoFit/>
          </a:bodyPr>
          <a:lstStyle/>
          <a:p>
            <a:pPr algn="ctr"/>
            <a:r>
              <a:rPr lang="en-US" sz="1050" dirty="0" err="1">
                <a:solidFill>
                  <a:schemeClr val="bg1">
                    <a:lumMod val="50000"/>
                  </a:schemeClr>
                </a:solidFill>
              </a:rPr>
              <a:t>BigRIPS+ZeroDegree</a:t>
            </a:r>
            <a:r>
              <a:rPr lang="en-US" sz="1050" dirty="0">
                <a:solidFill>
                  <a:schemeClr val="bg1">
                    <a:lumMod val="50000"/>
                  </a:schemeClr>
                </a:solidFill>
              </a:rPr>
              <a:t>, </a:t>
            </a:r>
            <a:r>
              <a:rPr lang="en-US" sz="1000" i="1" dirty="0">
                <a:solidFill>
                  <a:schemeClr val="bg1">
                    <a:lumMod val="50000"/>
                  </a:schemeClr>
                </a:solidFill>
              </a:rPr>
              <a:t>Japan</a:t>
            </a:r>
          </a:p>
        </p:txBody>
      </p:sp>
      <p:sp>
        <p:nvSpPr>
          <p:cNvPr id="52" name="TextBox 51"/>
          <p:cNvSpPr txBox="1"/>
          <p:nvPr/>
        </p:nvSpPr>
        <p:spPr>
          <a:xfrm>
            <a:off x="7534146" y="6269056"/>
            <a:ext cx="1672968" cy="253916"/>
          </a:xfrm>
          <a:prstGeom prst="rect">
            <a:avLst/>
          </a:prstGeom>
          <a:noFill/>
        </p:spPr>
        <p:txBody>
          <a:bodyPr wrap="square" rtlCol="0">
            <a:spAutoFit/>
          </a:bodyPr>
          <a:lstStyle/>
          <a:p>
            <a:pPr algn="ctr"/>
            <a:r>
              <a:rPr lang="en-US" sz="1050" dirty="0" err="1">
                <a:solidFill>
                  <a:schemeClr val="bg1">
                    <a:lumMod val="50000"/>
                  </a:schemeClr>
                </a:solidFill>
              </a:rPr>
              <a:t>SuperFRS_HEB</a:t>
            </a:r>
            <a:r>
              <a:rPr lang="en-US" sz="1050" dirty="0">
                <a:solidFill>
                  <a:schemeClr val="bg1">
                    <a:lumMod val="50000"/>
                  </a:schemeClr>
                </a:solidFill>
              </a:rPr>
              <a:t>, </a:t>
            </a:r>
            <a:r>
              <a:rPr lang="en-US" sz="1000" i="1" dirty="0">
                <a:solidFill>
                  <a:schemeClr val="bg1">
                    <a:lumMod val="50000"/>
                  </a:schemeClr>
                </a:solidFill>
              </a:rPr>
              <a:t>Germany</a:t>
            </a:r>
          </a:p>
        </p:txBody>
      </p:sp>
      <p:pic>
        <p:nvPicPr>
          <p:cNvPr id="12" name="Picture 11"/>
          <p:cNvPicPr>
            <a:picLocks noChangeAspect="1"/>
          </p:cNvPicPr>
          <p:nvPr/>
        </p:nvPicPr>
        <p:blipFill>
          <a:blip r:embed="rId11"/>
          <a:stretch>
            <a:fillRect/>
          </a:stretch>
        </p:blipFill>
        <p:spPr>
          <a:xfrm>
            <a:off x="1521962" y="3322602"/>
            <a:ext cx="4609578" cy="1142459"/>
          </a:xfrm>
          <a:prstGeom prst="rect">
            <a:avLst/>
          </a:prstGeom>
        </p:spPr>
      </p:pic>
      <p:pic>
        <p:nvPicPr>
          <p:cNvPr id="13" name="Picture 12"/>
          <p:cNvPicPr>
            <a:picLocks noChangeAspect="1"/>
          </p:cNvPicPr>
          <p:nvPr/>
        </p:nvPicPr>
        <p:blipFill>
          <a:blip r:embed="rId12"/>
          <a:stretch>
            <a:fillRect/>
          </a:stretch>
        </p:blipFill>
        <p:spPr>
          <a:xfrm>
            <a:off x="1363347" y="5008824"/>
            <a:ext cx="4871957" cy="1282725"/>
          </a:xfrm>
          <a:prstGeom prst="rect">
            <a:avLst/>
          </a:prstGeom>
        </p:spPr>
      </p:pic>
      <p:sp>
        <p:nvSpPr>
          <p:cNvPr id="3" name="Footer Placeholder 2"/>
          <p:cNvSpPr>
            <a:spLocks noGrp="1"/>
          </p:cNvSpPr>
          <p:nvPr>
            <p:ph type="ftr" sz="quarter" idx="11"/>
          </p:nvPr>
        </p:nvSpPr>
        <p:spPr/>
        <p:txBody>
          <a:bodyPr/>
          <a:lstStyle/>
          <a:p>
            <a:r>
              <a:rPr lang="en-US"/>
              <a:t>OT@SIM.NSCL.MSU  04/04/18</a:t>
            </a:r>
            <a:endParaRPr lang="en-US" dirty="0"/>
          </a:p>
        </p:txBody>
      </p:sp>
      <p:sp>
        <p:nvSpPr>
          <p:cNvPr id="4" name="Slide Number Placeholder 3"/>
          <p:cNvSpPr>
            <a:spLocks noGrp="1"/>
          </p:cNvSpPr>
          <p:nvPr>
            <p:ph type="sldNum" sz="quarter" idx="12"/>
          </p:nvPr>
        </p:nvSpPr>
        <p:spPr/>
        <p:txBody>
          <a:bodyPr/>
          <a:lstStyle/>
          <a:p>
            <a:fld id="{229B9CCC-C77A-4596-BBD8-D7C4B8CB0CA9}" type="slidenum">
              <a:rPr lang="en-US" smtClean="0"/>
              <a:t>19</a:t>
            </a:fld>
            <a:endParaRPr lang="en-US" dirty="0"/>
          </a:p>
        </p:txBody>
      </p:sp>
      <p:pic>
        <p:nvPicPr>
          <p:cNvPr id="21" name="Audio 20">
            <a:hlinkClick r:id="" action="ppaction://media"/>
            <a:extLst>
              <a:ext uri="{FF2B5EF4-FFF2-40B4-BE49-F238E27FC236}">
                <a16:creationId xmlns:a16="http://schemas.microsoft.com/office/drawing/2014/main" id="{B6958830-1E16-C777-23CA-A4F375C9F376}"/>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54454643"/>
      </p:ext>
    </p:extLst>
  </p:cSld>
  <p:clrMapOvr>
    <a:masterClrMapping/>
  </p:clrMapOvr>
  <mc:AlternateContent xmlns:mc="http://schemas.openxmlformats.org/markup-compatibility/2006" xmlns:p14="http://schemas.microsoft.com/office/powerpoint/2010/main">
    <mc:Choice Requires="p14">
      <p:transition spd="slow" p14:dur="4750" advTm="15091"/>
    </mc:Choice>
    <mc:Fallback xmlns="">
      <p:transition spd="slow" advTm="15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4">
            <a:extLst>
              <a:ext uri="{FF2B5EF4-FFF2-40B4-BE49-F238E27FC236}">
                <a16:creationId xmlns:a16="http://schemas.microsoft.com/office/drawing/2014/main" id="{FC16F0DC-A3DE-446A-9919-23A56481DDFC}"/>
              </a:ext>
            </a:extLst>
          </p:cNvPr>
          <p:cNvSpPr txBox="1">
            <a:spLocks/>
          </p:cNvSpPr>
          <p:nvPr/>
        </p:nvSpPr>
        <p:spPr bwMode="auto">
          <a:xfrm>
            <a:off x="19050" y="-19129"/>
            <a:ext cx="5727264" cy="533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9pPr>
          </a:lstStyle>
          <a:p>
            <a:pPr algn="l"/>
            <a:r>
              <a:rPr lang="en-US" sz="1800" b="0" kern="0" spc="200" dirty="0">
                <a:solidFill>
                  <a:schemeClr val="bg1">
                    <a:lumMod val="40000"/>
                    <a:lumOff val="60000"/>
                  </a:schemeClr>
                </a:solidFill>
                <a:effectLst/>
                <a:latin typeface="Blackadder ITC" panose="04020505051007020D02" pitchFamily="82" charset="0"/>
              </a:rPr>
              <a:t>Sense of humor</a:t>
            </a:r>
          </a:p>
        </p:txBody>
      </p:sp>
      <p:sp>
        <p:nvSpPr>
          <p:cNvPr id="34" name="Rectangle 33">
            <a:extLst>
              <a:ext uri="{FF2B5EF4-FFF2-40B4-BE49-F238E27FC236}">
                <a16:creationId xmlns:a16="http://schemas.microsoft.com/office/drawing/2014/main" id="{2AFB3064-38E1-4FEE-8EA6-C9883700E084}"/>
              </a:ext>
            </a:extLst>
          </p:cNvPr>
          <p:cNvSpPr/>
          <p:nvPr/>
        </p:nvSpPr>
        <p:spPr>
          <a:xfrm>
            <a:off x="983814" y="609600"/>
            <a:ext cx="9525000" cy="2677656"/>
          </a:xfrm>
          <a:prstGeom prst="rect">
            <a:avLst/>
          </a:prstGeom>
        </p:spPr>
        <p:txBody>
          <a:bodyPr wrap="square">
            <a:spAutoFit/>
          </a:bodyPr>
          <a:lstStyle/>
          <a:p>
            <a:pPr algn="ctr"/>
            <a:r>
              <a:rPr lang="en-US" b="1" dirty="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with all my deep respect for my scientific supervisor, </a:t>
            </a:r>
          </a:p>
          <a:p>
            <a:pPr algn="ctr"/>
            <a:r>
              <a:rPr lang="en-US" b="1" dirty="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who has a great sense of humor,</a:t>
            </a:r>
          </a:p>
          <a:p>
            <a:pPr algn="ctr"/>
            <a:r>
              <a:rPr lang="en-US" b="1" dirty="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who knows the story and some details of this presentation, </a:t>
            </a:r>
          </a:p>
          <a:p>
            <a:pPr algn="ctr"/>
            <a:r>
              <a:rPr lang="en-US" b="1" dirty="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who helped me with the preparation, </a:t>
            </a:r>
          </a:p>
          <a:p>
            <a:pPr algn="ctr"/>
            <a:r>
              <a:rPr lang="en-US" b="1" dirty="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but has not seen </a:t>
            </a:r>
            <a:r>
              <a:rPr lang="en-US" b="1" dirty="0">
                <a:solidFill>
                  <a:schemeClr val="bg1">
                    <a:lumMod val="75000"/>
                  </a:schemeClr>
                </a:solidFill>
                <a:effectLst>
                  <a:outerShdw blurRad="38100" dist="38100" dir="2700000" algn="tl">
                    <a:srgbClr val="C0C0C0"/>
                  </a:outerShdw>
                </a:effectLst>
                <a:latin typeface="Blackadder ITC" panose="04020505051007020D02" pitchFamily="82" charset="0"/>
              </a:rPr>
              <a:t>yet </a:t>
            </a:r>
            <a:r>
              <a:rPr lang="en-US" b="1" dirty="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it. </a:t>
            </a:r>
          </a:p>
          <a:p>
            <a:pPr algn="ctr"/>
            <a:endParaRPr lang="en-US" b="1" dirty="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endParaRPr>
          </a:p>
          <a:p>
            <a:pPr algn="ctr"/>
            <a:r>
              <a:rPr lang="en-US" b="1" dirty="0">
                <a:solidFill>
                  <a:schemeClr val="bg1">
                    <a:lumMod val="75000"/>
                  </a:schemeClr>
                </a:solidFill>
                <a:effectLst>
                  <a:outerShdw blurRad="38100" dist="38100" dir="2700000" algn="tl">
                    <a:srgbClr val="C0C0C0"/>
                  </a:outerShdw>
                </a:effectLst>
                <a:latin typeface="Blackadder ITC" panose="04020505051007020D02" pitchFamily="82" charset="0"/>
                <a:ea typeface="+mj-ea"/>
                <a:cs typeface="+mj-cs"/>
              </a:rPr>
              <a:t>I hope he’ll  have fun.</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6468" y="3733800"/>
            <a:ext cx="4139692" cy="2761951"/>
          </a:xfrm>
          <a:prstGeom prst="rect">
            <a:avLst/>
          </a:prstGeom>
        </p:spPr>
      </p:pic>
      <p:pic>
        <p:nvPicPr>
          <p:cNvPr id="13" name="Audio 12">
            <a:hlinkClick r:id="" action="ppaction://media"/>
            <a:extLst>
              <a:ext uri="{FF2B5EF4-FFF2-40B4-BE49-F238E27FC236}">
                <a16:creationId xmlns:a16="http://schemas.microsoft.com/office/drawing/2014/main" id="{74C3DE5F-A651-88FD-E953-7C58CA05F2E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85830384"/>
      </p:ext>
    </p:extLst>
  </p:cSld>
  <p:clrMapOvr>
    <a:masterClrMapping/>
  </p:clrMapOvr>
  <mc:AlternateContent xmlns:mc="http://schemas.openxmlformats.org/markup-compatibility/2006" xmlns:p14="http://schemas.microsoft.com/office/powerpoint/2010/main">
    <mc:Choice Requires="p14">
      <p:transition spd="slow" p14:dur="4750" advTm="4698"/>
    </mc:Choice>
    <mc:Fallback xmlns="">
      <p:transition spd="slow" advTm="4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p:txBody>
          <a:bodyPr/>
          <a:lstStyle/>
          <a:p>
            <a:r>
              <a:rPr lang="en-US" dirty="0">
                <a:solidFill>
                  <a:schemeClr val="tx1">
                    <a:lumMod val="95000"/>
                  </a:schemeClr>
                </a:solidFill>
              </a:rPr>
              <a:t>Fragment Separator Construction </a:t>
            </a:r>
          </a:p>
        </p:txBody>
      </p:sp>
      <p:sp>
        <p:nvSpPr>
          <p:cNvPr id="8" name="Slide Number Placeholder 4"/>
          <p:cNvSpPr>
            <a:spLocks noGrp="1"/>
          </p:cNvSpPr>
          <p:nvPr>
            <p:ph type="sldNum" sz="quarter" idx="12"/>
          </p:nvPr>
        </p:nvSpPr>
        <p:spPr/>
        <p:txBody>
          <a:bodyPr/>
          <a:lstStyle/>
          <a:p>
            <a:fld id="{03CADF29-9F94-4B0D-80F4-252D17990F8F}" type="slidenum">
              <a:rPr lang="en-US"/>
              <a:pPr/>
              <a:t>20</a:t>
            </a:fld>
            <a:endParaRPr lang="en-US"/>
          </a:p>
        </p:txBody>
      </p:sp>
      <p:sp>
        <p:nvSpPr>
          <p:cNvPr id="2" name="Footer Placeholder 1"/>
          <p:cNvSpPr>
            <a:spLocks noGrp="1"/>
          </p:cNvSpPr>
          <p:nvPr>
            <p:ph type="ftr" sz="quarter" idx="11"/>
          </p:nvPr>
        </p:nvSpPr>
        <p:spPr/>
        <p:txBody>
          <a:bodyPr/>
          <a:lstStyle/>
          <a:p>
            <a:r>
              <a:rPr lang="en-US"/>
              <a:t>OT@SIM.NSCL.MSU  04/04/18</a:t>
            </a:r>
            <a:endParaRPr lang="en-US" dirty="0"/>
          </a:p>
        </p:txBody>
      </p:sp>
      <p:pic>
        <p:nvPicPr>
          <p:cNvPr id="3" name="Picture 2"/>
          <p:cNvPicPr>
            <a:picLocks noChangeAspect="1"/>
          </p:cNvPicPr>
          <p:nvPr/>
        </p:nvPicPr>
        <p:blipFill>
          <a:blip r:embed="rId5"/>
          <a:stretch>
            <a:fillRect/>
          </a:stretch>
        </p:blipFill>
        <p:spPr>
          <a:xfrm>
            <a:off x="980824" y="2328514"/>
            <a:ext cx="6267951" cy="4519207"/>
          </a:xfrm>
          <a:prstGeom prst="rect">
            <a:avLst/>
          </a:prstGeom>
        </p:spPr>
      </p:pic>
      <p:sp>
        <p:nvSpPr>
          <p:cNvPr id="4" name="Rectangle 3"/>
          <p:cNvSpPr/>
          <p:nvPr/>
        </p:nvSpPr>
        <p:spPr>
          <a:xfrm>
            <a:off x="84223" y="376989"/>
            <a:ext cx="7664114" cy="1815882"/>
          </a:xfrm>
          <a:prstGeom prst="rect">
            <a:avLst/>
          </a:prstGeom>
        </p:spPr>
        <p:txBody>
          <a:bodyPr wrap="square">
            <a:spAutoFit/>
          </a:bodyPr>
          <a:lstStyle/>
          <a:p>
            <a:endParaRPr lang="en-US" sz="1600" dirty="0">
              <a:solidFill>
                <a:schemeClr val="accent6">
                  <a:lumMod val="50000"/>
                </a:schemeClr>
              </a:solidFill>
            </a:endParaRPr>
          </a:p>
          <a:p>
            <a:pPr marL="573074" indent="-285744">
              <a:buFont typeface="Wingdings" panose="05000000000000000000" pitchFamily="2" charset="2"/>
              <a:buChar char="§"/>
            </a:pPr>
            <a:r>
              <a:rPr lang="en-US" sz="1600" dirty="0">
                <a:solidFill>
                  <a:schemeClr val="accent5">
                    <a:lumMod val="50000"/>
                  </a:schemeClr>
                </a:solidFill>
              </a:rPr>
              <a:t>with </a:t>
            </a:r>
            <a:r>
              <a:rPr lang="en-US" sz="1600" u="sng" dirty="0">
                <a:solidFill>
                  <a:schemeClr val="accent5">
                    <a:lumMod val="50000"/>
                  </a:schemeClr>
                </a:solidFill>
              </a:rPr>
              <a:t>different sections called "blocks" </a:t>
            </a:r>
            <a:r>
              <a:rPr lang="en-US" sz="1600" dirty="0">
                <a:solidFill>
                  <a:schemeClr val="accent5">
                    <a:lumMod val="50000"/>
                  </a:schemeClr>
                </a:solidFill>
              </a:rPr>
              <a:t>(magnetic and electric multipoles, solenoid, velocity filter, RF deflector and buncher, material in beam, drift, rotation element, and others). </a:t>
            </a:r>
          </a:p>
          <a:p>
            <a:pPr marL="573074" indent="-285744">
              <a:buFont typeface="Wingdings" panose="05000000000000000000" pitchFamily="2" charset="2"/>
              <a:buChar char="§"/>
            </a:pPr>
            <a:endParaRPr lang="en-US" sz="1600" dirty="0">
              <a:solidFill>
                <a:schemeClr val="bg1">
                  <a:lumMod val="50000"/>
                </a:schemeClr>
              </a:solidFill>
            </a:endParaRPr>
          </a:p>
          <a:p>
            <a:pPr marL="573074" indent="-285744">
              <a:buFont typeface="Wingdings" panose="05000000000000000000" pitchFamily="2" charset="2"/>
              <a:buChar char="§"/>
            </a:pPr>
            <a:r>
              <a:rPr lang="en-US" sz="1600" dirty="0">
                <a:solidFill>
                  <a:srgbClr val="2C14BC"/>
                </a:solidFill>
              </a:rPr>
              <a:t>a </a:t>
            </a:r>
            <a:r>
              <a:rPr lang="en-US" sz="1600" u="sng" dirty="0">
                <a:solidFill>
                  <a:srgbClr val="2C14BC"/>
                </a:solidFill>
              </a:rPr>
              <a:t>user-friendly interface </a:t>
            </a:r>
            <a:r>
              <a:rPr lang="en-US" sz="1600" dirty="0">
                <a:solidFill>
                  <a:srgbClr val="2C14BC"/>
                </a:solidFill>
              </a:rPr>
              <a:t>that helps to seamlessly construct a fragment separator from the different blocks. </a:t>
            </a:r>
          </a:p>
        </p:txBody>
      </p:sp>
      <p:grpSp>
        <p:nvGrpSpPr>
          <p:cNvPr id="30" name="Group 29"/>
          <p:cNvGrpSpPr/>
          <p:nvPr/>
        </p:nvGrpSpPr>
        <p:grpSpPr>
          <a:xfrm>
            <a:off x="5715000" y="653346"/>
            <a:ext cx="5345265" cy="5986626"/>
            <a:chOff x="5715000" y="653346"/>
            <a:chExt cx="5345265" cy="5986626"/>
          </a:xfrm>
        </p:grpSpPr>
        <p:grpSp>
          <p:nvGrpSpPr>
            <p:cNvPr id="5" name="Group 4"/>
            <p:cNvGrpSpPr/>
            <p:nvPr/>
          </p:nvGrpSpPr>
          <p:grpSpPr>
            <a:xfrm>
              <a:off x="8752686" y="653346"/>
              <a:ext cx="2307579" cy="5986626"/>
              <a:chOff x="8752686" y="653346"/>
              <a:chExt cx="2307579" cy="5986626"/>
            </a:xfrm>
          </p:grpSpPr>
          <p:pic>
            <p:nvPicPr>
              <p:cNvPr id="7" name="Picture 6"/>
              <p:cNvPicPr>
                <a:picLocks noChangeAspect="1" noChangeArrowheads="1"/>
              </p:cNvPicPr>
              <p:nvPr/>
            </p:nvPicPr>
            <p:blipFill>
              <a:blip r:embed="rId6" cstate="print"/>
              <a:srcRect/>
              <a:stretch>
                <a:fillRect/>
              </a:stretch>
            </p:blipFill>
            <p:spPr bwMode="auto">
              <a:xfrm>
                <a:off x="8912415" y="653346"/>
                <a:ext cx="2147850" cy="5369625"/>
              </a:xfrm>
              <a:prstGeom prst="rect">
                <a:avLst/>
              </a:prstGeom>
              <a:noFill/>
              <a:ln w="15875">
                <a:solidFill>
                  <a:srgbClr val="008000"/>
                </a:solidFill>
                <a:miter lim="800000"/>
                <a:headEnd/>
                <a:tailEnd/>
              </a:ln>
            </p:spPr>
          </p:pic>
          <p:sp>
            <p:nvSpPr>
              <p:cNvPr id="9" name="Rectangle 8"/>
              <p:cNvSpPr/>
              <p:nvPr/>
            </p:nvSpPr>
            <p:spPr>
              <a:xfrm>
                <a:off x="8752686" y="6209085"/>
                <a:ext cx="2307579" cy="430887"/>
              </a:xfrm>
              <a:prstGeom prst="rect">
                <a:avLst/>
              </a:prstGeom>
            </p:spPr>
            <p:txBody>
              <a:bodyPr wrap="square">
                <a:spAutoFit/>
              </a:bodyPr>
              <a:lstStyle/>
              <a:p>
                <a:pPr algn="ctr"/>
                <a:r>
                  <a:rPr lang="en-US" sz="1100" b="1" dirty="0">
                    <a:solidFill>
                      <a:srgbClr val="008000"/>
                    </a:solidFill>
                  </a:rPr>
                  <a:t>Configuration: A1900_S800BL </a:t>
                </a:r>
                <a:br>
                  <a:rPr lang="en-US" sz="1100" b="1" dirty="0">
                    <a:solidFill>
                      <a:srgbClr val="008000"/>
                    </a:solidFill>
                  </a:rPr>
                </a:br>
                <a:r>
                  <a:rPr lang="en-US" sz="1100" b="1" dirty="0">
                    <a:solidFill>
                      <a:srgbClr val="008000"/>
                    </a:solidFill>
                  </a:rPr>
                  <a:t>  (2nd order) 164 blocks</a:t>
                </a:r>
              </a:p>
            </p:txBody>
          </p:sp>
        </p:grpSp>
        <p:cxnSp>
          <p:nvCxnSpPr>
            <p:cNvPr id="11" name="Straight Arrow Connector 10"/>
            <p:cNvCxnSpPr/>
            <p:nvPr/>
          </p:nvCxnSpPr>
          <p:spPr bwMode="auto">
            <a:xfrm flipV="1">
              <a:off x="5715000" y="1752600"/>
              <a:ext cx="3810000" cy="2743200"/>
            </a:xfrm>
            <a:prstGeom prst="straightConnector1">
              <a:avLst/>
            </a:prstGeom>
            <a:noFill/>
            <a:ln w="9525" cap="flat" cmpd="sng" algn="ctr">
              <a:solidFill>
                <a:srgbClr val="0070C0"/>
              </a:solidFill>
              <a:prstDash val="solid"/>
              <a:round/>
              <a:headEnd type="none" w="med" len="med"/>
              <a:tailEnd type="triangle"/>
            </a:ln>
            <a:effectLst/>
          </p:spPr>
        </p:cxnSp>
        <p:sp>
          <p:nvSpPr>
            <p:cNvPr id="13" name="TextBox 12"/>
            <p:cNvSpPr txBox="1"/>
            <p:nvPr/>
          </p:nvSpPr>
          <p:spPr>
            <a:xfrm rot="19435072">
              <a:off x="7071592" y="2590384"/>
              <a:ext cx="1774845" cy="261610"/>
            </a:xfrm>
            <a:prstGeom prst="rect">
              <a:avLst/>
            </a:prstGeom>
            <a:noFill/>
          </p:spPr>
          <p:txBody>
            <a:bodyPr wrap="none" rtlCol="0">
              <a:spAutoFit/>
            </a:bodyPr>
            <a:lstStyle/>
            <a:p>
              <a:r>
                <a:rPr lang="en-US" sz="1100" dirty="0"/>
                <a:t>Magnetic dipole (to bend)</a:t>
              </a:r>
            </a:p>
          </p:txBody>
        </p:sp>
        <p:cxnSp>
          <p:nvCxnSpPr>
            <p:cNvPr id="15" name="Straight Arrow Connector 14"/>
            <p:cNvCxnSpPr/>
            <p:nvPr/>
          </p:nvCxnSpPr>
          <p:spPr bwMode="auto">
            <a:xfrm flipV="1">
              <a:off x="6944338" y="3209387"/>
              <a:ext cx="3152476" cy="1261618"/>
            </a:xfrm>
            <a:prstGeom prst="straightConnector1">
              <a:avLst/>
            </a:prstGeom>
            <a:noFill/>
            <a:ln w="9525" cap="flat" cmpd="sng" algn="ctr">
              <a:solidFill>
                <a:srgbClr val="0070C0"/>
              </a:solidFill>
              <a:prstDash val="solid"/>
              <a:round/>
              <a:headEnd type="none" w="med" len="med"/>
              <a:tailEnd type="triangle"/>
            </a:ln>
            <a:effectLst/>
          </p:spPr>
        </p:cxnSp>
        <p:sp>
          <p:nvSpPr>
            <p:cNvPr id="19" name="TextBox 18"/>
            <p:cNvSpPr txBox="1"/>
            <p:nvPr/>
          </p:nvSpPr>
          <p:spPr>
            <a:xfrm rot="20247847">
              <a:off x="7057090" y="3723791"/>
              <a:ext cx="2125903" cy="261610"/>
            </a:xfrm>
            <a:prstGeom prst="rect">
              <a:avLst/>
            </a:prstGeom>
            <a:noFill/>
          </p:spPr>
          <p:txBody>
            <a:bodyPr wrap="none" rtlCol="0">
              <a:spAutoFit/>
            </a:bodyPr>
            <a:lstStyle/>
            <a:p>
              <a:r>
                <a:rPr lang="en-US" sz="1100" dirty="0"/>
                <a:t>Magnetic quadrupole (to focus)</a:t>
              </a:r>
            </a:p>
          </p:txBody>
        </p:sp>
        <p:cxnSp>
          <p:nvCxnSpPr>
            <p:cNvPr id="20" name="Straight Arrow Connector 19"/>
            <p:cNvCxnSpPr/>
            <p:nvPr/>
          </p:nvCxnSpPr>
          <p:spPr bwMode="auto">
            <a:xfrm>
              <a:off x="6959351" y="4606476"/>
              <a:ext cx="2692649" cy="870734"/>
            </a:xfrm>
            <a:prstGeom prst="straightConnector1">
              <a:avLst/>
            </a:prstGeom>
            <a:noFill/>
            <a:ln w="9525" cap="flat" cmpd="sng" algn="ctr">
              <a:solidFill>
                <a:srgbClr val="0070C0"/>
              </a:solidFill>
              <a:prstDash val="solid"/>
              <a:round/>
              <a:headEnd type="none" w="med" len="med"/>
              <a:tailEnd type="triangle"/>
            </a:ln>
            <a:effectLst/>
          </p:spPr>
        </p:cxnSp>
        <p:sp>
          <p:nvSpPr>
            <p:cNvPr id="22" name="TextBox 21"/>
            <p:cNvSpPr txBox="1"/>
            <p:nvPr/>
          </p:nvSpPr>
          <p:spPr>
            <a:xfrm rot="1168857">
              <a:off x="7682037" y="4772613"/>
              <a:ext cx="1107996" cy="261610"/>
            </a:xfrm>
            <a:prstGeom prst="rect">
              <a:avLst/>
            </a:prstGeom>
            <a:noFill/>
          </p:spPr>
          <p:txBody>
            <a:bodyPr wrap="none" rtlCol="0">
              <a:spAutoFit/>
            </a:bodyPr>
            <a:lstStyle/>
            <a:p>
              <a:r>
                <a:rPr lang="en-US" sz="1100" dirty="0"/>
                <a:t>Slits (to select)</a:t>
              </a:r>
            </a:p>
          </p:txBody>
        </p:sp>
        <p:cxnSp>
          <p:nvCxnSpPr>
            <p:cNvPr id="25" name="Straight Arrow Connector 24"/>
            <p:cNvCxnSpPr/>
            <p:nvPr/>
          </p:nvCxnSpPr>
          <p:spPr bwMode="auto">
            <a:xfrm>
              <a:off x="5715000" y="3427415"/>
              <a:ext cx="4271340" cy="1367567"/>
            </a:xfrm>
            <a:prstGeom prst="straightConnector1">
              <a:avLst/>
            </a:prstGeom>
            <a:noFill/>
            <a:ln w="9525" cap="flat" cmpd="sng" algn="ctr">
              <a:solidFill>
                <a:srgbClr val="FF0000"/>
              </a:solidFill>
              <a:prstDash val="solid"/>
              <a:round/>
              <a:headEnd type="none" w="med" len="med"/>
              <a:tailEnd type="triangle"/>
            </a:ln>
            <a:effectLst/>
          </p:spPr>
        </p:cxnSp>
        <p:sp>
          <p:nvSpPr>
            <p:cNvPr id="28" name="TextBox 27"/>
            <p:cNvSpPr txBox="1"/>
            <p:nvPr/>
          </p:nvSpPr>
          <p:spPr>
            <a:xfrm rot="1168857">
              <a:off x="8265429" y="4105958"/>
              <a:ext cx="716863" cy="261610"/>
            </a:xfrm>
            <a:prstGeom prst="rect">
              <a:avLst/>
            </a:prstGeom>
            <a:noFill/>
          </p:spPr>
          <p:txBody>
            <a:bodyPr wrap="none" rtlCol="0">
              <a:spAutoFit/>
            </a:bodyPr>
            <a:lstStyle/>
            <a:p>
              <a:r>
                <a:rPr lang="en-US" sz="1100" dirty="0">
                  <a:solidFill>
                    <a:srgbClr val="FF0000"/>
                  </a:solidFill>
                </a:rPr>
                <a:t>Detector</a:t>
              </a:r>
            </a:p>
          </p:txBody>
        </p:sp>
      </p:grpSp>
      <p:pic>
        <p:nvPicPr>
          <p:cNvPr id="57" name="Audio 56">
            <a:hlinkClick r:id="" action="ppaction://media"/>
            <a:extLst>
              <a:ext uri="{FF2B5EF4-FFF2-40B4-BE49-F238E27FC236}">
                <a16:creationId xmlns:a16="http://schemas.microsoft.com/office/drawing/2014/main" id="{C3E8D175-0146-2079-08F1-4824457C21D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02587902"/>
      </p:ext>
    </p:extLst>
  </p:cSld>
  <p:clrMapOvr>
    <a:masterClrMapping/>
  </p:clrMapOvr>
  <mc:AlternateContent xmlns:mc="http://schemas.openxmlformats.org/markup-compatibility/2006" xmlns:p14="http://schemas.microsoft.com/office/powerpoint/2010/main">
    <mc:Choice Requires="p14">
      <p:transition spd="slow" p14:dur="4750" advTm="20568"/>
    </mc:Choice>
    <mc:Fallback xmlns="">
      <p:transition spd="slow" advTm="20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a:xfrm>
            <a:off x="1981200" y="-27309"/>
            <a:ext cx="7620000" cy="533400"/>
          </a:xfrm>
        </p:spPr>
        <p:txBody>
          <a:bodyPr/>
          <a:lstStyle/>
          <a:p>
            <a:r>
              <a:rPr lang="en-US" b="1" dirty="0">
                <a:solidFill>
                  <a:schemeClr val="tx1">
                    <a:lumMod val="95000"/>
                  </a:schemeClr>
                </a:solidFill>
              </a:rPr>
              <a:t>LISE</a:t>
            </a:r>
            <a:r>
              <a:rPr lang="en-US" b="1" baseline="30000" dirty="0">
                <a:solidFill>
                  <a:schemeClr val="tx1">
                    <a:lumMod val="95000"/>
                  </a:schemeClr>
                </a:solidFill>
              </a:rPr>
              <a:t>++</a:t>
            </a:r>
            <a:r>
              <a:rPr lang="en-US" b="1" dirty="0">
                <a:solidFill>
                  <a:schemeClr val="tx1">
                    <a:lumMod val="95000"/>
                  </a:schemeClr>
                </a:solidFill>
              </a:rPr>
              <a:t> package</a:t>
            </a:r>
          </a:p>
        </p:txBody>
      </p:sp>
      <p:sp>
        <p:nvSpPr>
          <p:cNvPr id="8" name="Slide Number Placeholder 4"/>
          <p:cNvSpPr>
            <a:spLocks noGrp="1"/>
          </p:cNvSpPr>
          <p:nvPr>
            <p:ph type="sldNum" sz="quarter" idx="12"/>
          </p:nvPr>
        </p:nvSpPr>
        <p:spPr/>
        <p:txBody>
          <a:bodyPr/>
          <a:lstStyle/>
          <a:p>
            <a:fld id="{03CADF29-9F94-4B0D-80F4-252D17990F8F}" type="slidenum">
              <a:rPr lang="en-US"/>
              <a:pPr/>
              <a:t>21</a:t>
            </a:fld>
            <a:endParaRPr lang="en-US"/>
          </a:p>
        </p:txBody>
      </p:sp>
      <p:sp>
        <p:nvSpPr>
          <p:cNvPr id="2" name="Footer Placeholder 1"/>
          <p:cNvSpPr>
            <a:spLocks noGrp="1"/>
          </p:cNvSpPr>
          <p:nvPr>
            <p:ph type="ftr" sz="quarter" idx="11"/>
          </p:nvPr>
        </p:nvSpPr>
        <p:spPr/>
        <p:txBody>
          <a:bodyPr/>
          <a:lstStyle/>
          <a:p>
            <a:r>
              <a:rPr lang="en-US"/>
              <a:t>OT@SIM.NSCL.MSU  04/04/18</a:t>
            </a:r>
            <a:endParaRPr lang="en-US" dirty="0"/>
          </a:p>
        </p:txBody>
      </p:sp>
      <p:pic>
        <p:nvPicPr>
          <p:cNvPr id="7" name="Picture 6"/>
          <p:cNvPicPr>
            <a:picLocks noChangeAspect="1"/>
          </p:cNvPicPr>
          <p:nvPr/>
        </p:nvPicPr>
        <p:blipFill>
          <a:blip r:embed="rId5"/>
          <a:stretch>
            <a:fillRect/>
          </a:stretch>
        </p:blipFill>
        <p:spPr>
          <a:xfrm>
            <a:off x="200554" y="1080773"/>
            <a:ext cx="5795354" cy="5015227"/>
          </a:xfrm>
          <a:prstGeom prst="rect">
            <a:avLst/>
          </a:prstGeom>
          <a:ln w="12700">
            <a:solidFill>
              <a:schemeClr val="accent3">
                <a:lumMod val="50000"/>
              </a:schemeClr>
            </a:solidFill>
          </a:ln>
        </p:spPr>
      </p:pic>
      <p:pic>
        <p:nvPicPr>
          <p:cNvPr id="11" name="Picture 10"/>
          <p:cNvPicPr>
            <a:picLocks noChangeAspect="1"/>
          </p:cNvPicPr>
          <p:nvPr/>
        </p:nvPicPr>
        <p:blipFill>
          <a:blip r:embed="rId6"/>
          <a:stretch>
            <a:fillRect/>
          </a:stretch>
        </p:blipFill>
        <p:spPr>
          <a:xfrm>
            <a:off x="5093838" y="2438400"/>
            <a:ext cx="6897608" cy="4073454"/>
          </a:xfrm>
          <a:prstGeom prst="rect">
            <a:avLst/>
          </a:prstGeom>
          <a:ln w="12700">
            <a:solidFill>
              <a:schemeClr val="accent3">
                <a:lumMod val="50000"/>
              </a:schemeClr>
            </a:solidFill>
          </a:ln>
        </p:spPr>
      </p:pic>
      <p:sp>
        <p:nvSpPr>
          <p:cNvPr id="3" name="Rectangle 2"/>
          <p:cNvSpPr/>
          <p:nvPr/>
        </p:nvSpPr>
        <p:spPr>
          <a:xfrm>
            <a:off x="200554" y="618902"/>
            <a:ext cx="6019800" cy="307777"/>
          </a:xfrm>
          <a:prstGeom prst="rect">
            <a:avLst/>
          </a:prstGeom>
        </p:spPr>
        <p:txBody>
          <a:bodyPr wrap="square">
            <a:spAutoFit/>
          </a:bodyPr>
          <a:lstStyle/>
          <a:p>
            <a:r>
              <a:rPr lang="en-US" sz="1400" dirty="0">
                <a:solidFill>
                  <a:schemeClr val="tx2">
                    <a:lumMod val="75000"/>
                  </a:schemeClr>
                </a:solidFill>
              </a:rPr>
              <a:t>Besides analytical calculation of the transmission and yields of fragments </a:t>
            </a:r>
          </a:p>
        </p:txBody>
      </p:sp>
      <p:pic>
        <p:nvPicPr>
          <p:cNvPr id="35" name="Audio 34">
            <a:hlinkClick r:id="" action="ppaction://media"/>
            <a:extLst>
              <a:ext uri="{FF2B5EF4-FFF2-40B4-BE49-F238E27FC236}">
                <a16:creationId xmlns:a16="http://schemas.microsoft.com/office/drawing/2014/main" id="{B5789CF6-7974-01BC-492F-F48BA876EDC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3884094"/>
      </p:ext>
    </p:extLst>
  </p:cSld>
  <p:clrMapOvr>
    <a:masterClrMapping/>
  </p:clrMapOvr>
  <mc:AlternateContent xmlns:mc="http://schemas.openxmlformats.org/markup-compatibility/2006" xmlns:p14="http://schemas.microsoft.com/office/powerpoint/2010/main">
    <mc:Choice Requires="p14">
      <p:transition spd="slow" p14:dur="4750" advTm="25829"/>
    </mc:Choice>
    <mc:Fallback xmlns="">
      <p:transition spd="slow" advTm="25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31000">
              <a:srgbClr val="E5E9FB"/>
            </a:gs>
            <a:gs pos="51000">
              <a:srgbClr val="E4E8FB"/>
            </a:gs>
            <a:gs pos="86000">
              <a:schemeClr val="accent4">
                <a:lumMod val="25000"/>
              </a:schemeClr>
            </a:gs>
            <a:gs pos="7000">
              <a:srgbClr val="96AB94"/>
            </a:gs>
          </a:gsLst>
          <a:lin ang="420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068AB7A-772D-45D1-9989-AEA932B2E4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4484" y="3500610"/>
            <a:ext cx="6856468" cy="3357390"/>
          </a:xfrm>
          <a:prstGeom prst="rect">
            <a:avLst/>
          </a:prstGeom>
        </p:spPr>
      </p:pic>
      <p:sp>
        <p:nvSpPr>
          <p:cNvPr id="16" name="Title 4">
            <a:extLst>
              <a:ext uri="{FF2B5EF4-FFF2-40B4-BE49-F238E27FC236}">
                <a16:creationId xmlns:a16="http://schemas.microsoft.com/office/drawing/2014/main" id="{4181C82A-737E-4E72-A616-4F21FF1088CB}"/>
              </a:ext>
            </a:extLst>
          </p:cNvPr>
          <p:cNvSpPr txBox="1">
            <a:spLocks/>
          </p:cNvSpPr>
          <p:nvPr/>
        </p:nvSpPr>
        <p:spPr bwMode="auto">
          <a:xfrm>
            <a:off x="19050" y="-19129"/>
            <a:ext cx="5727264" cy="533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9pPr>
          </a:lstStyle>
          <a:p>
            <a:pPr algn="l"/>
            <a:r>
              <a:rPr lang="en-US" sz="1800" b="0" kern="0" spc="200" dirty="0">
                <a:solidFill>
                  <a:schemeClr val="accent6">
                    <a:lumMod val="50000"/>
                  </a:schemeClr>
                </a:solidFill>
                <a:effectLst/>
                <a:latin typeface="Blackadder ITC" panose="04020505051007020D02" pitchFamily="82" charset="0"/>
              </a:rPr>
              <a:t>Are you ready? </a:t>
            </a:r>
          </a:p>
        </p:txBody>
      </p:sp>
      <p:pic>
        <p:nvPicPr>
          <p:cNvPr id="17" name="Picture 16">
            <a:extLst>
              <a:ext uri="{FF2B5EF4-FFF2-40B4-BE49-F238E27FC236}">
                <a16:creationId xmlns:a16="http://schemas.microsoft.com/office/drawing/2014/main" id="{F5455571-E1E6-4A43-8CAE-3958E86DEF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1420813"/>
            <a:ext cx="7953375" cy="4876800"/>
          </a:xfrm>
          <a:prstGeom prst="rect">
            <a:avLst/>
          </a:prstGeom>
          <a:scene3d>
            <a:camera prst="orthographicFront">
              <a:rot lat="900000" lon="18000000" rev="0"/>
            </a:camera>
            <a:lightRig rig="threePt" dir="t"/>
          </a:scene3d>
        </p:spPr>
      </p:pic>
      <p:pic>
        <p:nvPicPr>
          <p:cNvPr id="24" name="Picture 23">
            <a:extLst>
              <a:ext uri="{FF2B5EF4-FFF2-40B4-BE49-F238E27FC236}">
                <a16:creationId xmlns:a16="http://schemas.microsoft.com/office/drawing/2014/main" id="{0B5D3BB7-AEEA-43FE-B3FD-37D179F100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6451" y="304800"/>
            <a:ext cx="2257425" cy="1724025"/>
          </a:xfrm>
          <a:prstGeom prst="rect">
            <a:avLst/>
          </a:prstGeom>
        </p:spPr>
      </p:pic>
      <p:pic>
        <p:nvPicPr>
          <p:cNvPr id="18" name="Picture 17">
            <a:extLst>
              <a:ext uri="{FF2B5EF4-FFF2-40B4-BE49-F238E27FC236}">
                <a16:creationId xmlns:a16="http://schemas.microsoft.com/office/drawing/2014/main" id="{F67830DA-046D-4ED3-A2BF-D287ED70C98C}"/>
              </a:ext>
            </a:extLst>
          </p:cNvPr>
          <p:cNvPicPr>
            <a:picLocks/>
          </p:cNvPicPr>
          <p:nvPr/>
        </p:nvPicPr>
        <p:blipFill>
          <a:blip r:embed="rId8"/>
          <a:stretch>
            <a:fillRect/>
          </a:stretch>
        </p:blipFill>
        <p:spPr>
          <a:xfrm>
            <a:off x="-1113473" y="1670804"/>
            <a:ext cx="7132320" cy="3666744"/>
          </a:xfrm>
          <a:prstGeom prst="rect">
            <a:avLst/>
          </a:prstGeom>
          <a:scene3d>
            <a:camera prst="orthographicFront">
              <a:rot lat="900000" lon="18000000" rev="0"/>
            </a:camera>
            <a:lightRig rig="threePt" dir="t"/>
          </a:scene3d>
        </p:spPr>
      </p:pic>
      <p:pic>
        <p:nvPicPr>
          <p:cNvPr id="12" name="Audio 11">
            <a:hlinkClick r:id="" action="ppaction://media"/>
            <a:extLst>
              <a:ext uri="{FF2B5EF4-FFF2-40B4-BE49-F238E27FC236}">
                <a16:creationId xmlns:a16="http://schemas.microsoft.com/office/drawing/2014/main" id="{B18FEE69-3F12-D6D7-50CB-D949215FA94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0776246"/>
      </p:ext>
    </p:extLst>
  </p:cSld>
  <p:clrMapOvr>
    <a:masterClrMapping/>
  </p:clrMapOvr>
  <mc:AlternateContent xmlns:mc="http://schemas.openxmlformats.org/markup-compatibility/2006" xmlns:p14="http://schemas.microsoft.com/office/powerpoint/2010/main">
    <mc:Choice Requires="p14">
      <p:transition spd="slow" p14:dur="4750" advTm="4032"/>
    </mc:Choice>
    <mc:Fallback xmlns="">
      <p:transition spd="slow" advTm="4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8BDF15-765D-4670-A6A3-B7873A7B29A2}"/>
              </a:ext>
            </a:extLst>
          </p:cNvPr>
          <p:cNvPicPr>
            <a:picLocks noChangeAspect="1"/>
          </p:cNvPicPr>
          <p:nvPr/>
        </p:nvPicPr>
        <p:blipFill>
          <a:blip r:embed="rId5"/>
          <a:stretch>
            <a:fillRect/>
          </a:stretch>
        </p:blipFill>
        <p:spPr>
          <a:xfrm>
            <a:off x="0" y="0"/>
            <a:ext cx="12192000" cy="6856786"/>
          </a:xfrm>
          <a:prstGeom prst="rect">
            <a:avLst/>
          </a:prstGeom>
        </p:spPr>
      </p:pic>
      <p:sp>
        <p:nvSpPr>
          <p:cNvPr id="789506" name="Rectangle 2"/>
          <p:cNvSpPr>
            <a:spLocks noGrp="1" noChangeArrowheads="1"/>
          </p:cNvSpPr>
          <p:nvPr>
            <p:ph type="title"/>
          </p:nvPr>
        </p:nvSpPr>
        <p:spPr/>
        <p:txBody>
          <a:bodyPr/>
          <a:lstStyle/>
          <a:p>
            <a:r>
              <a:rPr lang="en-US" dirty="0">
                <a:solidFill>
                  <a:schemeClr val="tx1">
                    <a:lumMod val="95000"/>
                  </a:schemeClr>
                </a:solidFill>
              </a:rPr>
              <a:t>Rare isotope beams: Basic principle of operation</a:t>
            </a:r>
          </a:p>
        </p:txBody>
      </p:sp>
      <p:grpSp>
        <p:nvGrpSpPr>
          <p:cNvPr id="3" name="Group 2">
            <a:extLst>
              <a:ext uri="{FF2B5EF4-FFF2-40B4-BE49-F238E27FC236}">
                <a16:creationId xmlns:a16="http://schemas.microsoft.com/office/drawing/2014/main" id="{A3EC6AFF-BE25-47F9-83DE-6CB0F155B6D1}"/>
              </a:ext>
            </a:extLst>
          </p:cNvPr>
          <p:cNvGrpSpPr/>
          <p:nvPr/>
        </p:nvGrpSpPr>
        <p:grpSpPr>
          <a:xfrm>
            <a:off x="2438400" y="3276600"/>
            <a:ext cx="7620000" cy="4114800"/>
            <a:chOff x="1844037" y="1663750"/>
            <a:chExt cx="8278346" cy="4132358"/>
          </a:xfrm>
          <a:scene3d>
            <a:camera prst="isometricTopUp">
              <a:rot lat="18504000" lon="19073486" rev="2656130"/>
            </a:camera>
            <a:lightRig rig="threePt" dir="t"/>
          </a:scene3d>
        </p:grpSpPr>
        <p:sp>
          <p:nvSpPr>
            <p:cNvPr id="6" name="Rounded Rectangle 5"/>
            <p:cNvSpPr/>
            <p:nvPr/>
          </p:nvSpPr>
          <p:spPr bwMode="auto">
            <a:xfrm>
              <a:off x="1844037" y="1663750"/>
              <a:ext cx="8278346" cy="4132358"/>
            </a:xfrm>
            <a:prstGeom prst="roundRect">
              <a:avLst/>
            </a:prstGeom>
            <a:solidFill>
              <a:srgbClr val="FFE7E7"/>
            </a:solidFill>
            <a:ln>
              <a:noFill/>
            </a:ln>
            <a:effectLst/>
          </p:spPr>
          <p:txBody>
            <a:bodyPr vert="horz" wrap="square" lIns="92075" tIns="46038" rIns="92075" bIns="46038" numCol="1" rtlCol="0" anchor="ctr" anchorCtr="0" compatLnSpc="1">
              <a:prstTxWarp prst="textNoShape">
                <a:avLst/>
              </a:prstTxWarp>
            </a:bodyPr>
            <a:lstStyle/>
            <a:p>
              <a:pPr algn="ctr" defTabSz="914400" fontAlgn="base">
                <a:spcBef>
                  <a:spcPct val="0"/>
                </a:spcBef>
                <a:spcAft>
                  <a:spcPct val="0"/>
                </a:spcAft>
              </a:pPr>
              <a:endParaRPr lang="en-US" sz="2000" b="1">
                <a:solidFill>
                  <a:schemeClr val="hlink"/>
                </a:solidFill>
                <a:latin typeface="Arial" panose="020B0604020202020204" pitchFamily="34" charset="0"/>
              </a:endParaRPr>
            </a:p>
          </p:txBody>
        </p:sp>
        <p:pic>
          <p:nvPicPr>
            <p:cNvPr id="10" name="Picture 3"/>
            <p:cNvPicPr>
              <a:picLocks noChangeAspect="1" noChangeArrowheads="1"/>
            </p:cNvPicPr>
            <p:nvPr/>
          </p:nvPicPr>
          <p:blipFill>
            <a:blip r:embed="rId6" cstate="print"/>
            <a:srcRect/>
            <a:stretch>
              <a:fillRect/>
            </a:stretch>
          </p:blipFill>
          <p:spPr bwMode="auto">
            <a:xfrm>
              <a:off x="2815238" y="1976841"/>
              <a:ext cx="6263145" cy="3171763"/>
            </a:xfrm>
            <a:prstGeom prst="rect">
              <a:avLst/>
            </a:prstGeom>
            <a:noFill/>
            <a:ln w="25400" cap="flat">
              <a:solidFill>
                <a:srgbClr val="FF0000"/>
              </a:solidFill>
              <a:miter lim="800000"/>
              <a:headEnd/>
              <a:tailEnd/>
            </a:ln>
            <a:effectLst>
              <a:outerShdw dist="76199" dir="2700000" algn="ctr" rotWithShape="0">
                <a:schemeClr val="bg2">
                  <a:alpha val="75000"/>
                </a:schemeClr>
              </a:outerShdw>
            </a:effectLst>
          </p:spPr>
        </p:pic>
        <p:sp>
          <p:nvSpPr>
            <p:cNvPr id="11" name="Rectangle 10"/>
            <p:cNvSpPr/>
            <p:nvPr/>
          </p:nvSpPr>
          <p:spPr>
            <a:xfrm rot="5400000">
              <a:off x="521472" y="3256801"/>
              <a:ext cx="3581402" cy="395301"/>
            </a:xfrm>
            <a:prstGeom prst="rect">
              <a:avLst/>
            </a:prstGeom>
          </p:spPr>
          <p:txBody>
            <a:bodyPr wrap="square">
              <a:spAutoFit/>
            </a:bodyPr>
            <a:lstStyle/>
            <a:p>
              <a:pPr marL="233363" indent="-227013" algn="ctr">
                <a:lnSpc>
                  <a:spcPts val="2300"/>
                </a:lnSpc>
                <a:spcBef>
                  <a:spcPts val="2400"/>
                </a:spcBef>
                <a:buClr>
                  <a:srgbClr val="008000"/>
                </a:buClr>
                <a:buSzPct val="85000"/>
                <a:defRPr/>
              </a:pPr>
              <a:r>
                <a:rPr lang="en-US" sz="2000" dirty="0">
                  <a:solidFill>
                    <a:schemeClr val="accent3">
                      <a:lumMod val="50000"/>
                    </a:schemeClr>
                  </a:solidFill>
                  <a:sym typeface="Symbol"/>
                </a:rPr>
                <a:t>1. Production</a:t>
              </a:r>
              <a:endParaRPr lang="en-US" sz="2800" dirty="0">
                <a:solidFill>
                  <a:schemeClr val="accent3">
                    <a:lumMod val="50000"/>
                  </a:schemeClr>
                </a:solidFill>
              </a:endParaRPr>
            </a:p>
          </p:txBody>
        </p:sp>
        <p:sp>
          <p:nvSpPr>
            <p:cNvPr id="12" name="Rectangle 11"/>
            <p:cNvSpPr/>
            <p:nvPr/>
          </p:nvSpPr>
          <p:spPr>
            <a:xfrm>
              <a:off x="4079911" y="5400807"/>
              <a:ext cx="3733800" cy="395301"/>
            </a:xfrm>
            <a:prstGeom prst="rect">
              <a:avLst/>
            </a:prstGeom>
          </p:spPr>
          <p:txBody>
            <a:bodyPr wrap="square">
              <a:spAutoFit/>
            </a:bodyPr>
            <a:lstStyle/>
            <a:p>
              <a:pPr marL="233363" indent="-227013" algn="ctr">
                <a:lnSpc>
                  <a:spcPts val="2300"/>
                </a:lnSpc>
                <a:spcBef>
                  <a:spcPts val="2400"/>
                </a:spcBef>
                <a:buClr>
                  <a:srgbClr val="008000"/>
                </a:buClr>
                <a:buSzPct val="85000"/>
                <a:defRPr/>
              </a:pPr>
              <a:r>
                <a:rPr lang="en-US" sz="2000" dirty="0">
                  <a:solidFill>
                    <a:schemeClr val="accent3">
                      <a:lumMod val="50000"/>
                    </a:schemeClr>
                  </a:solidFill>
                  <a:sym typeface="Symbol"/>
                </a:rPr>
                <a:t>2. Separation</a:t>
              </a:r>
            </a:p>
          </p:txBody>
        </p:sp>
        <p:sp>
          <p:nvSpPr>
            <p:cNvPr id="13" name="Rectangle 12"/>
            <p:cNvSpPr/>
            <p:nvPr/>
          </p:nvSpPr>
          <p:spPr>
            <a:xfrm rot="16200000">
              <a:off x="7706960" y="3277960"/>
              <a:ext cx="3809999" cy="830997"/>
            </a:xfrm>
            <a:prstGeom prst="rect">
              <a:avLst/>
            </a:prstGeom>
          </p:spPr>
          <p:txBody>
            <a:bodyPr wrap="square">
              <a:spAutoFit/>
            </a:bodyPr>
            <a:lstStyle/>
            <a:p>
              <a:pPr marL="233363" indent="-227013" algn="ctr">
                <a:lnSpc>
                  <a:spcPct val="120000"/>
                </a:lnSpc>
                <a:spcBef>
                  <a:spcPts val="2400"/>
                </a:spcBef>
                <a:spcAft>
                  <a:spcPts val="600"/>
                </a:spcAft>
                <a:buClr>
                  <a:srgbClr val="008000"/>
                </a:buClr>
                <a:buSzPct val="85000"/>
                <a:defRPr/>
              </a:pPr>
              <a:r>
                <a:rPr lang="en-US" sz="2000" dirty="0">
                  <a:solidFill>
                    <a:schemeClr val="accent3">
                      <a:lumMod val="50000"/>
                    </a:schemeClr>
                  </a:solidFill>
                </a:rPr>
                <a:t>3. Registration,</a:t>
              </a:r>
              <a:br>
                <a:rPr lang="en-US" sz="2000" dirty="0">
                  <a:solidFill>
                    <a:schemeClr val="accent3">
                      <a:lumMod val="50000"/>
                    </a:schemeClr>
                  </a:solidFill>
                </a:rPr>
              </a:br>
              <a:r>
                <a:rPr lang="en-US" sz="2000" dirty="0">
                  <a:solidFill>
                    <a:schemeClr val="accent3">
                      <a:lumMod val="50000"/>
                    </a:schemeClr>
                  </a:solidFill>
                </a:rPr>
                <a:t>  Identification</a:t>
              </a:r>
              <a:endParaRPr lang="en-US" sz="2800" dirty="0">
                <a:solidFill>
                  <a:schemeClr val="accent3">
                    <a:lumMod val="50000"/>
                  </a:schemeClr>
                </a:solidFill>
              </a:endParaRPr>
            </a:p>
          </p:txBody>
        </p:sp>
      </p:grpSp>
      <p:pic>
        <p:nvPicPr>
          <p:cNvPr id="19" name="Picture 18">
            <a:extLst>
              <a:ext uri="{FF2B5EF4-FFF2-40B4-BE49-F238E27FC236}">
                <a16:creationId xmlns:a16="http://schemas.microsoft.com/office/drawing/2014/main" id="{F8A915FC-1F53-4843-881B-DFC3C37F70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9163" y="3938581"/>
            <a:ext cx="3143250" cy="1333500"/>
          </a:xfrm>
          <a:prstGeom prst="rect">
            <a:avLst/>
          </a:prstGeom>
        </p:spPr>
      </p:pic>
      <p:pic>
        <p:nvPicPr>
          <p:cNvPr id="20" name="Audio 19">
            <a:hlinkClick r:id="" action="ppaction://media"/>
            <a:extLst>
              <a:ext uri="{FF2B5EF4-FFF2-40B4-BE49-F238E27FC236}">
                <a16:creationId xmlns:a16="http://schemas.microsoft.com/office/drawing/2014/main" id="{A3332351-9FC1-B1DC-11D0-2E72208F913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1120160"/>
      </p:ext>
    </p:extLst>
  </p:cSld>
  <p:clrMapOvr>
    <a:masterClrMapping/>
  </p:clrMapOvr>
  <mc:AlternateContent xmlns:mc="http://schemas.openxmlformats.org/markup-compatibility/2006" xmlns:p14="http://schemas.microsoft.com/office/powerpoint/2010/main">
    <mc:Choice Requires="p14">
      <p:transition spd="slow" p14:dur="4750" advTm="8626"/>
    </mc:Choice>
    <mc:Fallback xmlns="">
      <p:transition spd="slow" advTm="8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5000" y="0"/>
            <a:ext cx="7696200" cy="533400"/>
          </a:xfrm>
        </p:spPr>
        <p:txBody>
          <a:bodyPr/>
          <a:lstStyle/>
          <a:p>
            <a:r>
              <a:rPr lang="en-US" sz="2800" dirty="0"/>
              <a:t>1</a:t>
            </a:r>
          </a:p>
        </p:txBody>
      </p:sp>
      <p:sp>
        <p:nvSpPr>
          <p:cNvPr id="4" name="Footer Placeholder 3"/>
          <p:cNvSpPr>
            <a:spLocks noGrp="1"/>
          </p:cNvSpPr>
          <p:nvPr>
            <p:ph type="ftr" sz="quarter" idx="11"/>
          </p:nvPr>
        </p:nvSpPr>
        <p:spPr/>
        <p:txBody>
          <a:bodyPr/>
          <a:lstStyle/>
          <a:p>
            <a:pPr>
              <a:defRPr/>
            </a:pPr>
            <a:r>
              <a:rPr lang="nn-NO"/>
              <a:t>OT@SIM.NSCL.MSU  04/04/18</a:t>
            </a:r>
            <a:endParaRPr lang="en-US"/>
          </a:p>
        </p:txBody>
      </p:sp>
      <p:sp>
        <p:nvSpPr>
          <p:cNvPr id="5" name="Slide Number Placeholder 4"/>
          <p:cNvSpPr>
            <a:spLocks noGrp="1"/>
          </p:cNvSpPr>
          <p:nvPr>
            <p:ph type="sldNum" sz="quarter" idx="12"/>
          </p:nvPr>
        </p:nvSpPr>
        <p:spPr/>
        <p:txBody>
          <a:bodyPr/>
          <a:lstStyle/>
          <a:p>
            <a:pPr>
              <a:defRPr/>
            </a:pPr>
            <a:fld id="{6BFA1CDA-62A8-4B2A-ABBD-8FE174704D3A}" type="slidenum">
              <a:rPr lang="en-US" smtClean="0"/>
              <a:pPr>
                <a:defRPr/>
              </a:pPr>
              <a:t>24</a:t>
            </a:fld>
            <a:endParaRPr lang="en-US"/>
          </a:p>
        </p:txBody>
      </p:sp>
      <p:sp>
        <p:nvSpPr>
          <p:cNvPr id="13" name="TextBox 12"/>
          <p:cNvSpPr txBox="1"/>
          <p:nvPr/>
        </p:nvSpPr>
        <p:spPr>
          <a:xfrm>
            <a:off x="0" y="0"/>
            <a:ext cx="12192000" cy="6858000"/>
          </a:xfrm>
          <a:prstGeom prst="rect">
            <a:avLst/>
          </a:prstGeom>
          <a:solidFill>
            <a:schemeClr val="accent1">
              <a:lumMod val="50000"/>
            </a:schemeClr>
          </a:solidFill>
        </p:spPr>
        <p:txBody>
          <a:bodyPr wrap="none" rtlCol="0">
            <a:noAutofit/>
          </a:bodyPr>
          <a:lstStyle/>
          <a:p>
            <a:endParaRPr lang="en-US" sz="6000" dirty="0">
              <a:solidFill>
                <a:schemeClr val="tx1">
                  <a:lumMod val="95000"/>
                </a:schemeClr>
              </a:solidFill>
            </a:endParaRPr>
          </a:p>
          <a:p>
            <a:endParaRPr lang="en-US" sz="6000" dirty="0">
              <a:solidFill>
                <a:schemeClr val="tx1">
                  <a:lumMod val="95000"/>
                </a:schemeClr>
              </a:solidFill>
            </a:endParaRPr>
          </a:p>
          <a:p>
            <a:endParaRPr lang="ru-RU" sz="6000" dirty="0">
              <a:solidFill>
                <a:schemeClr val="tx1">
                  <a:lumMod val="95000"/>
                </a:schemeClr>
              </a:solidFill>
            </a:endParaRPr>
          </a:p>
          <a:p>
            <a:pPr algn="ctr"/>
            <a:r>
              <a:rPr lang="en-US" sz="6000" dirty="0">
                <a:solidFill>
                  <a:schemeClr val="tx1">
                    <a:lumMod val="95000"/>
                  </a:schemeClr>
                </a:solidFill>
              </a:rPr>
              <a:t>Production</a:t>
            </a:r>
          </a:p>
        </p:txBody>
      </p:sp>
      <p:pic>
        <p:nvPicPr>
          <p:cNvPr id="9" name="Audio 8">
            <a:hlinkClick r:id="" action="ppaction://media"/>
            <a:extLst>
              <a:ext uri="{FF2B5EF4-FFF2-40B4-BE49-F238E27FC236}">
                <a16:creationId xmlns:a16="http://schemas.microsoft.com/office/drawing/2014/main" id="{AE0CCF16-73CC-7AD4-9B89-CF64AF76290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0550335"/>
      </p:ext>
    </p:extLst>
  </p:cSld>
  <p:clrMapOvr>
    <a:masterClrMapping/>
  </p:clrMapOvr>
  <mc:AlternateContent xmlns:mc="http://schemas.openxmlformats.org/markup-compatibility/2006" xmlns:p14="http://schemas.microsoft.com/office/powerpoint/2010/main">
    <mc:Choice Requires="p14">
      <p:transition spd="slow" p14:dur="4750" advTm="1600"/>
    </mc:Choice>
    <mc:Fallback xmlns="">
      <p:transition spd="slow" advTm="1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ooter Placeholder 4"/>
          <p:cNvSpPr>
            <a:spLocks noGrp="1"/>
          </p:cNvSpPr>
          <p:nvPr>
            <p:ph type="ftr" sz="quarter" idx="11"/>
          </p:nvPr>
        </p:nvSpPr>
        <p:spPr>
          <a:noFill/>
        </p:spPr>
        <p:txBody>
          <a:bodyPr/>
          <a:lstStyle/>
          <a:p>
            <a:r>
              <a:rPr lang="nn-NO"/>
              <a:t>OT@SIM.NSCL.MSU  04/04/18</a:t>
            </a:r>
            <a:endParaRPr lang="en-US" dirty="0"/>
          </a:p>
        </p:txBody>
      </p:sp>
      <p:sp>
        <p:nvSpPr>
          <p:cNvPr id="157698" name="Rectangle 2"/>
          <p:cNvSpPr>
            <a:spLocks noGrp="1" noChangeArrowheads="1"/>
          </p:cNvSpPr>
          <p:nvPr>
            <p:ph type="title"/>
          </p:nvPr>
        </p:nvSpPr>
        <p:spPr>
          <a:xfrm>
            <a:off x="838200" y="57150"/>
            <a:ext cx="10134599" cy="381000"/>
          </a:xfrm>
        </p:spPr>
        <p:txBody>
          <a:bodyPr/>
          <a:lstStyle/>
          <a:p>
            <a:pPr eaLnBrk="1" hangingPunct="1">
              <a:lnSpc>
                <a:spcPct val="90000"/>
              </a:lnSpc>
              <a:defRPr/>
            </a:pPr>
            <a:r>
              <a:rPr lang="en-US" sz="2800" b="1" dirty="0">
                <a:solidFill>
                  <a:schemeClr val="tx1">
                    <a:lumMod val="95000"/>
                  </a:schemeClr>
                </a:solidFill>
                <a:cs typeface="Times New Roman" charset="0"/>
              </a:rPr>
              <a:t>Production</a:t>
            </a:r>
          </a:p>
        </p:txBody>
      </p:sp>
      <p:sp>
        <p:nvSpPr>
          <p:cNvPr id="8" name="Slide Number Placeholder 7"/>
          <p:cNvSpPr>
            <a:spLocks noGrp="1"/>
          </p:cNvSpPr>
          <p:nvPr>
            <p:ph type="sldNum" sz="quarter" idx="12"/>
          </p:nvPr>
        </p:nvSpPr>
        <p:spPr/>
        <p:txBody>
          <a:bodyPr/>
          <a:lstStyle/>
          <a:p>
            <a:pPr>
              <a:defRPr/>
            </a:pPr>
            <a:fld id="{78F65DBE-2897-4DC5-A5FA-EADAD21A26A6}" type="slidenum">
              <a:rPr lang="en-US" smtClean="0"/>
              <a:pPr>
                <a:defRPr/>
              </a:pPr>
              <a:t>25</a:t>
            </a:fld>
            <a:endParaRPr lang="en-US" dirty="0"/>
          </a:p>
        </p:txBody>
      </p:sp>
      <p:sp>
        <p:nvSpPr>
          <p:cNvPr id="5" name="Rectangle 2"/>
          <p:cNvSpPr txBox="1">
            <a:spLocks noChangeArrowheads="1"/>
          </p:cNvSpPr>
          <p:nvPr/>
        </p:nvSpPr>
        <p:spPr bwMode="auto">
          <a:xfrm>
            <a:off x="266700" y="918286"/>
            <a:ext cx="11658600" cy="5578450"/>
          </a:xfrm>
          <a:prstGeom prst="rect">
            <a:avLst/>
          </a:prstGeom>
          <a:solidFill>
            <a:srgbClr val="F0F3FA"/>
          </a:solidFill>
          <a:ln w="41275" cap="rnd" cmpd="dbl">
            <a:solidFill>
              <a:schemeClr val="bg1">
                <a:lumMod val="40000"/>
                <a:lumOff val="60000"/>
              </a:schemeClr>
            </a:solidFill>
            <a:miter lim="800000"/>
            <a:headEnd/>
            <a:tailEnd/>
          </a:ln>
        </p:spPr>
        <p:txBody>
          <a:bodyPr vert="horz" wrap="square" lIns="457200" tIns="457200" rIns="274320" bIns="457200" numCol="1" anchor="t" anchorCtr="0" compatLnSpc="1">
            <a:prstTxWarp prst="textNoShape">
              <a:avLst/>
            </a:prstTxWarp>
            <a:spAutoFit/>
          </a:bodyPr>
          <a:lstStyle/>
          <a:p>
            <a:pPr marL="435307" indent="-342900">
              <a:spcBef>
                <a:spcPts val="1200"/>
              </a:spcBef>
              <a:buClr>
                <a:schemeClr val="accent6">
                  <a:lumMod val="50000"/>
                </a:schemeClr>
              </a:buClr>
              <a:buSzPct val="80000"/>
              <a:buFont typeface="+mj-lt"/>
              <a:buAutoNum type="arabicPeriod"/>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r>
              <a:rPr lang="en-US" sz="1600" kern="0" dirty="0">
                <a:solidFill>
                  <a:schemeClr val="bg1">
                    <a:lumMod val="75000"/>
                  </a:schemeClr>
                </a:solidFill>
                <a:latin typeface="+mn-lt"/>
              </a:rPr>
              <a:t>Fragment  of  interest	</a:t>
            </a:r>
            <a:r>
              <a:rPr lang="en-US" sz="1600" kern="0" baseline="30000" dirty="0">
                <a:solidFill>
                  <a:srgbClr val="C00000"/>
                </a:solidFill>
                <a:latin typeface="+mn-lt"/>
              </a:rPr>
              <a:t>58</a:t>
            </a:r>
            <a:r>
              <a:rPr lang="en-US" sz="1600" kern="0" dirty="0">
                <a:solidFill>
                  <a:srgbClr val="C00000"/>
                </a:solidFill>
                <a:latin typeface="+mn-lt"/>
              </a:rPr>
              <a:t>Ca</a:t>
            </a:r>
          </a:p>
          <a:p>
            <a:pPr marL="435307" indent="-342900">
              <a:spcBef>
                <a:spcPts val="1200"/>
              </a:spcBef>
              <a:buClr>
                <a:schemeClr val="accent6">
                  <a:lumMod val="50000"/>
                </a:schemeClr>
              </a:buClr>
              <a:buSzPct val="80000"/>
              <a:buFont typeface="+mj-lt"/>
              <a:buAutoNum type="arabicPeriod"/>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endParaRPr lang="en-US" sz="1600" kern="0" dirty="0">
              <a:solidFill>
                <a:srgbClr val="FF0000"/>
              </a:solidFill>
              <a:latin typeface="+mn-lt"/>
            </a:endParaRPr>
          </a:p>
          <a:p>
            <a:pPr marL="435307" indent="-342900" algn="l">
              <a:spcBef>
                <a:spcPts val="1200"/>
              </a:spcBef>
              <a:buClr>
                <a:schemeClr val="accent6">
                  <a:lumMod val="50000"/>
                </a:schemeClr>
              </a:buClr>
              <a:buSzPct val="80000"/>
              <a:buFont typeface="+mj-lt"/>
              <a:buAutoNum type="arabicPeriod"/>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r>
              <a:rPr lang="en-US" sz="1600" kern="0" dirty="0">
                <a:solidFill>
                  <a:schemeClr val="bg1">
                    <a:lumMod val="75000"/>
                  </a:schemeClr>
                </a:solidFill>
                <a:latin typeface="+mn-lt"/>
              </a:rPr>
              <a:t>Choice of place for the experiment	</a:t>
            </a:r>
            <a:r>
              <a:rPr lang="en-US" sz="1600" kern="0" dirty="0">
                <a:solidFill>
                  <a:srgbClr val="C00000"/>
                </a:solidFill>
                <a:latin typeface="+mn-lt"/>
              </a:rPr>
              <a:t>A1900 @ NSCL</a:t>
            </a:r>
            <a:r>
              <a:rPr lang="en-US" sz="1600" kern="0" dirty="0">
                <a:solidFill>
                  <a:srgbClr val="FF0000"/>
                </a:solidFill>
                <a:latin typeface="+mn-lt"/>
              </a:rPr>
              <a:t>	</a:t>
            </a:r>
            <a:r>
              <a:rPr lang="en-US" sz="1400" i="1" kern="0" dirty="0">
                <a:solidFill>
                  <a:schemeClr val="accent6">
                    <a:lumMod val="50000"/>
                  </a:schemeClr>
                </a:solidFill>
              </a:rPr>
              <a:t>default configuration</a:t>
            </a:r>
          </a:p>
          <a:p>
            <a:pPr marL="435307" indent="-342900" algn="l">
              <a:spcBef>
                <a:spcPts val="1200"/>
              </a:spcBef>
              <a:buClr>
                <a:schemeClr val="accent6">
                  <a:lumMod val="50000"/>
                </a:schemeClr>
              </a:buClr>
              <a:buSzPct val="80000"/>
              <a:buFont typeface="+mj-lt"/>
              <a:buAutoNum type="arabicPeriod"/>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endParaRPr lang="en-US" sz="1400" i="1" kern="0" dirty="0">
              <a:solidFill>
                <a:schemeClr val="accent6">
                  <a:lumMod val="50000"/>
                </a:schemeClr>
              </a:solidFill>
            </a:endParaRPr>
          </a:p>
          <a:p>
            <a:pPr marL="435307" indent="-342900" algn="l">
              <a:spcBef>
                <a:spcPts val="1500"/>
              </a:spcBef>
              <a:buClr>
                <a:schemeClr val="accent6">
                  <a:lumMod val="50000"/>
                </a:schemeClr>
              </a:buClr>
              <a:buSzPct val="80000"/>
              <a:buFont typeface="+mj-lt"/>
              <a:buAutoNum type="arabicPeriod"/>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r>
              <a:rPr lang="en-US" sz="1600" kern="0" dirty="0">
                <a:solidFill>
                  <a:schemeClr val="bg1">
                    <a:lumMod val="75000"/>
                  </a:schemeClr>
                </a:solidFill>
                <a:latin typeface="+mn-lt"/>
              </a:rPr>
              <a:t>Settings </a:t>
            </a:r>
          </a:p>
          <a:p>
            <a:pPr marL="774623" lvl="1" indent="-285750">
              <a:spcBef>
                <a:spcPts val="600"/>
              </a:spcBef>
              <a:buFont typeface="Wingdings" pitchFamily="2" charset="2"/>
              <a:buChar char="ü"/>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r>
              <a:rPr lang="en-US" sz="1600" kern="0" dirty="0">
                <a:solidFill>
                  <a:schemeClr val="bg1">
                    <a:lumMod val="75000"/>
                  </a:schemeClr>
                </a:solidFill>
              </a:rPr>
              <a:t>Reaction mechanism	</a:t>
            </a:r>
            <a:r>
              <a:rPr lang="en-US" sz="1600" kern="0" dirty="0">
                <a:solidFill>
                  <a:srgbClr val="C00000"/>
                </a:solidFill>
              </a:rPr>
              <a:t>Projectile </a:t>
            </a:r>
            <a:br>
              <a:rPr lang="en-US" sz="1600" kern="0" dirty="0">
                <a:solidFill>
                  <a:srgbClr val="C00000"/>
                </a:solidFill>
              </a:rPr>
            </a:br>
            <a:r>
              <a:rPr lang="en-US" sz="1600" kern="0" dirty="0">
                <a:solidFill>
                  <a:srgbClr val="C00000"/>
                </a:solidFill>
              </a:rPr>
              <a:t>												fragmentation </a:t>
            </a:r>
            <a:r>
              <a:rPr lang="en-US" sz="1400" i="1" kern="0" dirty="0">
                <a:solidFill>
                  <a:schemeClr val="bg1">
                    <a:lumMod val="75000"/>
                  </a:schemeClr>
                </a:solidFill>
              </a:rPr>
              <a:t>	</a:t>
            </a:r>
            <a:r>
              <a:rPr lang="en-US" sz="1400" i="1" kern="0" dirty="0">
                <a:solidFill>
                  <a:schemeClr val="accent6">
                    <a:lumMod val="50000"/>
                  </a:schemeClr>
                </a:solidFill>
              </a:rPr>
              <a:t>&gt; 95% experiments @ MSU</a:t>
            </a:r>
          </a:p>
          <a:p>
            <a:pPr marL="774623" lvl="1" indent="-285750">
              <a:spcBef>
                <a:spcPts val="600"/>
              </a:spcBef>
              <a:buFont typeface="Wingdings" pitchFamily="2" charset="2"/>
              <a:buChar char="ü"/>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endParaRPr lang="en-US" sz="1400" i="1" kern="0" dirty="0">
              <a:solidFill>
                <a:schemeClr val="accent6">
                  <a:lumMod val="50000"/>
                </a:schemeClr>
              </a:solidFill>
            </a:endParaRPr>
          </a:p>
          <a:p>
            <a:pPr marL="774623" lvl="1" indent="-285750" algn="l">
              <a:spcBef>
                <a:spcPts val="600"/>
              </a:spcBef>
              <a:buFont typeface="Wingdings" pitchFamily="2" charset="2"/>
              <a:buChar char="ü"/>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r>
              <a:rPr lang="en-US" sz="1600" b="0" kern="0" dirty="0">
                <a:solidFill>
                  <a:schemeClr val="bg1">
                    <a:lumMod val="75000"/>
                  </a:schemeClr>
                </a:solidFill>
              </a:rPr>
              <a:t>Beam</a:t>
            </a:r>
          </a:p>
          <a:p>
            <a:pPr marL="774623" lvl="1" indent="-285750" algn="l">
              <a:spcBef>
                <a:spcPts val="600"/>
              </a:spcBef>
              <a:buFont typeface="Wingdings" pitchFamily="2" charset="2"/>
              <a:buChar char="ü"/>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r>
              <a:rPr lang="en-US" sz="1600" b="0" kern="0" dirty="0">
                <a:solidFill>
                  <a:schemeClr val="bg1">
                    <a:lumMod val="75000"/>
                  </a:schemeClr>
                </a:solidFill>
              </a:rPr>
              <a:t>Target</a:t>
            </a:r>
          </a:p>
          <a:p>
            <a:pPr marL="774623" lvl="1" indent="-285750" algn="l">
              <a:spcBef>
                <a:spcPts val="600"/>
              </a:spcBef>
              <a:buFont typeface="Wingdings" pitchFamily="2" charset="2"/>
              <a:buChar char="ü"/>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endParaRPr lang="en-US" sz="1600" b="0" kern="0" dirty="0">
              <a:solidFill>
                <a:schemeClr val="bg1">
                  <a:lumMod val="75000"/>
                </a:schemeClr>
              </a:solidFill>
            </a:endParaRPr>
          </a:p>
          <a:p>
            <a:pPr marL="774623" lvl="1" indent="-285750" algn="l">
              <a:spcBef>
                <a:spcPts val="600"/>
              </a:spcBef>
              <a:buFont typeface="Wingdings" pitchFamily="2" charset="2"/>
              <a:buChar char="ü"/>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r>
              <a:rPr lang="en-US" sz="1600" b="0" kern="0" dirty="0">
                <a:solidFill>
                  <a:schemeClr val="tx1">
                    <a:lumMod val="50000"/>
                  </a:schemeClr>
                </a:solidFill>
              </a:rPr>
              <a:t>Charge state model	no charge states	assumed at these energies in this Z-region</a:t>
            </a:r>
          </a:p>
          <a:p>
            <a:pPr marL="774623" lvl="1" indent="-285750" algn="l">
              <a:spcBef>
                <a:spcPts val="600"/>
              </a:spcBef>
              <a:buFont typeface="Wingdings" pitchFamily="2" charset="2"/>
              <a:buChar char="ü"/>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r>
              <a:rPr lang="en-US" sz="1600" b="0" kern="0" dirty="0">
                <a:solidFill>
                  <a:schemeClr val="tx1">
                    <a:lumMod val="50000"/>
                  </a:schemeClr>
                </a:solidFill>
              </a:rPr>
              <a:t>Energy loss model	default	ATIMA</a:t>
            </a:r>
          </a:p>
          <a:p>
            <a:pPr marL="774623" lvl="1" indent="-285750">
              <a:spcBef>
                <a:spcPts val="600"/>
              </a:spcBef>
              <a:buFont typeface="Wingdings" pitchFamily="2" charset="2"/>
              <a:buChar char="ü"/>
              <a:tabLst>
                <a:tab pos="800100" algn="l"/>
                <a:tab pos="1141413" algn="l"/>
                <a:tab pos="800100" algn="l"/>
                <a:tab pos="1141413" algn="l"/>
                <a:tab pos="1141413" algn="l"/>
                <a:tab pos="800100" algn="l"/>
                <a:tab pos="1141413" algn="l"/>
                <a:tab pos="1141413" algn="l"/>
                <a:tab pos="1141413" algn="l"/>
                <a:tab pos="1141413" algn="l"/>
                <a:tab pos="1141413" algn="l"/>
                <a:tab pos="4395788" algn="l"/>
                <a:tab pos="6973888" algn="l"/>
              </a:tabLst>
              <a:defRPr/>
            </a:pPr>
            <a:r>
              <a:rPr lang="en-US" sz="1600" b="0" kern="0" dirty="0">
                <a:solidFill>
                  <a:schemeClr val="tx1">
                    <a:lumMod val="50000"/>
                  </a:schemeClr>
                </a:solidFill>
              </a:rPr>
              <a:t>Secondary reactions in target	no</a:t>
            </a:r>
            <a:r>
              <a:rPr lang="en-US" sz="1600" kern="0" dirty="0">
                <a:solidFill>
                  <a:schemeClr val="tx1">
                    <a:lumMod val="50000"/>
                  </a:schemeClr>
                </a:solidFill>
              </a:rPr>
              <a:t>	assumed at these energies</a:t>
            </a:r>
            <a:endParaRPr lang="en-US" sz="1600" b="0" kern="0" dirty="0">
              <a:solidFill>
                <a:schemeClr val="tx1">
                  <a:lumMod val="50000"/>
                </a:schemeClr>
              </a:solidFill>
            </a:endParaRPr>
          </a:p>
        </p:txBody>
      </p:sp>
      <p:pic>
        <p:nvPicPr>
          <p:cNvPr id="12" name="Audio 11">
            <a:hlinkClick r:id="" action="ppaction://media"/>
            <a:extLst>
              <a:ext uri="{FF2B5EF4-FFF2-40B4-BE49-F238E27FC236}">
                <a16:creationId xmlns:a16="http://schemas.microsoft.com/office/drawing/2014/main" id="{7712BD2B-56FF-40FD-8A93-8A29D53D8D90}"/>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365348799"/>
      </p:ext>
    </p:extLst>
  </p:cSld>
  <p:clrMapOvr>
    <a:masterClrMapping/>
  </p:clrMapOvr>
  <mc:AlternateContent xmlns:mc="http://schemas.openxmlformats.org/markup-compatibility/2006" xmlns:p14="http://schemas.microsoft.com/office/powerpoint/2010/main">
    <mc:Choice Requires="p14">
      <p:transition spd="slow" p14:dur="4750" advTm="18967"/>
    </mc:Choice>
    <mc:Fallback xmlns="">
      <p:transition spd="slow" advTm="18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left)">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wipe(left)">
                                      <p:cBhvr>
                                        <p:cTn id="21" dur="500"/>
                                        <p:tgtEl>
                                          <p:spTgt spid="5">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wipe(left)">
                                      <p:cBhvr>
                                        <p:cTn id="24" dur="500"/>
                                        <p:tgtEl>
                                          <p:spTgt spid="5">
                                            <p:txEl>
                                              <p:pRg st="5" end="5"/>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wipe(left)">
                                      <p:cBhvr>
                                        <p:cTn id="27" dur="500"/>
                                        <p:tgtEl>
                                          <p:spTgt spid="5">
                                            <p:txEl>
                                              <p:pRg st="7" end="7"/>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wipe(left)">
                                      <p:cBhvr>
                                        <p:cTn id="30" dur="500"/>
                                        <p:tgtEl>
                                          <p:spTgt spid="5">
                                            <p:txEl>
                                              <p:pRg st="8" end="8"/>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animEffect transition="in" filter="wipe(left)">
                                      <p:cBhvr>
                                        <p:cTn id="33" dur="500"/>
                                        <p:tgtEl>
                                          <p:spTgt spid="5">
                                            <p:txEl>
                                              <p:pRg st="10" end="10"/>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
                                            <p:txEl>
                                              <p:pRg st="11" end="11"/>
                                            </p:txEl>
                                          </p:spTgt>
                                        </p:tgtEl>
                                        <p:attrNameLst>
                                          <p:attrName>style.visibility</p:attrName>
                                        </p:attrNameLst>
                                      </p:cBhvr>
                                      <p:to>
                                        <p:strVal val="visible"/>
                                      </p:to>
                                    </p:set>
                                    <p:animEffect transition="in" filter="wipe(left)">
                                      <p:cBhvr>
                                        <p:cTn id="36" dur="500"/>
                                        <p:tgtEl>
                                          <p:spTgt spid="5">
                                            <p:txEl>
                                              <p:pRg st="11" end="11"/>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
                                            <p:txEl>
                                              <p:pRg st="12" end="12"/>
                                            </p:txEl>
                                          </p:spTgt>
                                        </p:tgtEl>
                                        <p:attrNameLst>
                                          <p:attrName>style.visibility</p:attrName>
                                        </p:attrNameLst>
                                      </p:cBhvr>
                                      <p:to>
                                        <p:strVal val="visible"/>
                                      </p:to>
                                    </p:set>
                                    <p:animEffect transition="in" filter="wipe(left)">
                                      <p:cBhvr>
                                        <p:cTn id="39"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12"/>
                </p:tgtEl>
              </p:cMediaNode>
            </p:audio>
          </p:childTnLst>
        </p:cTn>
      </p:par>
    </p:tnLst>
    <p:bldLst>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4FA0B337-3A75-4581-94FA-7E9BFC52042D}"/>
              </a:ext>
            </a:extLst>
          </p:cNvPr>
          <p:cNvSpPr/>
          <p:nvPr/>
        </p:nvSpPr>
        <p:spPr bwMode="auto">
          <a:xfrm>
            <a:off x="152400" y="654595"/>
            <a:ext cx="5943600" cy="1750754"/>
          </a:xfrm>
          <a:prstGeom prst="roundRect">
            <a:avLst/>
          </a:prstGeom>
          <a:solidFill>
            <a:srgbClr val="FFFFCC"/>
          </a:solidFill>
          <a:ln w="9525" cap="flat" cmpd="sng" algn="ctr">
            <a:solidFill>
              <a:srgbClr val="6600FF"/>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2050" name="Footer Placeholder 4"/>
          <p:cNvSpPr>
            <a:spLocks noGrp="1"/>
          </p:cNvSpPr>
          <p:nvPr>
            <p:ph type="ftr" sz="quarter" idx="11"/>
          </p:nvPr>
        </p:nvSpPr>
        <p:spPr>
          <a:noFill/>
        </p:spPr>
        <p:txBody>
          <a:bodyPr/>
          <a:lstStyle/>
          <a:p>
            <a:r>
              <a:rPr lang="nn-NO"/>
              <a:t>OT@SIM.NSCL.MSU  04/04/18</a:t>
            </a:r>
            <a:endParaRPr lang="en-US" dirty="0"/>
          </a:p>
        </p:txBody>
      </p:sp>
      <p:sp>
        <p:nvSpPr>
          <p:cNvPr id="157698" name="Rectangle 2"/>
          <p:cNvSpPr>
            <a:spLocks noGrp="1" noChangeArrowheads="1"/>
          </p:cNvSpPr>
          <p:nvPr>
            <p:ph type="title"/>
          </p:nvPr>
        </p:nvSpPr>
        <p:spPr>
          <a:xfrm>
            <a:off x="914400" y="57150"/>
            <a:ext cx="10134599" cy="381000"/>
          </a:xfrm>
        </p:spPr>
        <p:txBody>
          <a:bodyPr/>
          <a:lstStyle/>
          <a:p>
            <a:pPr eaLnBrk="1" hangingPunct="1">
              <a:lnSpc>
                <a:spcPct val="90000"/>
              </a:lnSpc>
              <a:defRPr/>
            </a:pPr>
            <a:r>
              <a:rPr lang="en-US" sz="2800" b="1" dirty="0">
                <a:solidFill>
                  <a:schemeClr val="tx1">
                    <a:lumMod val="95000"/>
                  </a:schemeClr>
                </a:solidFill>
                <a:cs typeface="Times New Roman" charset="0"/>
              </a:rPr>
              <a:t>Projectile Fragmentation</a:t>
            </a:r>
          </a:p>
        </p:txBody>
      </p:sp>
      <p:sp>
        <p:nvSpPr>
          <p:cNvPr id="8" name="Slide Number Placeholder 7"/>
          <p:cNvSpPr>
            <a:spLocks noGrp="1"/>
          </p:cNvSpPr>
          <p:nvPr>
            <p:ph type="sldNum" sz="quarter" idx="12"/>
          </p:nvPr>
        </p:nvSpPr>
        <p:spPr/>
        <p:txBody>
          <a:bodyPr/>
          <a:lstStyle/>
          <a:p>
            <a:pPr>
              <a:defRPr/>
            </a:pPr>
            <a:fld id="{78F65DBE-2897-4DC5-A5FA-EADAD21A26A6}" type="slidenum">
              <a:rPr lang="en-US" smtClean="0"/>
              <a:pPr>
                <a:defRPr/>
              </a:pPr>
              <a:t>26</a:t>
            </a:fld>
            <a:endParaRPr lang="en-US" dirty="0"/>
          </a:p>
        </p:txBody>
      </p:sp>
      <p:grpSp>
        <p:nvGrpSpPr>
          <p:cNvPr id="6" name="Group 5">
            <a:extLst>
              <a:ext uri="{FF2B5EF4-FFF2-40B4-BE49-F238E27FC236}">
                <a16:creationId xmlns:a16="http://schemas.microsoft.com/office/drawing/2014/main" id="{F2C8AFCF-E16A-4374-86C2-E9F633ED3A14}"/>
              </a:ext>
            </a:extLst>
          </p:cNvPr>
          <p:cNvGrpSpPr/>
          <p:nvPr/>
        </p:nvGrpSpPr>
        <p:grpSpPr>
          <a:xfrm>
            <a:off x="228600" y="688680"/>
            <a:ext cx="5867400" cy="1562761"/>
            <a:chOff x="3352800" y="589692"/>
            <a:chExt cx="6410342" cy="1562761"/>
          </a:xfrm>
        </p:grpSpPr>
        <p:grpSp>
          <p:nvGrpSpPr>
            <p:cNvPr id="4" name="Group 3">
              <a:extLst>
                <a:ext uri="{FF2B5EF4-FFF2-40B4-BE49-F238E27FC236}">
                  <a16:creationId xmlns:a16="http://schemas.microsoft.com/office/drawing/2014/main" id="{F5492233-9078-4064-8CBA-F52E9E5C7ED2}"/>
                </a:ext>
              </a:extLst>
            </p:cNvPr>
            <p:cNvGrpSpPr/>
            <p:nvPr/>
          </p:nvGrpSpPr>
          <p:grpSpPr>
            <a:xfrm>
              <a:off x="3352800" y="589692"/>
              <a:ext cx="6032202" cy="1546726"/>
              <a:chOff x="2342101" y="421732"/>
              <a:chExt cx="7175202" cy="1984904"/>
            </a:xfrm>
          </p:grpSpPr>
          <p:sp>
            <p:nvSpPr>
              <p:cNvPr id="148" name="Rectangle 117">
                <a:extLst>
                  <a:ext uri="{FF2B5EF4-FFF2-40B4-BE49-F238E27FC236}">
                    <a16:creationId xmlns:a16="http://schemas.microsoft.com/office/drawing/2014/main" id="{DEBC69FC-DA59-4865-AB84-35FA6D08406C}"/>
                  </a:ext>
                </a:extLst>
              </p:cNvPr>
              <p:cNvSpPr>
                <a:spLocks noChangeArrowheads="1"/>
              </p:cNvSpPr>
              <p:nvPr/>
            </p:nvSpPr>
            <p:spPr bwMode="auto">
              <a:xfrm>
                <a:off x="2342101" y="1741178"/>
                <a:ext cx="1159703" cy="352169"/>
              </a:xfrm>
              <a:prstGeom prst="rect">
                <a:avLst/>
              </a:prstGeom>
              <a:noFill/>
              <a:ln w="12700">
                <a:noFill/>
                <a:miter lim="800000"/>
                <a:headEnd/>
                <a:tailEnd/>
              </a:ln>
            </p:spPr>
            <p:txBody>
              <a:bodyPr wrap="square" lIns="81173" tIns="39874" rIns="81173" bIns="39874">
                <a:spAutoFit/>
              </a:bodyPr>
              <a:lstStyle/>
              <a:p>
                <a:pPr defTabSz="820446" eaLnBrk="0" hangingPunct="0">
                  <a:lnSpc>
                    <a:spcPct val="90000"/>
                  </a:lnSpc>
                </a:pPr>
                <a:r>
                  <a:rPr lang="en-US" sz="1400" dirty="0">
                    <a:latin typeface="+mn-lt"/>
                  </a:rPr>
                  <a:t>projectile</a:t>
                </a:r>
              </a:p>
            </p:txBody>
          </p:sp>
          <p:sp>
            <p:nvSpPr>
              <p:cNvPr id="149" name="Rectangle 118">
                <a:extLst>
                  <a:ext uri="{FF2B5EF4-FFF2-40B4-BE49-F238E27FC236}">
                    <a16:creationId xmlns:a16="http://schemas.microsoft.com/office/drawing/2014/main" id="{18EC1AC7-2BBB-4914-8575-B75A98A6A39E}"/>
                  </a:ext>
                </a:extLst>
              </p:cNvPr>
              <p:cNvSpPr>
                <a:spLocks noChangeArrowheads="1"/>
              </p:cNvSpPr>
              <p:nvPr/>
            </p:nvSpPr>
            <p:spPr bwMode="auto">
              <a:xfrm>
                <a:off x="3389938" y="2054467"/>
                <a:ext cx="893192" cy="352169"/>
              </a:xfrm>
              <a:prstGeom prst="rect">
                <a:avLst/>
              </a:prstGeom>
              <a:noFill/>
              <a:ln w="12700">
                <a:noFill/>
                <a:miter lim="800000"/>
                <a:headEnd/>
                <a:tailEnd/>
              </a:ln>
            </p:spPr>
            <p:txBody>
              <a:bodyPr wrap="square" lIns="81173" tIns="39874" rIns="81173" bIns="39874">
                <a:spAutoFit/>
              </a:bodyPr>
              <a:lstStyle/>
              <a:p>
                <a:pPr defTabSz="820446" eaLnBrk="0" hangingPunct="0">
                  <a:lnSpc>
                    <a:spcPct val="90000"/>
                  </a:lnSpc>
                </a:pPr>
                <a:r>
                  <a:rPr lang="en-US" sz="1400" dirty="0">
                    <a:latin typeface="+mn-lt"/>
                  </a:rPr>
                  <a:t>target</a:t>
                </a:r>
              </a:p>
            </p:txBody>
          </p:sp>
          <p:sp>
            <p:nvSpPr>
              <p:cNvPr id="150" name="Oval 3">
                <a:extLst>
                  <a:ext uri="{FF2B5EF4-FFF2-40B4-BE49-F238E27FC236}">
                    <a16:creationId xmlns:a16="http://schemas.microsoft.com/office/drawing/2014/main" id="{E5974E4F-FED0-4F98-9D00-FB5B80079684}"/>
                  </a:ext>
                </a:extLst>
              </p:cNvPr>
              <p:cNvSpPr>
                <a:spLocks noChangeArrowheads="1"/>
              </p:cNvSpPr>
              <p:nvPr/>
            </p:nvSpPr>
            <p:spPr bwMode="auto">
              <a:xfrm>
                <a:off x="5226598" y="1831731"/>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151" name="Oval 4">
                <a:extLst>
                  <a:ext uri="{FF2B5EF4-FFF2-40B4-BE49-F238E27FC236}">
                    <a16:creationId xmlns:a16="http://schemas.microsoft.com/office/drawing/2014/main" id="{E32E048C-04CF-477F-8B6D-E3C9A4F1C02D}"/>
                  </a:ext>
                </a:extLst>
              </p:cNvPr>
              <p:cNvSpPr>
                <a:spLocks noChangeArrowheads="1"/>
              </p:cNvSpPr>
              <p:nvPr/>
            </p:nvSpPr>
            <p:spPr bwMode="auto">
              <a:xfrm>
                <a:off x="5402986" y="1428698"/>
                <a:ext cx="164238"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152" name="Oval 5">
                <a:extLst>
                  <a:ext uri="{FF2B5EF4-FFF2-40B4-BE49-F238E27FC236}">
                    <a16:creationId xmlns:a16="http://schemas.microsoft.com/office/drawing/2014/main" id="{289EB922-CE1B-4BCD-90CB-07B2B2C67CCB}"/>
                  </a:ext>
                </a:extLst>
              </p:cNvPr>
              <p:cNvSpPr>
                <a:spLocks noChangeArrowheads="1"/>
              </p:cNvSpPr>
              <p:nvPr/>
            </p:nvSpPr>
            <p:spPr bwMode="auto">
              <a:xfrm>
                <a:off x="4737931" y="1428698"/>
                <a:ext cx="164238"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153" name="Oval 6">
                <a:extLst>
                  <a:ext uri="{FF2B5EF4-FFF2-40B4-BE49-F238E27FC236}">
                    <a16:creationId xmlns:a16="http://schemas.microsoft.com/office/drawing/2014/main" id="{E1A8A114-2BF6-4D12-8EF8-8949045BE063}"/>
                  </a:ext>
                </a:extLst>
              </p:cNvPr>
              <p:cNvSpPr>
                <a:spLocks noChangeArrowheads="1"/>
              </p:cNvSpPr>
              <p:nvPr/>
            </p:nvSpPr>
            <p:spPr bwMode="auto">
              <a:xfrm>
                <a:off x="4894069" y="1438222"/>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154" name="Oval 7">
                <a:extLst>
                  <a:ext uri="{FF2B5EF4-FFF2-40B4-BE49-F238E27FC236}">
                    <a16:creationId xmlns:a16="http://schemas.microsoft.com/office/drawing/2014/main" id="{1C45C1EC-21E5-4CCF-BAB8-6310AE4169F0}"/>
                  </a:ext>
                </a:extLst>
              </p:cNvPr>
              <p:cNvSpPr>
                <a:spLocks noChangeArrowheads="1"/>
              </p:cNvSpPr>
              <p:nvPr/>
            </p:nvSpPr>
            <p:spPr bwMode="auto">
              <a:xfrm>
                <a:off x="4987444" y="1428698"/>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155" name="Oval 8">
                <a:extLst>
                  <a:ext uri="{FF2B5EF4-FFF2-40B4-BE49-F238E27FC236}">
                    <a16:creationId xmlns:a16="http://schemas.microsoft.com/office/drawing/2014/main" id="{832F0B86-0B2C-408F-BCB5-43DDADF6E245}"/>
                  </a:ext>
                </a:extLst>
              </p:cNvPr>
              <p:cNvSpPr>
                <a:spLocks noChangeArrowheads="1"/>
              </p:cNvSpPr>
              <p:nvPr/>
            </p:nvSpPr>
            <p:spPr bwMode="auto">
              <a:xfrm>
                <a:off x="5101780" y="1438222"/>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156" name="Oval 9">
                <a:extLst>
                  <a:ext uri="{FF2B5EF4-FFF2-40B4-BE49-F238E27FC236}">
                    <a16:creationId xmlns:a16="http://schemas.microsoft.com/office/drawing/2014/main" id="{61246ED1-151A-4FA2-B6AC-E656BFBEA567}"/>
                  </a:ext>
                </a:extLst>
              </p:cNvPr>
              <p:cNvSpPr>
                <a:spLocks noChangeArrowheads="1"/>
              </p:cNvSpPr>
              <p:nvPr/>
            </p:nvSpPr>
            <p:spPr bwMode="auto">
              <a:xfrm>
                <a:off x="5268522" y="1438222"/>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157" name="Oval 10">
                <a:extLst>
                  <a:ext uri="{FF2B5EF4-FFF2-40B4-BE49-F238E27FC236}">
                    <a16:creationId xmlns:a16="http://schemas.microsoft.com/office/drawing/2014/main" id="{35715492-4D3F-47FE-A775-9F36D27A7026}"/>
                  </a:ext>
                </a:extLst>
              </p:cNvPr>
              <p:cNvSpPr>
                <a:spLocks noChangeArrowheads="1"/>
              </p:cNvSpPr>
              <p:nvPr/>
            </p:nvSpPr>
            <p:spPr bwMode="auto">
              <a:xfrm>
                <a:off x="4997924" y="1822207"/>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grpSp>
            <p:nvGrpSpPr>
              <p:cNvPr id="158" name="Group 11">
                <a:extLst>
                  <a:ext uri="{FF2B5EF4-FFF2-40B4-BE49-F238E27FC236}">
                    <a16:creationId xmlns:a16="http://schemas.microsoft.com/office/drawing/2014/main" id="{2642D72E-A28D-453C-85FE-49A607DC1A5D}"/>
                  </a:ext>
                </a:extLst>
              </p:cNvPr>
              <p:cNvGrpSpPr>
                <a:grpSpLocks/>
              </p:cNvGrpSpPr>
              <p:nvPr/>
            </p:nvGrpSpPr>
            <p:grpSpPr bwMode="auto">
              <a:xfrm>
                <a:off x="4665285" y="1472523"/>
                <a:ext cx="909562" cy="443137"/>
                <a:chOff x="2661" y="1910"/>
                <a:chExt cx="1200" cy="624"/>
              </a:xfrm>
            </p:grpSpPr>
            <p:sp>
              <p:nvSpPr>
                <p:cNvPr id="159" name="Oval 12">
                  <a:extLst>
                    <a:ext uri="{FF2B5EF4-FFF2-40B4-BE49-F238E27FC236}">
                      <a16:creationId xmlns:a16="http://schemas.microsoft.com/office/drawing/2014/main" id="{D8F2BD77-76FB-4320-AC37-1B7F52CB2C7B}"/>
                    </a:ext>
                  </a:extLst>
                </p:cNvPr>
                <p:cNvSpPr>
                  <a:spLocks noChangeArrowheads="1"/>
                </p:cNvSpPr>
                <p:nvPr/>
              </p:nvSpPr>
              <p:spPr bwMode="auto">
                <a:xfrm>
                  <a:off x="2877" y="2126"/>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60" name="Oval 13">
                  <a:extLst>
                    <a:ext uri="{FF2B5EF4-FFF2-40B4-BE49-F238E27FC236}">
                      <a16:creationId xmlns:a16="http://schemas.microsoft.com/office/drawing/2014/main" id="{D015EC35-F189-440A-8F69-75FE4A6FCE4C}"/>
                    </a:ext>
                  </a:extLst>
                </p:cNvPr>
                <p:cNvSpPr>
                  <a:spLocks noChangeArrowheads="1"/>
                </p:cNvSpPr>
                <p:nvPr/>
              </p:nvSpPr>
              <p:spPr bwMode="auto">
                <a:xfrm>
                  <a:off x="3645" y="1922"/>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61" name="Oval 14">
                  <a:extLst>
                    <a:ext uri="{FF2B5EF4-FFF2-40B4-BE49-F238E27FC236}">
                      <a16:creationId xmlns:a16="http://schemas.microsoft.com/office/drawing/2014/main" id="{5529BD41-DFD3-414E-9D90-ABB9C5BA9E19}"/>
                    </a:ext>
                  </a:extLst>
                </p:cNvPr>
                <p:cNvSpPr>
                  <a:spLocks noChangeArrowheads="1"/>
                </p:cNvSpPr>
                <p:nvPr/>
              </p:nvSpPr>
              <p:spPr bwMode="auto">
                <a:xfrm>
                  <a:off x="3417" y="2198"/>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62" name="Oval 15">
                  <a:extLst>
                    <a:ext uri="{FF2B5EF4-FFF2-40B4-BE49-F238E27FC236}">
                      <a16:creationId xmlns:a16="http://schemas.microsoft.com/office/drawing/2014/main" id="{69E13C8B-D59F-4E97-8073-28BB02131463}"/>
                    </a:ext>
                  </a:extLst>
                </p:cNvPr>
                <p:cNvSpPr>
                  <a:spLocks noChangeArrowheads="1"/>
                </p:cNvSpPr>
                <p:nvPr/>
              </p:nvSpPr>
              <p:spPr bwMode="auto">
                <a:xfrm>
                  <a:off x="2817" y="2066"/>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63" name="Oval 16">
                  <a:extLst>
                    <a:ext uri="{FF2B5EF4-FFF2-40B4-BE49-F238E27FC236}">
                      <a16:creationId xmlns:a16="http://schemas.microsoft.com/office/drawing/2014/main" id="{14CEBED0-5E05-41E4-A3F4-4946A5DA6104}"/>
                    </a:ext>
                  </a:extLst>
                </p:cNvPr>
                <p:cNvSpPr>
                  <a:spLocks noChangeArrowheads="1"/>
                </p:cNvSpPr>
                <p:nvPr/>
              </p:nvSpPr>
              <p:spPr bwMode="auto">
                <a:xfrm>
                  <a:off x="3645" y="2090"/>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64" name="Oval 17">
                  <a:extLst>
                    <a:ext uri="{FF2B5EF4-FFF2-40B4-BE49-F238E27FC236}">
                      <a16:creationId xmlns:a16="http://schemas.microsoft.com/office/drawing/2014/main" id="{1D262273-39F6-4320-A71F-3A8C56CCEB68}"/>
                    </a:ext>
                  </a:extLst>
                </p:cNvPr>
                <p:cNvSpPr>
                  <a:spLocks noChangeArrowheads="1"/>
                </p:cNvSpPr>
                <p:nvPr/>
              </p:nvSpPr>
              <p:spPr bwMode="auto">
                <a:xfrm>
                  <a:off x="2769" y="1934"/>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65" name="Oval 18">
                  <a:extLst>
                    <a:ext uri="{FF2B5EF4-FFF2-40B4-BE49-F238E27FC236}">
                      <a16:creationId xmlns:a16="http://schemas.microsoft.com/office/drawing/2014/main" id="{2B2A2752-A9C9-4355-8003-9D4A4B4C9B19}"/>
                    </a:ext>
                  </a:extLst>
                </p:cNvPr>
                <p:cNvSpPr>
                  <a:spLocks noChangeArrowheads="1"/>
                </p:cNvSpPr>
                <p:nvPr/>
              </p:nvSpPr>
              <p:spPr bwMode="auto">
                <a:xfrm>
                  <a:off x="3249" y="1934"/>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66" name="Oval 19">
                  <a:extLst>
                    <a:ext uri="{FF2B5EF4-FFF2-40B4-BE49-F238E27FC236}">
                      <a16:creationId xmlns:a16="http://schemas.microsoft.com/office/drawing/2014/main" id="{FC6F3EFC-A9C6-44A3-9B1B-D260822D971D}"/>
                    </a:ext>
                  </a:extLst>
                </p:cNvPr>
                <p:cNvSpPr>
                  <a:spLocks noChangeArrowheads="1"/>
                </p:cNvSpPr>
                <p:nvPr/>
              </p:nvSpPr>
              <p:spPr bwMode="auto">
                <a:xfrm>
                  <a:off x="3489" y="2198"/>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67" name="Oval 20">
                  <a:extLst>
                    <a:ext uri="{FF2B5EF4-FFF2-40B4-BE49-F238E27FC236}">
                      <a16:creationId xmlns:a16="http://schemas.microsoft.com/office/drawing/2014/main" id="{63227C90-B799-49CB-A2BE-A55CA308C88D}"/>
                    </a:ext>
                  </a:extLst>
                </p:cNvPr>
                <p:cNvSpPr>
                  <a:spLocks noChangeArrowheads="1"/>
                </p:cNvSpPr>
                <p:nvPr/>
              </p:nvSpPr>
              <p:spPr bwMode="auto">
                <a:xfrm>
                  <a:off x="3201" y="1970"/>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68" name="Oval 21">
                  <a:extLst>
                    <a:ext uri="{FF2B5EF4-FFF2-40B4-BE49-F238E27FC236}">
                      <a16:creationId xmlns:a16="http://schemas.microsoft.com/office/drawing/2014/main" id="{9CE29C4D-C329-4EBE-8935-71179CE621F2}"/>
                    </a:ext>
                  </a:extLst>
                </p:cNvPr>
                <p:cNvSpPr>
                  <a:spLocks noChangeArrowheads="1"/>
                </p:cNvSpPr>
                <p:nvPr/>
              </p:nvSpPr>
              <p:spPr bwMode="auto">
                <a:xfrm>
                  <a:off x="2661" y="2066"/>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69" name="Oval 22">
                  <a:extLst>
                    <a:ext uri="{FF2B5EF4-FFF2-40B4-BE49-F238E27FC236}">
                      <a16:creationId xmlns:a16="http://schemas.microsoft.com/office/drawing/2014/main" id="{B2205787-0F9C-4459-817D-9943AEFEE040}"/>
                    </a:ext>
                  </a:extLst>
                </p:cNvPr>
                <p:cNvSpPr>
                  <a:spLocks noChangeArrowheads="1"/>
                </p:cNvSpPr>
                <p:nvPr/>
              </p:nvSpPr>
              <p:spPr bwMode="auto">
                <a:xfrm>
                  <a:off x="3141" y="2054"/>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70" name="Oval 23">
                  <a:extLst>
                    <a:ext uri="{FF2B5EF4-FFF2-40B4-BE49-F238E27FC236}">
                      <a16:creationId xmlns:a16="http://schemas.microsoft.com/office/drawing/2014/main" id="{1E27465F-7B7E-46E6-AF3A-8CA1E52A7EA3}"/>
                    </a:ext>
                  </a:extLst>
                </p:cNvPr>
                <p:cNvSpPr>
                  <a:spLocks noChangeArrowheads="1"/>
                </p:cNvSpPr>
                <p:nvPr/>
              </p:nvSpPr>
              <p:spPr bwMode="auto">
                <a:xfrm>
                  <a:off x="3249" y="2030"/>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71" name="Oval 24">
                  <a:extLst>
                    <a:ext uri="{FF2B5EF4-FFF2-40B4-BE49-F238E27FC236}">
                      <a16:creationId xmlns:a16="http://schemas.microsoft.com/office/drawing/2014/main" id="{1EA7A773-3877-4558-A6DA-FFB77D2076B3}"/>
                    </a:ext>
                  </a:extLst>
                </p:cNvPr>
                <p:cNvSpPr>
                  <a:spLocks noChangeArrowheads="1"/>
                </p:cNvSpPr>
                <p:nvPr/>
              </p:nvSpPr>
              <p:spPr bwMode="auto">
                <a:xfrm>
                  <a:off x="2985" y="2018"/>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72" name="Oval 25">
                  <a:extLst>
                    <a:ext uri="{FF2B5EF4-FFF2-40B4-BE49-F238E27FC236}">
                      <a16:creationId xmlns:a16="http://schemas.microsoft.com/office/drawing/2014/main" id="{3C3D8134-A5D1-43EA-A9C5-20AD871805F0}"/>
                    </a:ext>
                  </a:extLst>
                </p:cNvPr>
                <p:cNvSpPr>
                  <a:spLocks noChangeArrowheads="1"/>
                </p:cNvSpPr>
                <p:nvPr/>
              </p:nvSpPr>
              <p:spPr bwMode="auto">
                <a:xfrm>
                  <a:off x="3585" y="2018"/>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73" name="Oval 26">
                  <a:extLst>
                    <a:ext uri="{FF2B5EF4-FFF2-40B4-BE49-F238E27FC236}">
                      <a16:creationId xmlns:a16="http://schemas.microsoft.com/office/drawing/2014/main" id="{8FB379AD-C44B-46CD-92D2-2E8D69777D02}"/>
                    </a:ext>
                  </a:extLst>
                </p:cNvPr>
                <p:cNvSpPr>
                  <a:spLocks noChangeArrowheads="1"/>
                </p:cNvSpPr>
                <p:nvPr/>
              </p:nvSpPr>
              <p:spPr bwMode="auto">
                <a:xfrm>
                  <a:off x="2661" y="1910"/>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74" name="Oval 27">
                  <a:extLst>
                    <a:ext uri="{FF2B5EF4-FFF2-40B4-BE49-F238E27FC236}">
                      <a16:creationId xmlns:a16="http://schemas.microsoft.com/office/drawing/2014/main" id="{EFD463E7-F267-4373-9942-BC8CF863C1FB}"/>
                    </a:ext>
                  </a:extLst>
                </p:cNvPr>
                <p:cNvSpPr>
                  <a:spLocks noChangeArrowheads="1"/>
                </p:cNvSpPr>
                <p:nvPr/>
              </p:nvSpPr>
              <p:spPr bwMode="auto">
                <a:xfrm>
                  <a:off x="3597" y="2186"/>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75" name="Oval 28">
                  <a:extLst>
                    <a:ext uri="{FF2B5EF4-FFF2-40B4-BE49-F238E27FC236}">
                      <a16:creationId xmlns:a16="http://schemas.microsoft.com/office/drawing/2014/main" id="{65927E42-B012-4A40-8CB7-6928C3E21995}"/>
                    </a:ext>
                  </a:extLst>
                </p:cNvPr>
                <p:cNvSpPr>
                  <a:spLocks noChangeArrowheads="1"/>
                </p:cNvSpPr>
                <p:nvPr/>
              </p:nvSpPr>
              <p:spPr bwMode="auto">
                <a:xfrm>
                  <a:off x="2817" y="2066"/>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76" name="Oval 29">
                  <a:extLst>
                    <a:ext uri="{FF2B5EF4-FFF2-40B4-BE49-F238E27FC236}">
                      <a16:creationId xmlns:a16="http://schemas.microsoft.com/office/drawing/2014/main" id="{48CF5C48-513C-482A-80A8-1985707CAEE9}"/>
                    </a:ext>
                  </a:extLst>
                </p:cNvPr>
                <p:cNvSpPr>
                  <a:spLocks noChangeArrowheads="1"/>
                </p:cNvSpPr>
                <p:nvPr/>
              </p:nvSpPr>
              <p:spPr bwMode="auto">
                <a:xfrm>
                  <a:off x="3117" y="2294"/>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77" name="Oval 30">
                  <a:extLst>
                    <a:ext uri="{FF2B5EF4-FFF2-40B4-BE49-F238E27FC236}">
                      <a16:creationId xmlns:a16="http://schemas.microsoft.com/office/drawing/2014/main" id="{C90A87AB-1EFF-456B-AFFD-5D38D7532421}"/>
                    </a:ext>
                  </a:extLst>
                </p:cNvPr>
                <p:cNvSpPr>
                  <a:spLocks noChangeArrowheads="1"/>
                </p:cNvSpPr>
                <p:nvPr/>
              </p:nvSpPr>
              <p:spPr bwMode="auto">
                <a:xfrm>
                  <a:off x="3033" y="2234"/>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78" name="Oval 31">
                  <a:extLst>
                    <a:ext uri="{FF2B5EF4-FFF2-40B4-BE49-F238E27FC236}">
                      <a16:creationId xmlns:a16="http://schemas.microsoft.com/office/drawing/2014/main" id="{F8B6ACC0-3031-48BF-AE71-D21F7C4CADE7}"/>
                    </a:ext>
                  </a:extLst>
                </p:cNvPr>
                <p:cNvSpPr>
                  <a:spLocks noChangeArrowheads="1"/>
                </p:cNvSpPr>
                <p:nvPr/>
              </p:nvSpPr>
              <p:spPr bwMode="auto">
                <a:xfrm>
                  <a:off x="3369" y="2318"/>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79" name="Oval 32">
                  <a:extLst>
                    <a:ext uri="{FF2B5EF4-FFF2-40B4-BE49-F238E27FC236}">
                      <a16:creationId xmlns:a16="http://schemas.microsoft.com/office/drawing/2014/main" id="{AB8BA197-E658-42E1-9BD6-754C8FC532A4}"/>
                    </a:ext>
                  </a:extLst>
                </p:cNvPr>
                <p:cNvSpPr>
                  <a:spLocks noChangeArrowheads="1"/>
                </p:cNvSpPr>
                <p:nvPr/>
              </p:nvSpPr>
              <p:spPr bwMode="auto">
                <a:xfrm>
                  <a:off x="3213" y="2138"/>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80" name="Oval 33">
                  <a:extLst>
                    <a:ext uri="{FF2B5EF4-FFF2-40B4-BE49-F238E27FC236}">
                      <a16:creationId xmlns:a16="http://schemas.microsoft.com/office/drawing/2014/main" id="{6BB8D8EC-578E-4540-9990-A44C680A5A6A}"/>
                    </a:ext>
                  </a:extLst>
                </p:cNvPr>
                <p:cNvSpPr>
                  <a:spLocks noChangeArrowheads="1"/>
                </p:cNvSpPr>
                <p:nvPr/>
              </p:nvSpPr>
              <p:spPr bwMode="auto">
                <a:xfrm>
                  <a:off x="3429" y="2066"/>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81" name="Oval 34">
                  <a:extLst>
                    <a:ext uri="{FF2B5EF4-FFF2-40B4-BE49-F238E27FC236}">
                      <a16:creationId xmlns:a16="http://schemas.microsoft.com/office/drawing/2014/main" id="{BA712429-C173-4FAE-961C-7FA49DEF3B76}"/>
                    </a:ext>
                  </a:extLst>
                </p:cNvPr>
                <p:cNvSpPr>
                  <a:spLocks noChangeArrowheads="1"/>
                </p:cNvSpPr>
                <p:nvPr/>
              </p:nvSpPr>
              <p:spPr bwMode="auto">
                <a:xfrm>
                  <a:off x="2901" y="2270"/>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85" name="Oval 35">
                  <a:extLst>
                    <a:ext uri="{FF2B5EF4-FFF2-40B4-BE49-F238E27FC236}">
                      <a16:creationId xmlns:a16="http://schemas.microsoft.com/office/drawing/2014/main" id="{66C375D7-6F6F-4781-A0EB-07C614980DD0}"/>
                    </a:ext>
                  </a:extLst>
                </p:cNvPr>
                <p:cNvSpPr>
                  <a:spLocks noChangeArrowheads="1"/>
                </p:cNvSpPr>
                <p:nvPr/>
              </p:nvSpPr>
              <p:spPr bwMode="auto">
                <a:xfrm>
                  <a:off x="2781" y="2198"/>
                  <a:ext cx="228" cy="204"/>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grpSp>
          <p:sp>
            <p:nvSpPr>
              <p:cNvPr id="186" name="Line 36">
                <a:extLst>
                  <a:ext uri="{FF2B5EF4-FFF2-40B4-BE49-F238E27FC236}">
                    <a16:creationId xmlns:a16="http://schemas.microsoft.com/office/drawing/2014/main" id="{BEE4D793-93EF-46F3-AE3B-50568A2B6819}"/>
                  </a:ext>
                </a:extLst>
              </p:cNvPr>
              <p:cNvSpPr>
                <a:spLocks noChangeShapeType="1"/>
              </p:cNvSpPr>
              <p:nvPr/>
            </p:nvSpPr>
            <p:spPr bwMode="auto">
              <a:xfrm flipH="1">
                <a:off x="4638005" y="2003236"/>
                <a:ext cx="145063" cy="270716"/>
              </a:xfrm>
              <a:prstGeom prst="line">
                <a:avLst/>
              </a:prstGeom>
              <a:noFill/>
              <a:ln w="25400">
                <a:solidFill>
                  <a:schemeClr val="accent1"/>
                </a:solidFill>
                <a:round/>
                <a:headEnd/>
                <a:tailEnd type="triangle" w="med" len="med"/>
              </a:ln>
            </p:spPr>
            <p:txBody>
              <a:bodyPr wrap="none" lIns="91408" tIns="45704" rIns="91408" bIns="45704" anchor="ctr"/>
              <a:lstStyle/>
              <a:p>
                <a:endParaRPr lang="en-US">
                  <a:latin typeface="+mn-lt"/>
                </a:endParaRPr>
              </a:p>
            </p:txBody>
          </p:sp>
          <p:sp>
            <p:nvSpPr>
              <p:cNvPr id="187" name="Line 37">
                <a:extLst>
                  <a:ext uri="{FF2B5EF4-FFF2-40B4-BE49-F238E27FC236}">
                    <a16:creationId xmlns:a16="http://schemas.microsoft.com/office/drawing/2014/main" id="{89859C4C-EBD8-4CBA-9397-E65B5F5CB866}"/>
                  </a:ext>
                </a:extLst>
              </p:cNvPr>
              <p:cNvSpPr>
                <a:spLocks noChangeShapeType="1"/>
              </p:cNvSpPr>
              <p:nvPr/>
            </p:nvSpPr>
            <p:spPr bwMode="auto">
              <a:xfrm flipH="1">
                <a:off x="4377055" y="1829482"/>
                <a:ext cx="263448" cy="175643"/>
              </a:xfrm>
              <a:prstGeom prst="line">
                <a:avLst/>
              </a:prstGeom>
              <a:noFill/>
              <a:ln w="25400">
                <a:solidFill>
                  <a:schemeClr val="accent1"/>
                </a:solidFill>
                <a:round/>
                <a:headEnd/>
                <a:tailEnd type="triangle" w="med" len="med"/>
              </a:ln>
            </p:spPr>
            <p:txBody>
              <a:bodyPr wrap="none" lIns="91408" tIns="45704" rIns="91408" bIns="45704" anchor="ctr"/>
              <a:lstStyle/>
              <a:p>
                <a:endParaRPr lang="en-US">
                  <a:latin typeface="+mn-lt"/>
                </a:endParaRPr>
              </a:p>
            </p:txBody>
          </p:sp>
          <p:sp>
            <p:nvSpPr>
              <p:cNvPr id="188" name="Line 38">
                <a:extLst>
                  <a:ext uri="{FF2B5EF4-FFF2-40B4-BE49-F238E27FC236}">
                    <a16:creationId xmlns:a16="http://schemas.microsoft.com/office/drawing/2014/main" id="{37EC76C8-90A1-4D73-B3AF-BF7DB766F4D3}"/>
                  </a:ext>
                </a:extLst>
              </p:cNvPr>
              <p:cNvSpPr>
                <a:spLocks noChangeShapeType="1"/>
              </p:cNvSpPr>
              <p:nvPr/>
            </p:nvSpPr>
            <p:spPr bwMode="auto">
              <a:xfrm>
                <a:off x="5434194" y="2073748"/>
                <a:ext cx="142562" cy="219151"/>
              </a:xfrm>
              <a:prstGeom prst="line">
                <a:avLst/>
              </a:prstGeom>
              <a:noFill/>
              <a:ln w="25400">
                <a:solidFill>
                  <a:schemeClr val="accent1"/>
                </a:solidFill>
                <a:round/>
                <a:headEnd/>
                <a:tailEnd type="triangle" w="med" len="med"/>
              </a:ln>
            </p:spPr>
            <p:txBody>
              <a:bodyPr wrap="none" lIns="91408" tIns="45704" rIns="91408" bIns="45704" anchor="ctr"/>
              <a:lstStyle/>
              <a:p>
                <a:endParaRPr lang="en-US">
                  <a:latin typeface="+mn-lt"/>
                </a:endParaRPr>
              </a:p>
            </p:txBody>
          </p:sp>
          <p:sp>
            <p:nvSpPr>
              <p:cNvPr id="189" name="Line 39">
                <a:extLst>
                  <a:ext uri="{FF2B5EF4-FFF2-40B4-BE49-F238E27FC236}">
                    <a16:creationId xmlns:a16="http://schemas.microsoft.com/office/drawing/2014/main" id="{FB8CF3F5-2A99-477F-A30C-5CA9C50B66F0}"/>
                  </a:ext>
                </a:extLst>
              </p:cNvPr>
              <p:cNvSpPr>
                <a:spLocks noChangeShapeType="1"/>
              </p:cNvSpPr>
              <p:nvPr/>
            </p:nvSpPr>
            <p:spPr bwMode="auto">
              <a:xfrm>
                <a:off x="5694070" y="1892715"/>
                <a:ext cx="287625" cy="158723"/>
              </a:xfrm>
              <a:prstGeom prst="line">
                <a:avLst/>
              </a:prstGeom>
              <a:noFill/>
              <a:ln w="25400">
                <a:solidFill>
                  <a:schemeClr val="accent1"/>
                </a:solidFill>
                <a:round/>
                <a:headEnd/>
                <a:tailEnd type="triangle" w="med" len="med"/>
              </a:ln>
            </p:spPr>
            <p:txBody>
              <a:bodyPr wrap="none" lIns="91408" tIns="45704" rIns="91408" bIns="45704" anchor="ctr"/>
              <a:lstStyle/>
              <a:p>
                <a:endParaRPr lang="en-US">
                  <a:latin typeface="+mn-lt"/>
                </a:endParaRPr>
              </a:p>
            </p:txBody>
          </p:sp>
          <p:sp>
            <p:nvSpPr>
              <p:cNvPr id="190" name="Line 40">
                <a:extLst>
                  <a:ext uri="{FF2B5EF4-FFF2-40B4-BE49-F238E27FC236}">
                    <a16:creationId xmlns:a16="http://schemas.microsoft.com/office/drawing/2014/main" id="{4D09EB5C-CE68-4408-9B38-BF0CCC44CDF3}"/>
                  </a:ext>
                </a:extLst>
              </p:cNvPr>
              <p:cNvSpPr>
                <a:spLocks noChangeShapeType="1"/>
              </p:cNvSpPr>
              <p:nvPr/>
            </p:nvSpPr>
            <p:spPr bwMode="auto">
              <a:xfrm>
                <a:off x="5127390" y="2124247"/>
                <a:ext cx="9171" cy="278773"/>
              </a:xfrm>
              <a:prstGeom prst="line">
                <a:avLst/>
              </a:prstGeom>
              <a:noFill/>
              <a:ln w="25400">
                <a:solidFill>
                  <a:schemeClr val="accent1"/>
                </a:solidFill>
                <a:round/>
                <a:headEnd/>
                <a:tailEnd type="triangle" w="med" len="med"/>
              </a:ln>
            </p:spPr>
            <p:txBody>
              <a:bodyPr wrap="none" lIns="91408" tIns="45704" rIns="91408" bIns="45704" anchor="ctr"/>
              <a:lstStyle/>
              <a:p>
                <a:endParaRPr lang="en-US">
                  <a:latin typeface="+mn-lt"/>
                </a:endParaRPr>
              </a:p>
            </p:txBody>
          </p:sp>
          <p:grpSp>
            <p:nvGrpSpPr>
              <p:cNvPr id="192" name="Group 42">
                <a:extLst>
                  <a:ext uri="{FF2B5EF4-FFF2-40B4-BE49-F238E27FC236}">
                    <a16:creationId xmlns:a16="http://schemas.microsoft.com/office/drawing/2014/main" id="{AA8C5715-7199-426F-B251-58A5CE449EF8}"/>
                  </a:ext>
                </a:extLst>
              </p:cNvPr>
              <p:cNvGrpSpPr>
                <a:grpSpLocks/>
              </p:cNvGrpSpPr>
              <p:nvPr/>
            </p:nvGrpSpPr>
            <p:grpSpPr bwMode="auto">
              <a:xfrm>
                <a:off x="5257965" y="954928"/>
                <a:ext cx="754495" cy="417354"/>
                <a:chOff x="4485" y="1286"/>
                <a:chExt cx="996" cy="588"/>
              </a:xfrm>
            </p:grpSpPr>
            <p:sp>
              <p:nvSpPr>
                <p:cNvPr id="193" name="Oval 43">
                  <a:extLst>
                    <a:ext uri="{FF2B5EF4-FFF2-40B4-BE49-F238E27FC236}">
                      <a16:creationId xmlns:a16="http://schemas.microsoft.com/office/drawing/2014/main" id="{D1F3B206-4645-44EE-AB59-E54EABB6D9AA}"/>
                    </a:ext>
                  </a:extLst>
                </p:cNvPr>
                <p:cNvSpPr>
                  <a:spLocks noChangeArrowheads="1"/>
                </p:cNvSpPr>
                <p:nvPr/>
              </p:nvSpPr>
              <p:spPr bwMode="auto">
                <a:xfrm>
                  <a:off x="4857" y="1286"/>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94" name="Oval 44">
                  <a:extLst>
                    <a:ext uri="{FF2B5EF4-FFF2-40B4-BE49-F238E27FC236}">
                      <a16:creationId xmlns:a16="http://schemas.microsoft.com/office/drawing/2014/main" id="{50C15D03-1EBB-4D1F-8875-359176497BBF}"/>
                    </a:ext>
                  </a:extLst>
                </p:cNvPr>
                <p:cNvSpPr>
                  <a:spLocks noChangeArrowheads="1"/>
                </p:cNvSpPr>
                <p:nvPr/>
              </p:nvSpPr>
              <p:spPr bwMode="auto">
                <a:xfrm>
                  <a:off x="5121" y="1610"/>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198" name="Oval 45">
                  <a:extLst>
                    <a:ext uri="{FF2B5EF4-FFF2-40B4-BE49-F238E27FC236}">
                      <a16:creationId xmlns:a16="http://schemas.microsoft.com/office/drawing/2014/main" id="{F33A597C-8256-45C6-AD45-8EF42B8F29EE}"/>
                    </a:ext>
                  </a:extLst>
                </p:cNvPr>
                <p:cNvSpPr>
                  <a:spLocks noChangeArrowheads="1"/>
                </p:cNvSpPr>
                <p:nvPr/>
              </p:nvSpPr>
              <p:spPr bwMode="auto">
                <a:xfrm>
                  <a:off x="5013" y="1466"/>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199" name="Oval 46">
                  <a:extLst>
                    <a:ext uri="{FF2B5EF4-FFF2-40B4-BE49-F238E27FC236}">
                      <a16:creationId xmlns:a16="http://schemas.microsoft.com/office/drawing/2014/main" id="{B836523D-992A-4B3F-A2A7-4EBEB1F3EC58}"/>
                    </a:ext>
                  </a:extLst>
                </p:cNvPr>
                <p:cNvSpPr>
                  <a:spLocks noChangeArrowheads="1"/>
                </p:cNvSpPr>
                <p:nvPr/>
              </p:nvSpPr>
              <p:spPr bwMode="auto">
                <a:xfrm>
                  <a:off x="4557" y="1442"/>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200" name="Oval 47">
                  <a:extLst>
                    <a:ext uri="{FF2B5EF4-FFF2-40B4-BE49-F238E27FC236}">
                      <a16:creationId xmlns:a16="http://schemas.microsoft.com/office/drawing/2014/main" id="{6E6EDBB1-EE43-4240-83D5-048A2A7E148E}"/>
                    </a:ext>
                  </a:extLst>
                </p:cNvPr>
                <p:cNvSpPr>
                  <a:spLocks noChangeArrowheads="1"/>
                </p:cNvSpPr>
                <p:nvPr/>
              </p:nvSpPr>
              <p:spPr bwMode="auto">
                <a:xfrm>
                  <a:off x="5265" y="1634"/>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209" name="Oval 48">
                  <a:extLst>
                    <a:ext uri="{FF2B5EF4-FFF2-40B4-BE49-F238E27FC236}">
                      <a16:creationId xmlns:a16="http://schemas.microsoft.com/office/drawing/2014/main" id="{99FB8A9E-7703-45EE-AC23-337115D6049E}"/>
                    </a:ext>
                  </a:extLst>
                </p:cNvPr>
                <p:cNvSpPr>
                  <a:spLocks noChangeArrowheads="1"/>
                </p:cNvSpPr>
                <p:nvPr/>
              </p:nvSpPr>
              <p:spPr bwMode="auto">
                <a:xfrm>
                  <a:off x="4917" y="1658"/>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210" name="Oval 49">
                  <a:extLst>
                    <a:ext uri="{FF2B5EF4-FFF2-40B4-BE49-F238E27FC236}">
                      <a16:creationId xmlns:a16="http://schemas.microsoft.com/office/drawing/2014/main" id="{C79373B8-CD87-4DC8-AF6D-E6E797454AE1}"/>
                    </a:ext>
                  </a:extLst>
                </p:cNvPr>
                <p:cNvSpPr>
                  <a:spLocks noChangeArrowheads="1"/>
                </p:cNvSpPr>
                <p:nvPr/>
              </p:nvSpPr>
              <p:spPr bwMode="auto">
                <a:xfrm>
                  <a:off x="4989" y="1310"/>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211" name="Oval 50">
                  <a:extLst>
                    <a:ext uri="{FF2B5EF4-FFF2-40B4-BE49-F238E27FC236}">
                      <a16:creationId xmlns:a16="http://schemas.microsoft.com/office/drawing/2014/main" id="{E9C756EC-AB40-4177-881A-46BB583107E1}"/>
                    </a:ext>
                  </a:extLst>
                </p:cNvPr>
                <p:cNvSpPr>
                  <a:spLocks noChangeArrowheads="1"/>
                </p:cNvSpPr>
                <p:nvPr/>
              </p:nvSpPr>
              <p:spPr bwMode="auto">
                <a:xfrm>
                  <a:off x="4737" y="1526"/>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212" name="Oval 51">
                  <a:extLst>
                    <a:ext uri="{FF2B5EF4-FFF2-40B4-BE49-F238E27FC236}">
                      <a16:creationId xmlns:a16="http://schemas.microsoft.com/office/drawing/2014/main" id="{A011A92E-4154-48C9-BCD5-7F966C1918BD}"/>
                    </a:ext>
                  </a:extLst>
                </p:cNvPr>
                <p:cNvSpPr>
                  <a:spLocks noChangeArrowheads="1"/>
                </p:cNvSpPr>
                <p:nvPr/>
              </p:nvSpPr>
              <p:spPr bwMode="auto">
                <a:xfrm>
                  <a:off x="4677" y="1334"/>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213" name="Oval 52">
                  <a:extLst>
                    <a:ext uri="{FF2B5EF4-FFF2-40B4-BE49-F238E27FC236}">
                      <a16:creationId xmlns:a16="http://schemas.microsoft.com/office/drawing/2014/main" id="{32AB6906-AF4B-4ADE-9DCA-BF1DC266382E}"/>
                    </a:ext>
                  </a:extLst>
                </p:cNvPr>
                <p:cNvSpPr>
                  <a:spLocks noChangeArrowheads="1"/>
                </p:cNvSpPr>
                <p:nvPr/>
              </p:nvSpPr>
              <p:spPr bwMode="auto">
                <a:xfrm>
                  <a:off x="4845" y="1430"/>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214" name="Oval 53">
                  <a:extLst>
                    <a:ext uri="{FF2B5EF4-FFF2-40B4-BE49-F238E27FC236}">
                      <a16:creationId xmlns:a16="http://schemas.microsoft.com/office/drawing/2014/main" id="{C78F2746-81CB-4F61-8F94-3B32D4FF19EC}"/>
                    </a:ext>
                  </a:extLst>
                </p:cNvPr>
                <p:cNvSpPr>
                  <a:spLocks noChangeArrowheads="1"/>
                </p:cNvSpPr>
                <p:nvPr/>
              </p:nvSpPr>
              <p:spPr bwMode="auto">
                <a:xfrm>
                  <a:off x="5181" y="1406"/>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215" name="Oval 54">
                  <a:extLst>
                    <a:ext uri="{FF2B5EF4-FFF2-40B4-BE49-F238E27FC236}">
                      <a16:creationId xmlns:a16="http://schemas.microsoft.com/office/drawing/2014/main" id="{A0955D78-06A9-430B-9C60-7AFB00FCFA74}"/>
                    </a:ext>
                  </a:extLst>
                </p:cNvPr>
                <p:cNvSpPr>
                  <a:spLocks noChangeArrowheads="1"/>
                </p:cNvSpPr>
                <p:nvPr/>
              </p:nvSpPr>
              <p:spPr bwMode="auto">
                <a:xfrm>
                  <a:off x="4581" y="1622"/>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216" name="Oval 55">
                  <a:extLst>
                    <a:ext uri="{FF2B5EF4-FFF2-40B4-BE49-F238E27FC236}">
                      <a16:creationId xmlns:a16="http://schemas.microsoft.com/office/drawing/2014/main" id="{6EB21F22-1BE2-4154-9D2C-0FE70AF20C89}"/>
                    </a:ext>
                  </a:extLst>
                </p:cNvPr>
                <p:cNvSpPr>
                  <a:spLocks noChangeArrowheads="1"/>
                </p:cNvSpPr>
                <p:nvPr/>
              </p:nvSpPr>
              <p:spPr bwMode="auto">
                <a:xfrm>
                  <a:off x="5049" y="1334"/>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217" name="Oval 56">
                  <a:extLst>
                    <a:ext uri="{FF2B5EF4-FFF2-40B4-BE49-F238E27FC236}">
                      <a16:creationId xmlns:a16="http://schemas.microsoft.com/office/drawing/2014/main" id="{2F1C2206-A226-4DCE-A5B2-5F9EACE66381}"/>
                    </a:ext>
                  </a:extLst>
                </p:cNvPr>
                <p:cNvSpPr>
                  <a:spLocks noChangeArrowheads="1"/>
                </p:cNvSpPr>
                <p:nvPr/>
              </p:nvSpPr>
              <p:spPr bwMode="auto">
                <a:xfrm>
                  <a:off x="4485" y="1526"/>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218" name="Oval 57">
                  <a:extLst>
                    <a:ext uri="{FF2B5EF4-FFF2-40B4-BE49-F238E27FC236}">
                      <a16:creationId xmlns:a16="http://schemas.microsoft.com/office/drawing/2014/main" id="{D3DD4B93-AC45-439D-AFD6-CE6E7143853A}"/>
                    </a:ext>
                  </a:extLst>
                </p:cNvPr>
                <p:cNvSpPr>
                  <a:spLocks noChangeArrowheads="1"/>
                </p:cNvSpPr>
                <p:nvPr/>
              </p:nvSpPr>
              <p:spPr bwMode="auto">
                <a:xfrm>
                  <a:off x="4485" y="1658"/>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219" name="Oval 58">
                  <a:extLst>
                    <a:ext uri="{FF2B5EF4-FFF2-40B4-BE49-F238E27FC236}">
                      <a16:creationId xmlns:a16="http://schemas.microsoft.com/office/drawing/2014/main" id="{BAA67BA1-155C-4869-8D61-3F9EE804BE17}"/>
                    </a:ext>
                  </a:extLst>
                </p:cNvPr>
                <p:cNvSpPr>
                  <a:spLocks noChangeArrowheads="1"/>
                </p:cNvSpPr>
                <p:nvPr/>
              </p:nvSpPr>
              <p:spPr bwMode="auto">
                <a:xfrm>
                  <a:off x="5241" y="1526"/>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220" name="Oval 59">
                  <a:extLst>
                    <a:ext uri="{FF2B5EF4-FFF2-40B4-BE49-F238E27FC236}">
                      <a16:creationId xmlns:a16="http://schemas.microsoft.com/office/drawing/2014/main" id="{C6DA4010-1EC0-4BA9-B0BF-50DEE559E86F}"/>
                    </a:ext>
                  </a:extLst>
                </p:cNvPr>
                <p:cNvSpPr>
                  <a:spLocks noChangeArrowheads="1"/>
                </p:cNvSpPr>
                <p:nvPr/>
              </p:nvSpPr>
              <p:spPr bwMode="auto">
                <a:xfrm>
                  <a:off x="5061" y="1646"/>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sp>
              <p:nvSpPr>
                <p:cNvPr id="221" name="Oval 60">
                  <a:extLst>
                    <a:ext uri="{FF2B5EF4-FFF2-40B4-BE49-F238E27FC236}">
                      <a16:creationId xmlns:a16="http://schemas.microsoft.com/office/drawing/2014/main" id="{FB355C36-7CD7-4A05-8499-87612FF69EEC}"/>
                    </a:ext>
                  </a:extLst>
                </p:cNvPr>
                <p:cNvSpPr>
                  <a:spLocks noChangeArrowheads="1"/>
                </p:cNvSpPr>
                <p:nvPr/>
              </p:nvSpPr>
              <p:spPr bwMode="auto">
                <a:xfrm>
                  <a:off x="4761" y="1658"/>
                  <a:ext cx="216" cy="216"/>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anchor="ctr"/>
                <a:lstStyle/>
                <a:p>
                  <a:endParaRPr lang="en-US">
                    <a:latin typeface="+mn-lt"/>
                  </a:endParaRPr>
                </a:p>
              </p:txBody>
            </p:sp>
            <p:sp>
              <p:nvSpPr>
                <p:cNvPr id="222" name="Oval 61">
                  <a:extLst>
                    <a:ext uri="{FF2B5EF4-FFF2-40B4-BE49-F238E27FC236}">
                      <a16:creationId xmlns:a16="http://schemas.microsoft.com/office/drawing/2014/main" id="{3474F081-2743-48CB-8EE6-227BC7E4E6C1}"/>
                    </a:ext>
                  </a:extLst>
                </p:cNvPr>
                <p:cNvSpPr>
                  <a:spLocks noChangeArrowheads="1"/>
                </p:cNvSpPr>
                <p:nvPr/>
              </p:nvSpPr>
              <p:spPr bwMode="auto">
                <a:xfrm>
                  <a:off x="4881" y="1574"/>
                  <a:ext cx="216" cy="216"/>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anchor="ctr"/>
                <a:lstStyle/>
                <a:p>
                  <a:endParaRPr lang="en-US">
                    <a:latin typeface="+mn-lt"/>
                  </a:endParaRPr>
                </a:p>
              </p:txBody>
            </p:sp>
          </p:grpSp>
          <p:sp>
            <p:nvSpPr>
              <p:cNvPr id="223" name="Line 62">
                <a:extLst>
                  <a:ext uri="{FF2B5EF4-FFF2-40B4-BE49-F238E27FC236}">
                    <a16:creationId xmlns:a16="http://schemas.microsoft.com/office/drawing/2014/main" id="{A8FDF39B-2853-4959-9EF1-F9250206A57F}"/>
                  </a:ext>
                </a:extLst>
              </p:cNvPr>
              <p:cNvSpPr>
                <a:spLocks noChangeShapeType="1"/>
              </p:cNvSpPr>
              <p:nvPr/>
            </p:nvSpPr>
            <p:spPr bwMode="auto">
              <a:xfrm>
                <a:off x="6190869" y="1373140"/>
                <a:ext cx="372663" cy="0"/>
              </a:xfrm>
              <a:prstGeom prst="line">
                <a:avLst/>
              </a:prstGeom>
              <a:noFill/>
              <a:ln w="76200">
                <a:solidFill>
                  <a:srgbClr val="B81414"/>
                </a:solidFill>
                <a:round/>
                <a:headEnd/>
                <a:tailEnd type="triangle" w="med" len="med"/>
              </a:ln>
            </p:spPr>
            <p:txBody>
              <a:bodyPr wrap="none" lIns="91408" tIns="45704" rIns="91408" bIns="45704" anchor="ctr"/>
              <a:lstStyle/>
              <a:p>
                <a:endParaRPr lang="en-US">
                  <a:latin typeface="+mn-lt"/>
                </a:endParaRPr>
              </a:p>
            </p:txBody>
          </p:sp>
          <p:sp>
            <p:nvSpPr>
              <p:cNvPr id="224" name="Oval 66">
                <a:extLst>
                  <a:ext uri="{FF2B5EF4-FFF2-40B4-BE49-F238E27FC236}">
                    <a16:creationId xmlns:a16="http://schemas.microsoft.com/office/drawing/2014/main" id="{B83142A5-9DB6-4F33-BB6E-04FD4322FA29}"/>
                  </a:ext>
                </a:extLst>
              </p:cNvPr>
              <p:cNvSpPr>
                <a:spLocks noChangeArrowheads="1"/>
              </p:cNvSpPr>
              <p:nvPr/>
            </p:nvSpPr>
            <p:spPr bwMode="auto">
              <a:xfrm>
                <a:off x="3426128" y="1620208"/>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25" name="Oval 67">
                <a:extLst>
                  <a:ext uri="{FF2B5EF4-FFF2-40B4-BE49-F238E27FC236}">
                    <a16:creationId xmlns:a16="http://schemas.microsoft.com/office/drawing/2014/main" id="{063413DF-791E-4C2F-9FE3-05FBAF641A9E}"/>
                  </a:ext>
                </a:extLst>
              </p:cNvPr>
              <p:cNvSpPr>
                <a:spLocks noChangeArrowheads="1"/>
              </p:cNvSpPr>
              <p:nvPr/>
            </p:nvSpPr>
            <p:spPr bwMode="auto">
              <a:xfrm>
                <a:off x="3104079" y="1140014"/>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26" name="Oval 68">
                <a:extLst>
                  <a:ext uri="{FF2B5EF4-FFF2-40B4-BE49-F238E27FC236}">
                    <a16:creationId xmlns:a16="http://schemas.microsoft.com/office/drawing/2014/main" id="{8D9C877F-FE75-4F55-8CB8-6090F7B4DE6D}"/>
                  </a:ext>
                </a:extLst>
              </p:cNvPr>
              <p:cNvSpPr>
                <a:spLocks noChangeArrowheads="1"/>
              </p:cNvSpPr>
              <p:nvPr/>
            </p:nvSpPr>
            <p:spPr bwMode="auto">
              <a:xfrm>
                <a:off x="3717687" y="1670710"/>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27" name="Oval 69">
                <a:extLst>
                  <a:ext uri="{FF2B5EF4-FFF2-40B4-BE49-F238E27FC236}">
                    <a16:creationId xmlns:a16="http://schemas.microsoft.com/office/drawing/2014/main" id="{7DC3D2A1-7D3E-4D2E-B741-C9E93AC4D283}"/>
                  </a:ext>
                </a:extLst>
              </p:cNvPr>
              <p:cNvSpPr>
                <a:spLocks noChangeArrowheads="1"/>
              </p:cNvSpPr>
              <p:nvPr/>
            </p:nvSpPr>
            <p:spPr bwMode="auto">
              <a:xfrm>
                <a:off x="2823954" y="1412516"/>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28" name="Oval 70">
                <a:extLst>
                  <a:ext uri="{FF2B5EF4-FFF2-40B4-BE49-F238E27FC236}">
                    <a16:creationId xmlns:a16="http://schemas.microsoft.com/office/drawing/2014/main" id="{184E11A0-1268-4AC8-8055-B9C48B622532}"/>
                  </a:ext>
                </a:extLst>
              </p:cNvPr>
              <p:cNvSpPr>
                <a:spLocks noChangeArrowheads="1"/>
              </p:cNvSpPr>
              <p:nvPr/>
            </p:nvSpPr>
            <p:spPr bwMode="auto">
              <a:xfrm>
                <a:off x="2542876" y="1220049"/>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29" name="Oval 71">
                <a:extLst>
                  <a:ext uri="{FF2B5EF4-FFF2-40B4-BE49-F238E27FC236}">
                    <a16:creationId xmlns:a16="http://schemas.microsoft.com/office/drawing/2014/main" id="{B8591F38-6D89-4EC5-A35E-CF28A934BCFE}"/>
                  </a:ext>
                </a:extLst>
              </p:cNvPr>
              <p:cNvSpPr>
                <a:spLocks noChangeArrowheads="1"/>
              </p:cNvSpPr>
              <p:nvPr/>
            </p:nvSpPr>
            <p:spPr bwMode="auto">
              <a:xfrm>
                <a:off x="3010704" y="1019007"/>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30" name="Oval 72">
                <a:extLst>
                  <a:ext uri="{FF2B5EF4-FFF2-40B4-BE49-F238E27FC236}">
                    <a16:creationId xmlns:a16="http://schemas.microsoft.com/office/drawing/2014/main" id="{06C272F5-AF1A-4CFE-9F5D-791474B7E5E2}"/>
                  </a:ext>
                </a:extLst>
              </p:cNvPr>
              <p:cNvSpPr>
                <a:spLocks noChangeArrowheads="1"/>
              </p:cNvSpPr>
              <p:nvPr/>
            </p:nvSpPr>
            <p:spPr bwMode="auto">
              <a:xfrm>
                <a:off x="3146003" y="1311520"/>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31" name="Oval 73">
                <a:extLst>
                  <a:ext uri="{FF2B5EF4-FFF2-40B4-BE49-F238E27FC236}">
                    <a16:creationId xmlns:a16="http://schemas.microsoft.com/office/drawing/2014/main" id="{1D9B07F1-D9F6-4BE2-8559-DA21BC091A2D}"/>
                  </a:ext>
                </a:extLst>
              </p:cNvPr>
              <p:cNvSpPr>
                <a:spLocks noChangeArrowheads="1"/>
              </p:cNvSpPr>
              <p:nvPr/>
            </p:nvSpPr>
            <p:spPr bwMode="auto">
              <a:xfrm>
                <a:off x="2615412" y="998046"/>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32" name="Oval 74">
                <a:extLst>
                  <a:ext uri="{FF2B5EF4-FFF2-40B4-BE49-F238E27FC236}">
                    <a16:creationId xmlns:a16="http://schemas.microsoft.com/office/drawing/2014/main" id="{01916B02-F96D-45E5-8514-3665BD971D5E}"/>
                  </a:ext>
                </a:extLst>
              </p:cNvPr>
              <p:cNvSpPr>
                <a:spLocks noChangeArrowheads="1"/>
              </p:cNvSpPr>
              <p:nvPr/>
            </p:nvSpPr>
            <p:spPr bwMode="auto">
              <a:xfrm>
                <a:off x="2906848" y="1492552"/>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33" name="Oval 75">
                <a:extLst>
                  <a:ext uri="{FF2B5EF4-FFF2-40B4-BE49-F238E27FC236}">
                    <a16:creationId xmlns:a16="http://schemas.microsoft.com/office/drawing/2014/main" id="{2932968A-CE1C-4D8A-843E-92384B9AE86B}"/>
                  </a:ext>
                </a:extLst>
              </p:cNvPr>
              <p:cNvSpPr>
                <a:spLocks noChangeArrowheads="1"/>
              </p:cNvSpPr>
              <p:nvPr/>
            </p:nvSpPr>
            <p:spPr bwMode="auto">
              <a:xfrm>
                <a:off x="3228897" y="1160023"/>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34" name="Oval 76">
                <a:extLst>
                  <a:ext uri="{FF2B5EF4-FFF2-40B4-BE49-F238E27FC236}">
                    <a16:creationId xmlns:a16="http://schemas.microsoft.com/office/drawing/2014/main" id="{52E249A8-425F-49A4-B440-47DC5B6C7178}"/>
                  </a:ext>
                </a:extLst>
              </p:cNvPr>
              <p:cNvSpPr>
                <a:spLocks noChangeArrowheads="1"/>
              </p:cNvSpPr>
              <p:nvPr/>
            </p:nvSpPr>
            <p:spPr bwMode="auto">
              <a:xfrm>
                <a:off x="2927810" y="1180032"/>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35" name="Oval 77">
                <a:extLst>
                  <a:ext uri="{FF2B5EF4-FFF2-40B4-BE49-F238E27FC236}">
                    <a16:creationId xmlns:a16="http://schemas.microsoft.com/office/drawing/2014/main" id="{37F80C23-B3DE-4B7D-8DBA-67CA506F5B5E}"/>
                  </a:ext>
                </a:extLst>
              </p:cNvPr>
              <p:cNvSpPr>
                <a:spLocks noChangeArrowheads="1"/>
              </p:cNvSpPr>
              <p:nvPr/>
            </p:nvSpPr>
            <p:spPr bwMode="auto">
              <a:xfrm>
                <a:off x="3571907" y="1488721"/>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36" name="Oval 78">
                <a:extLst>
                  <a:ext uri="{FF2B5EF4-FFF2-40B4-BE49-F238E27FC236}">
                    <a16:creationId xmlns:a16="http://schemas.microsoft.com/office/drawing/2014/main" id="{26B5122C-34CF-45F5-B234-6CC8EB09F2E4}"/>
                  </a:ext>
                </a:extLst>
              </p:cNvPr>
              <p:cNvSpPr>
                <a:spLocks noChangeArrowheads="1"/>
              </p:cNvSpPr>
              <p:nvPr/>
            </p:nvSpPr>
            <p:spPr bwMode="auto">
              <a:xfrm>
                <a:off x="3737819" y="1851740"/>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37" name="Oval 79">
                <a:extLst>
                  <a:ext uri="{FF2B5EF4-FFF2-40B4-BE49-F238E27FC236}">
                    <a16:creationId xmlns:a16="http://schemas.microsoft.com/office/drawing/2014/main" id="{EA9B0CFA-1499-4D75-B32D-A36E7C6DC2EC}"/>
                  </a:ext>
                </a:extLst>
              </p:cNvPr>
              <p:cNvSpPr>
                <a:spLocks noChangeArrowheads="1"/>
              </p:cNvSpPr>
              <p:nvPr/>
            </p:nvSpPr>
            <p:spPr bwMode="auto">
              <a:xfrm>
                <a:off x="3873117" y="1629736"/>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38" name="Oval 80">
                <a:extLst>
                  <a:ext uri="{FF2B5EF4-FFF2-40B4-BE49-F238E27FC236}">
                    <a16:creationId xmlns:a16="http://schemas.microsoft.com/office/drawing/2014/main" id="{38CAB9CF-B19D-49B7-8470-269310B02653}"/>
                  </a:ext>
                </a:extLst>
              </p:cNvPr>
              <p:cNvSpPr>
                <a:spLocks noChangeArrowheads="1"/>
              </p:cNvSpPr>
              <p:nvPr/>
            </p:nvSpPr>
            <p:spPr bwMode="auto">
              <a:xfrm>
                <a:off x="3509141" y="1811722"/>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39" name="Oval 81">
                <a:extLst>
                  <a:ext uri="{FF2B5EF4-FFF2-40B4-BE49-F238E27FC236}">
                    <a16:creationId xmlns:a16="http://schemas.microsoft.com/office/drawing/2014/main" id="{FC5E629B-3163-40D3-B845-02EB61303E64}"/>
                  </a:ext>
                </a:extLst>
              </p:cNvPr>
              <p:cNvSpPr>
                <a:spLocks noChangeArrowheads="1"/>
              </p:cNvSpPr>
              <p:nvPr/>
            </p:nvSpPr>
            <p:spPr bwMode="auto">
              <a:xfrm>
                <a:off x="3717687" y="1508729"/>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40" name="Oval 82">
                <a:extLst>
                  <a:ext uri="{FF2B5EF4-FFF2-40B4-BE49-F238E27FC236}">
                    <a16:creationId xmlns:a16="http://schemas.microsoft.com/office/drawing/2014/main" id="{E4748B21-3BE2-40E0-A1BA-2BC8970C6ACD}"/>
                  </a:ext>
                </a:extLst>
              </p:cNvPr>
              <p:cNvSpPr>
                <a:spLocks noChangeArrowheads="1"/>
              </p:cNvSpPr>
              <p:nvPr/>
            </p:nvSpPr>
            <p:spPr bwMode="auto">
              <a:xfrm>
                <a:off x="2947939" y="1270548"/>
                <a:ext cx="164238"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41" name="Oval 84">
                <a:extLst>
                  <a:ext uri="{FF2B5EF4-FFF2-40B4-BE49-F238E27FC236}">
                    <a16:creationId xmlns:a16="http://schemas.microsoft.com/office/drawing/2014/main" id="{1291834B-8F12-4348-BEE5-981C1C3382D8}"/>
                  </a:ext>
                </a:extLst>
              </p:cNvPr>
              <p:cNvSpPr>
                <a:spLocks noChangeArrowheads="1"/>
              </p:cNvSpPr>
              <p:nvPr/>
            </p:nvSpPr>
            <p:spPr bwMode="auto">
              <a:xfrm>
                <a:off x="3062279" y="1452534"/>
                <a:ext cx="164238"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42" name="Oval 85">
                <a:extLst>
                  <a:ext uri="{FF2B5EF4-FFF2-40B4-BE49-F238E27FC236}">
                    <a16:creationId xmlns:a16="http://schemas.microsoft.com/office/drawing/2014/main" id="{1B739195-92E0-44B3-83CB-E60D1BCC39E3}"/>
                  </a:ext>
                </a:extLst>
              </p:cNvPr>
              <p:cNvSpPr>
                <a:spLocks noChangeArrowheads="1"/>
              </p:cNvSpPr>
              <p:nvPr/>
            </p:nvSpPr>
            <p:spPr bwMode="auto">
              <a:xfrm>
                <a:off x="2771550" y="1069509"/>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43" name="Oval 86">
                <a:extLst>
                  <a:ext uri="{FF2B5EF4-FFF2-40B4-BE49-F238E27FC236}">
                    <a16:creationId xmlns:a16="http://schemas.microsoft.com/office/drawing/2014/main" id="{8C267AB5-D1B7-4C90-A9F1-B405FB631A11}"/>
                  </a:ext>
                </a:extLst>
              </p:cNvPr>
              <p:cNvSpPr>
                <a:spLocks noChangeArrowheads="1"/>
              </p:cNvSpPr>
              <p:nvPr/>
            </p:nvSpPr>
            <p:spPr bwMode="auto">
              <a:xfrm>
                <a:off x="3821543" y="1751695"/>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44" name="Oval 87">
                <a:extLst>
                  <a:ext uri="{FF2B5EF4-FFF2-40B4-BE49-F238E27FC236}">
                    <a16:creationId xmlns:a16="http://schemas.microsoft.com/office/drawing/2014/main" id="{76EFBBFD-5612-4C8E-A66C-AF54102F147E}"/>
                  </a:ext>
                </a:extLst>
              </p:cNvPr>
              <p:cNvSpPr>
                <a:spLocks noChangeArrowheads="1"/>
              </p:cNvSpPr>
              <p:nvPr/>
            </p:nvSpPr>
            <p:spPr bwMode="auto">
              <a:xfrm>
                <a:off x="2792511" y="1261020"/>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45" name="Oval 88">
                <a:extLst>
                  <a:ext uri="{FF2B5EF4-FFF2-40B4-BE49-F238E27FC236}">
                    <a16:creationId xmlns:a16="http://schemas.microsoft.com/office/drawing/2014/main" id="{310CB9C7-A70E-483C-8B35-E6B5040C9D31}"/>
                  </a:ext>
                </a:extLst>
              </p:cNvPr>
              <p:cNvSpPr>
                <a:spLocks noChangeArrowheads="1"/>
              </p:cNvSpPr>
              <p:nvPr/>
            </p:nvSpPr>
            <p:spPr bwMode="auto">
              <a:xfrm>
                <a:off x="2719264" y="907529"/>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46" name="Oval 89">
                <a:extLst>
                  <a:ext uri="{FF2B5EF4-FFF2-40B4-BE49-F238E27FC236}">
                    <a16:creationId xmlns:a16="http://schemas.microsoft.com/office/drawing/2014/main" id="{51BDCA0C-0D68-47AE-85D0-F33EFF591DEF}"/>
                  </a:ext>
                </a:extLst>
              </p:cNvPr>
              <p:cNvSpPr>
                <a:spLocks noChangeArrowheads="1"/>
              </p:cNvSpPr>
              <p:nvPr/>
            </p:nvSpPr>
            <p:spPr bwMode="auto">
              <a:xfrm>
                <a:off x="2657213" y="1463019"/>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47" name="Oval 90">
                <a:extLst>
                  <a:ext uri="{FF2B5EF4-FFF2-40B4-BE49-F238E27FC236}">
                    <a16:creationId xmlns:a16="http://schemas.microsoft.com/office/drawing/2014/main" id="{D48DA0F1-B56D-4F64-8398-8353AD858B80}"/>
                  </a:ext>
                </a:extLst>
              </p:cNvPr>
              <p:cNvSpPr>
                <a:spLocks noChangeArrowheads="1"/>
              </p:cNvSpPr>
              <p:nvPr/>
            </p:nvSpPr>
            <p:spPr bwMode="auto">
              <a:xfrm>
                <a:off x="2563838" y="1362022"/>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48" name="Oval 91">
                <a:extLst>
                  <a:ext uri="{FF2B5EF4-FFF2-40B4-BE49-F238E27FC236}">
                    <a16:creationId xmlns:a16="http://schemas.microsoft.com/office/drawing/2014/main" id="{8BCB1947-34BB-42E9-8BD6-915085348682}"/>
                  </a:ext>
                </a:extLst>
              </p:cNvPr>
              <p:cNvSpPr>
                <a:spLocks noChangeArrowheads="1"/>
              </p:cNvSpPr>
              <p:nvPr/>
            </p:nvSpPr>
            <p:spPr bwMode="auto">
              <a:xfrm>
                <a:off x="2864925" y="988521"/>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49" name="Oval 92">
                <a:extLst>
                  <a:ext uri="{FF2B5EF4-FFF2-40B4-BE49-F238E27FC236}">
                    <a16:creationId xmlns:a16="http://schemas.microsoft.com/office/drawing/2014/main" id="{B6355CA1-A260-4AAA-B511-5B791E2FCCDF}"/>
                  </a:ext>
                </a:extLst>
              </p:cNvPr>
              <p:cNvSpPr>
                <a:spLocks noChangeArrowheads="1"/>
              </p:cNvSpPr>
              <p:nvPr/>
            </p:nvSpPr>
            <p:spPr bwMode="auto">
              <a:xfrm>
                <a:off x="2709617" y="1311520"/>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50" name="Oval 93">
                <a:extLst>
                  <a:ext uri="{FF2B5EF4-FFF2-40B4-BE49-F238E27FC236}">
                    <a16:creationId xmlns:a16="http://schemas.microsoft.com/office/drawing/2014/main" id="{B11F87D8-210C-4459-A9FF-D616C3C6B4AD}"/>
                  </a:ext>
                </a:extLst>
              </p:cNvPr>
              <p:cNvSpPr>
                <a:spLocks noChangeArrowheads="1"/>
              </p:cNvSpPr>
              <p:nvPr/>
            </p:nvSpPr>
            <p:spPr bwMode="auto">
              <a:xfrm>
                <a:off x="3156484" y="968513"/>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51" name="Oval 94">
                <a:extLst>
                  <a:ext uri="{FF2B5EF4-FFF2-40B4-BE49-F238E27FC236}">
                    <a16:creationId xmlns:a16="http://schemas.microsoft.com/office/drawing/2014/main" id="{49F051DB-3BB7-47C3-8606-F147001837D4}"/>
                  </a:ext>
                </a:extLst>
              </p:cNvPr>
              <p:cNvSpPr>
                <a:spLocks noChangeArrowheads="1"/>
              </p:cNvSpPr>
              <p:nvPr/>
            </p:nvSpPr>
            <p:spPr bwMode="auto">
              <a:xfrm>
                <a:off x="3603350" y="1862221"/>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52" name="Oval 95">
                <a:extLst>
                  <a:ext uri="{FF2B5EF4-FFF2-40B4-BE49-F238E27FC236}">
                    <a16:creationId xmlns:a16="http://schemas.microsoft.com/office/drawing/2014/main" id="{A1D9F5C0-605A-48DD-A17C-873D4ECD6FCC}"/>
                  </a:ext>
                </a:extLst>
              </p:cNvPr>
              <p:cNvSpPr>
                <a:spLocks noChangeArrowheads="1"/>
              </p:cNvSpPr>
              <p:nvPr/>
            </p:nvSpPr>
            <p:spPr bwMode="auto">
              <a:xfrm>
                <a:off x="3228897" y="1311520"/>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53" name="Oval 96">
                <a:extLst>
                  <a:ext uri="{FF2B5EF4-FFF2-40B4-BE49-F238E27FC236}">
                    <a16:creationId xmlns:a16="http://schemas.microsoft.com/office/drawing/2014/main" id="{DAD64944-4615-4E4E-BB17-3F9DD768E8D6}"/>
                  </a:ext>
                </a:extLst>
              </p:cNvPr>
              <p:cNvSpPr>
                <a:spLocks noChangeArrowheads="1"/>
              </p:cNvSpPr>
              <p:nvPr/>
            </p:nvSpPr>
            <p:spPr bwMode="auto">
              <a:xfrm>
                <a:off x="3530103" y="1609727"/>
                <a:ext cx="164238"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54" name="Oval 97">
                <a:extLst>
                  <a:ext uri="{FF2B5EF4-FFF2-40B4-BE49-F238E27FC236}">
                    <a16:creationId xmlns:a16="http://schemas.microsoft.com/office/drawing/2014/main" id="{A82CDAEC-EFCE-4EC8-B2D6-77C7B1EEF398}"/>
                  </a:ext>
                </a:extLst>
              </p:cNvPr>
              <p:cNvSpPr>
                <a:spLocks noChangeArrowheads="1"/>
              </p:cNvSpPr>
              <p:nvPr/>
            </p:nvSpPr>
            <p:spPr bwMode="auto">
              <a:xfrm>
                <a:off x="2968900" y="1362022"/>
                <a:ext cx="164238"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55" name="Oval 98">
                <a:extLst>
                  <a:ext uri="{FF2B5EF4-FFF2-40B4-BE49-F238E27FC236}">
                    <a16:creationId xmlns:a16="http://schemas.microsoft.com/office/drawing/2014/main" id="{8A32599F-B65D-4ACB-9ED3-52A73C16D8D7}"/>
                  </a:ext>
                </a:extLst>
              </p:cNvPr>
              <p:cNvSpPr>
                <a:spLocks noChangeArrowheads="1"/>
              </p:cNvSpPr>
              <p:nvPr/>
            </p:nvSpPr>
            <p:spPr bwMode="auto">
              <a:xfrm>
                <a:off x="2636374" y="1149542"/>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56" name="Oval 99">
                <a:extLst>
                  <a:ext uri="{FF2B5EF4-FFF2-40B4-BE49-F238E27FC236}">
                    <a16:creationId xmlns:a16="http://schemas.microsoft.com/office/drawing/2014/main" id="{FA0E42D9-DC20-446B-B09D-3DDE60418ACF}"/>
                  </a:ext>
                </a:extLst>
              </p:cNvPr>
              <p:cNvSpPr>
                <a:spLocks noChangeArrowheads="1"/>
              </p:cNvSpPr>
              <p:nvPr/>
            </p:nvSpPr>
            <p:spPr bwMode="auto">
              <a:xfrm>
                <a:off x="3146003" y="1422045"/>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57" name="Oval 100">
                <a:extLst>
                  <a:ext uri="{FF2B5EF4-FFF2-40B4-BE49-F238E27FC236}">
                    <a16:creationId xmlns:a16="http://schemas.microsoft.com/office/drawing/2014/main" id="{E74A8FA5-1D9A-40F9-9CA0-9AA64C28E9CF}"/>
                  </a:ext>
                </a:extLst>
              </p:cNvPr>
              <p:cNvSpPr>
                <a:spLocks noChangeArrowheads="1"/>
              </p:cNvSpPr>
              <p:nvPr/>
            </p:nvSpPr>
            <p:spPr bwMode="auto">
              <a:xfrm>
                <a:off x="3042147" y="907529"/>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58" name="Oval 101">
                <a:extLst>
                  <a:ext uri="{FF2B5EF4-FFF2-40B4-BE49-F238E27FC236}">
                    <a16:creationId xmlns:a16="http://schemas.microsoft.com/office/drawing/2014/main" id="{DCF846FE-89D4-433F-950C-317D3793B7B0}"/>
                  </a:ext>
                </a:extLst>
              </p:cNvPr>
              <p:cNvSpPr>
                <a:spLocks noChangeArrowheads="1"/>
              </p:cNvSpPr>
              <p:nvPr/>
            </p:nvSpPr>
            <p:spPr bwMode="auto">
              <a:xfrm>
                <a:off x="3426128" y="1730733"/>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59" name="Oval 102">
                <a:extLst>
                  <a:ext uri="{FF2B5EF4-FFF2-40B4-BE49-F238E27FC236}">
                    <a16:creationId xmlns:a16="http://schemas.microsoft.com/office/drawing/2014/main" id="{AD010275-F849-4C8F-815E-778A4B176D2B}"/>
                  </a:ext>
                </a:extLst>
              </p:cNvPr>
              <p:cNvSpPr>
                <a:spLocks noChangeArrowheads="1"/>
              </p:cNvSpPr>
              <p:nvPr/>
            </p:nvSpPr>
            <p:spPr bwMode="auto">
              <a:xfrm>
                <a:off x="3623479" y="1741214"/>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60" name="Oval 103">
                <a:extLst>
                  <a:ext uri="{FF2B5EF4-FFF2-40B4-BE49-F238E27FC236}">
                    <a16:creationId xmlns:a16="http://schemas.microsoft.com/office/drawing/2014/main" id="{1261EB1C-D6CE-49A6-88BE-8E9CBD377FE0}"/>
                  </a:ext>
                </a:extLst>
              </p:cNvPr>
              <p:cNvSpPr>
                <a:spLocks noChangeArrowheads="1"/>
              </p:cNvSpPr>
              <p:nvPr/>
            </p:nvSpPr>
            <p:spPr bwMode="auto">
              <a:xfrm>
                <a:off x="3821543" y="1499201"/>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61" name="Oval 104">
                <a:extLst>
                  <a:ext uri="{FF2B5EF4-FFF2-40B4-BE49-F238E27FC236}">
                    <a16:creationId xmlns:a16="http://schemas.microsoft.com/office/drawing/2014/main" id="{6A3991A5-406F-47C3-AFF6-5D6080A77DCA}"/>
                  </a:ext>
                </a:extLst>
              </p:cNvPr>
              <p:cNvSpPr>
                <a:spLocks noChangeArrowheads="1"/>
              </p:cNvSpPr>
              <p:nvPr/>
            </p:nvSpPr>
            <p:spPr bwMode="auto">
              <a:xfrm>
                <a:off x="3478532" y="1499201"/>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62" name="Oval 105">
                <a:extLst>
                  <a:ext uri="{FF2B5EF4-FFF2-40B4-BE49-F238E27FC236}">
                    <a16:creationId xmlns:a16="http://schemas.microsoft.com/office/drawing/2014/main" id="{ACD4E921-E7CB-47DF-B86B-184E7801E9F8}"/>
                  </a:ext>
                </a:extLst>
              </p:cNvPr>
              <p:cNvSpPr>
                <a:spLocks noChangeArrowheads="1"/>
              </p:cNvSpPr>
              <p:nvPr/>
            </p:nvSpPr>
            <p:spPr bwMode="auto">
              <a:xfrm>
                <a:off x="2896367" y="1109524"/>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63" name="Oval 106">
                <a:extLst>
                  <a:ext uri="{FF2B5EF4-FFF2-40B4-BE49-F238E27FC236}">
                    <a16:creationId xmlns:a16="http://schemas.microsoft.com/office/drawing/2014/main" id="{3E4DC1F6-9246-48A2-AF5C-BD5A9E4F9076}"/>
                  </a:ext>
                </a:extLst>
              </p:cNvPr>
              <p:cNvSpPr>
                <a:spLocks noChangeArrowheads="1"/>
              </p:cNvSpPr>
              <p:nvPr/>
            </p:nvSpPr>
            <p:spPr bwMode="auto">
              <a:xfrm>
                <a:off x="3083239" y="1281029"/>
                <a:ext cx="164238"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64" name="Oval 107">
                <a:extLst>
                  <a:ext uri="{FF2B5EF4-FFF2-40B4-BE49-F238E27FC236}">
                    <a16:creationId xmlns:a16="http://schemas.microsoft.com/office/drawing/2014/main" id="{70A0E954-93AB-4B4F-BFC5-117D083827B5}"/>
                  </a:ext>
                </a:extLst>
              </p:cNvPr>
              <p:cNvSpPr>
                <a:spLocks noChangeArrowheads="1"/>
              </p:cNvSpPr>
              <p:nvPr/>
            </p:nvSpPr>
            <p:spPr bwMode="auto">
              <a:xfrm>
                <a:off x="2802992" y="1523042"/>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65" name="Oval 108">
                <a:extLst>
                  <a:ext uri="{FF2B5EF4-FFF2-40B4-BE49-F238E27FC236}">
                    <a16:creationId xmlns:a16="http://schemas.microsoft.com/office/drawing/2014/main" id="{8630CF74-9B12-4185-A223-855DD43F3B0F}"/>
                  </a:ext>
                </a:extLst>
              </p:cNvPr>
              <p:cNvSpPr>
                <a:spLocks noChangeArrowheads="1"/>
              </p:cNvSpPr>
              <p:nvPr/>
            </p:nvSpPr>
            <p:spPr bwMode="auto">
              <a:xfrm>
                <a:off x="2553357" y="1069509"/>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66" name="Oval 109">
                <a:extLst>
                  <a:ext uri="{FF2B5EF4-FFF2-40B4-BE49-F238E27FC236}">
                    <a16:creationId xmlns:a16="http://schemas.microsoft.com/office/drawing/2014/main" id="{11301F73-728D-4780-960E-2EA8CF30CBA6}"/>
                  </a:ext>
                </a:extLst>
              </p:cNvPr>
              <p:cNvSpPr>
                <a:spLocks noChangeArrowheads="1"/>
              </p:cNvSpPr>
              <p:nvPr/>
            </p:nvSpPr>
            <p:spPr bwMode="auto">
              <a:xfrm>
                <a:off x="3633959" y="1418213"/>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67" name="Oval 110">
                <a:extLst>
                  <a:ext uri="{FF2B5EF4-FFF2-40B4-BE49-F238E27FC236}">
                    <a16:creationId xmlns:a16="http://schemas.microsoft.com/office/drawing/2014/main" id="{800B9BA1-BA75-42D8-BE51-6E1F3304F935}"/>
                  </a:ext>
                </a:extLst>
              </p:cNvPr>
              <p:cNvSpPr>
                <a:spLocks noChangeArrowheads="1"/>
              </p:cNvSpPr>
              <p:nvPr/>
            </p:nvSpPr>
            <p:spPr bwMode="auto">
              <a:xfrm>
                <a:off x="3207935" y="1069509"/>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68" name="Oval 111">
                <a:extLst>
                  <a:ext uri="{FF2B5EF4-FFF2-40B4-BE49-F238E27FC236}">
                    <a16:creationId xmlns:a16="http://schemas.microsoft.com/office/drawing/2014/main" id="{3E88C251-8A6B-44DC-AB42-B259E86F4468}"/>
                  </a:ext>
                </a:extLst>
              </p:cNvPr>
              <p:cNvSpPr>
                <a:spLocks noChangeArrowheads="1"/>
              </p:cNvSpPr>
              <p:nvPr/>
            </p:nvSpPr>
            <p:spPr bwMode="auto">
              <a:xfrm>
                <a:off x="2968900" y="1543051"/>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69" name="Oval 112">
                <a:extLst>
                  <a:ext uri="{FF2B5EF4-FFF2-40B4-BE49-F238E27FC236}">
                    <a16:creationId xmlns:a16="http://schemas.microsoft.com/office/drawing/2014/main" id="{ED306615-8E0C-4851-91DC-915CF20F825E}"/>
                  </a:ext>
                </a:extLst>
              </p:cNvPr>
              <p:cNvSpPr>
                <a:spLocks noChangeArrowheads="1"/>
              </p:cNvSpPr>
              <p:nvPr/>
            </p:nvSpPr>
            <p:spPr bwMode="auto">
              <a:xfrm>
                <a:off x="3042147" y="1149542"/>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70" name="Oval 113">
                <a:extLst>
                  <a:ext uri="{FF2B5EF4-FFF2-40B4-BE49-F238E27FC236}">
                    <a16:creationId xmlns:a16="http://schemas.microsoft.com/office/drawing/2014/main" id="{3F3BF02A-2420-4F7C-BF72-089EFC40F929}"/>
                  </a:ext>
                </a:extLst>
              </p:cNvPr>
              <p:cNvSpPr>
                <a:spLocks noChangeArrowheads="1"/>
              </p:cNvSpPr>
              <p:nvPr/>
            </p:nvSpPr>
            <p:spPr bwMode="auto">
              <a:xfrm>
                <a:off x="2854563" y="1351537"/>
                <a:ext cx="164238"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71" name="Oval 114">
                <a:extLst>
                  <a:ext uri="{FF2B5EF4-FFF2-40B4-BE49-F238E27FC236}">
                    <a16:creationId xmlns:a16="http://schemas.microsoft.com/office/drawing/2014/main" id="{709F505D-22CD-408D-B1FB-5F55DDF81856}"/>
                  </a:ext>
                </a:extLst>
              </p:cNvPr>
              <p:cNvSpPr>
                <a:spLocks noChangeArrowheads="1"/>
              </p:cNvSpPr>
              <p:nvPr/>
            </p:nvSpPr>
            <p:spPr bwMode="auto">
              <a:xfrm>
                <a:off x="2792511" y="1180032"/>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72" name="Oval 115">
                <a:extLst>
                  <a:ext uri="{FF2B5EF4-FFF2-40B4-BE49-F238E27FC236}">
                    <a16:creationId xmlns:a16="http://schemas.microsoft.com/office/drawing/2014/main" id="{2F53E8EE-E365-4A6B-8324-EF57C3721AE0}"/>
                  </a:ext>
                </a:extLst>
              </p:cNvPr>
              <p:cNvSpPr>
                <a:spLocks noChangeArrowheads="1"/>
              </p:cNvSpPr>
              <p:nvPr/>
            </p:nvSpPr>
            <p:spPr bwMode="auto">
              <a:xfrm>
                <a:off x="3603350" y="1580190"/>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73" name="Line 116">
                <a:extLst>
                  <a:ext uri="{FF2B5EF4-FFF2-40B4-BE49-F238E27FC236}">
                    <a16:creationId xmlns:a16="http://schemas.microsoft.com/office/drawing/2014/main" id="{974EAFDC-F872-4CE5-9A6F-27515D6CA5CC}"/>
                  </a:ext>
                </a:extLst>
              </p:cNvPr>
              <p:cNvSpPr>
                <a:spLocks noChangeShapeType="1"/>
              </p:cNvSpPr>
              <p:nvPr/>
            </p:nvSpPr>
            <p:spPr bwMode="auto">
              <a:xfrm>
                <a:off x="3549518" y="1248510"/>
                <a:ext cx="373496" cy="0"/>
              </a:xfrm>
              <a:prstGeom prst="line">
                <a:avLst/>
              </a:prstGeom>
              <a:noFill/>
              <a:ln w="76200">
                <a:solidFill>
                  <a:srgbClr val="B81414"/>
                </a:solidFill>
                <a:round/>
                <a:headEnd/>
                <a:tailEnd type="triangle" w="med" len="med"/>
              </a:ln>
            </p:spPr>
            <p:txBody>
              <a:bodyPr wrap="none" lIns="91408" tIns="45704" rIns="91408" bIns="45704" anchor="ctr"/>
              <a:lstStyle/>
              <a:p>
                <a:endParaRPr lang="en-US">
                  <a:latin typeface="+mn-lt"/>
                </a:endParaRPr>
              </a:p>
            </p:txBody>
          </p:sp>
          <p:sp>
            <p:nvSpPr>
              <p:cNvPr id="274" name="Oval 141">
                <a:extLst>
                  <a:ext uri="{FF2B5EF4-FFF2-40B4-BE49-F238E27FC236}">
                    <a16:creationId xmlns:a16="http://schemas.microsoft.com/office/drawing/2014/main" id="{45EE9F20-0F94-4CB9-8406-3B77BE0570BA}"/>
                  </a:ext>
                </a:extLst>
              </p:cNvPr>
              <p:cNvSpPr>
                <a:spLocks noChangeArrowheads="1"/>
              </p:cNvSpPr>
              <p:nvPr/>
            </p:nvSpPr>
            <p:spPr bwMode="auto">
              <a:xfrm>
                <a:off x="7418772" y="1090449"/>
                <a:ext cx="164238"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75" name="Oval 142">
                <a:extLst>
                  <a:ext uri="{FF2B5EF4-FFF2-40B4-BE49-F238E27FC236}">
                    <a16:creationId xmlns:a16="http://schemas.microsoft.com/office/drawing/2014/main" id="{305F17BD-B198-4484-B8D2-A2974A9BE9E7}"/>
                  </a:ext>
                </a:extLst>
              </p:cNvPr>
              <p:cNvSpPr>
                <a:spLocks noChangeArrowheads="1"/>
              </p:cNvSpPr>
              <p:nvPr/>
            </p:nvSpPr>
            <p:spPr bwMode="auto">
              <a:xfrm>
                <a:off x="7169967" y="1039950"/>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76" name="Oval 143">
                <a:extLst>
                  <a:ext uri="{FF2B5EF4-FFF2-40B4-BE49-F238E27FC236}">
                    <a16:creationId xmlns:a16="http://schemas.microsoft.com/office/drawing/2014/main" id="{CF75C63E-9319-4A10-B0DA-91E39B5090CA}"/>
                  </a:ext>
                </a:extLst>
              </p:cNvPr>
              <p:cNvSpPr>
                <a:spLocks noChangeArrowheads="1"/>
              </p:cNvSpPr>
              <p:nvPr/>
            </p:nvSpPr>
            <p:spPr bwMode="auto">
              <a:xfrm>
                <a:off x="7554071" y="1241945"/>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77" name="Oval 144">
                <a:extLst>
                  <a:ext uri="{FF2B5EF4-FFF2-40B4-BE49-F238E27FC236}">
                    <a16:creationId xmlns:a16="http://schemas.microsoft.com/office/drawing/2014/main" id="{468EE532-4FCA-4D3C-8392-DE763E520953}"/>
                  </a:ext>
                </a:extLst>
              </p:cNvPr>
              <p:cNvSpPr>
                <a:spLocks noChangeArrowheads="1"/>
              </p:cNvSpPr>
              <p:nvPr/>
            </p:nvSpPr>
            <p:spPr bwMode="auto">
              <a:xfrm>
                <a:off x="7159486" y="1221936"/>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78" name="Oval 145">
                <a:extLst>
                  <a:ext uri="{FF2B5EF4-FFF2-40B4-BE49-F238E27FC236}">
                    <a16:creationId xmlns:a16="http://schemas.microsoft.com/office/drawing/2014/main" id="{FA3E953E-107E-45A7-9A77-7A04EA6AEAFA}"/>
                  </a:ext>
                </a:extLst>
              </p:cNvPr>
              <p:cNvSpPr>
                <a:spLocks noChangeArrowheads="1"/>
              </p:cNvSpPr>
              <p:nvPr/>
            </p:nvSpPr>
            <p:spPr bwMode="auto">
              <a:xfrm>
                <a:off x="7304436" y="989451"/>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79" name="Oval 146">
                <a:extLst>
                  <a:ext uri="{FF2B5EF4-FFF2-40B4-BE49-F238E27FC236}">
                    <a16:creationId xmlns:a16="http://schemas.microsoft.com/office/drawing/2014/main" id="{40E5C764-0DA5-4F6A-A8B7-55BF5173B5E3}"/>
                  </a:ext>
                </a:extLst>
              </p:cNvPr>
              <p:cNvSpPr>
                <a:spLocks noChangeArrowheads="1"/>
              </p:cNvSpPr>
              <p:nvPr/>
            </p:nvSpPr>
            <p:spPr bwMode="auto">
              <a:xfrm>
                <a:off x="7471054" y="1352471"/>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80" name="Oval 147">
                <a:extLst>
                  <a:ext uri="{FF2B5EF4-FFF2-40B4-BE49-F238E27FC236}">
                    <a16:creationId xmlns:a16="http://schemas.microsoft.com/office/drawing/2014/main" id="{AD9AD7D8-4273-49B9-8819-D90F20CB1985}"/>
                  </a:ext>
                </a:extLst>
              </p:cNvPr>
              <p:cNvSpPr>
                <a:spLocks noChangeArrowheads="1"/>
              </p:cNvSpPr>
              <p:nvPr/>
            </p:nvSpPr>
            <p:spPr bwMode="auto">
              <a:xfrm>
                <a:off x="7533109" y="1110458"/>
                <a:ext cx="164238"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81" name="Oval 148">
                <a:extLst>
                  <a:ext uri="{FF2B5EF4-FFF2-40B4-BE49-F238E27FC236}">
                    <a16:creationId xmlns:a16="http://schemas.microsoft.com/office/drawing/2014/main" id="{E608D669-6969-4E9B-8EA5-28A4B00099E2}"/>
                  </a:ext>
                </a:extLst>
              </p:cNvPr>
              <p:cNvSpPr>
                <a:spLocks noChangeArrowheads="1"/>
              </p:cNvSpPr>
              <p:nvPr/>
            </p:nvSpPr>
            <p:spPr bwMode="auto">
              <a:xfrm>
                <a:off x="7314916" y="1292447"/>
                <a:ext cx="164238"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82" name="Oval 149">
                <a:extLst>
                  <a:ext uri="{FF2B5EF4-FFF2-40B4-BE49-F238E27FC236}">
                    <a16:creationId xmlns:a16="http://schemas.microsoft.com/office/drawing/2014/main" id="{F37AFC75-114D-4A4E-B0A4-71960C721BD3}"/>
                  </a:ext>
                </a:extLst>
              </p:cNvPr>
              <p:cNvSpPr>
                <a:spLocks noChangeArrowheads="1"/>
              </p:cNvSpPr>
              <p:nvPr/>
            </p:nvSpPr>
            <p:spPr bwMode="auto">
              <a:xfrm>
                <a:off x="7263342" y="1130467"/>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83" name="Oval 150">
                <a:extLst>
                  <a:ext uri="{FF2B5EF4-FFF2-40B4-BE49-F238E27FC236}">
                    <a16:creationId xmlns:a16="http://schemas.microsoft.com/office/drawing/2014/main" id="{FFE0A2EC-948D-47EE-BC84-7826A6A960CD}"/>
                  </a:ext>
                </a:extLst>
              </p:cNvPr>
              <p:cNvSpPr>
                <a:spLocks noChangeArrowheads="1"/>
              </p:cNvSpPr>
              <p:nvPr/>
            </p:nvSpPr>
            <p:spPr bwMode="auto">
              <a:xfrm>
                <a:off x="7409121" y="1211455"/>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84" name="Oval 151">
                <a:extLst>
                  <a:ext uri="{FF2B5EF4-FFF2-40B4-BE49-F238E27FC236}">
                    <a16:creationId xmlns:a16="http://schemas.microsoft.com/office/drawing/2014/main" id="{8A5F2222-EAD7-41DE-9FD1-5CB7093D2491}"/>
                  </a:ext>
                </a:extLst>
              </p:cNvPr>
              <p:cNvSpPr>
                <a:spLocks noChangeArrowheads="1"/>
              </p:cNvSpPr>
              <p:nvPr/>
            </p:nvSpPr>
            <p:spPr bwMode="auto">
              <a:xfrm>
                <a:off x="7263342" y="1292447"/>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85" name="Oval 152">
                <a:extLst>
                  <a:ext uri="{FF2B5EF4-FFF2-40B4-BE49-F238E27FC236}">
                    <a16:creationId xmlns:a16="http://schemas.microsoft.com/office/drawing/2014/main" id="{82A5DEEA-5E3C-464C-966E-9F1121AE16D1}"/>
                  </a:ext>
                </a:extLst>
              </p:cNvPr>
              <p:cNvSpPr>
                <a:spLocks noChangeArrowheads="1"/>
              </p:cNvSpPr>
              <p:nvPr/>
            </p:nvSpPr>
            <p:spPr bwMode="auto">
              <a:xfrm>
                <a:off x="7180448" y="1373432"/>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86" name="Oval 153">
                <a:extLst>
                  <a:ext uri="{FF2B5EF4-FFF2-40B4-BE49-F238E27FC236}">
                    <a16:creationId xmlns:a16="http://schemas.microsoft.com/office/drawing/2014/main" id="{F9A68D57-BB9E-4820-9490-545448694928}"/>
                  </a:ext>
                </a:extLst>
              </p:cNvPr>
              <p:cNvSpPr>
                <a:spLocks noChangeArrowheads="1"/>
              </p:cNvSpPr>
              <p:nvPr/>
            </p:nvSpPr>
            <p:spPr bwMode="auto">
              <a:xfrm>
                <a:off x="7471054" y="1030426"/>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87" name="Oval 154">
                <a:extLst>
                  <a:ext uri="{FF2B5EF4-FFF2-40B4-BE49-F238E27FC236}">
                    <a16:creationId xmlns:a16="http://schemas.microsoft.com/office/drawing/2014/main" id="{AB731E6A-B8C0-4EBE-8942-81FB943B296E}"/>
                  </a:ext>
                </a:extLst>
              </p:cNvPr>
              <p:cNvSpPr>
                <a:spLocks noChangeArrowheads="1"/>
              </p:cNvSpPr>
              <p:nvPr/>
            </p:nvSpPr>
            <p:spPr bwMode="auto">
              <a:xfrm>
                <a:off x="7096720" y="1292447"/>
                <a:ext cx="164238"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88" name="Oval 155">
                <a:extLst>
                  <a:ext uri="{FF2B5EF4-FFF2-40B4-BE49-F238E27FC236}">
                    <a16:creationId xmlns:a16="http://schemas.microsoft.com/office/drawing/2014/main" id="{9CC2A678-3B51-4719-AEE4-BA4D74972427}"/>
                  </a:ext>
                </a:extLst>
              </p:cNvPr>
              <p:cNvSpPr>
                <a:spLocks noChangeArrowheads="1"/>
              </p:cNvSpPr>
              <p:nvPr/>
            </p:nvSpPr>
            <p:spPr bwMode="auto">
              <a:xfrm>
                <a:off x="6915499" y="1463953"/>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89" name="Oval 156">
                <a:extLst>
                  <a:ext uri="{FF2B5EF4-FFF2-40B4-BE49-F238E27FC236}">
                    <a16:creationId xmlns:a16="http://schemas.microsoft.com/office/drawing/2014/main" id="{91ECE149-DB23-4DE6-8702-902FDDF6932D}"/>
                  </a:ext>
                </a:extLst>
              </p:cNvPr>
              <p:cNvSpPr>
                <a:spLocks noChangeArrowheads="1"/>
              </p:cNvSpPr>
              <p:nvPr/>
            </p:nvSpPr>
            <p:spPr bwMode="auto">
              <a:xfrm>
                <a:off x="7066111" y="1140948"/>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90" name="Oval 157">
                <a:extLst>
                  <a:ext uri="{FF2B5EF4-FFF2-40B4-BE49-F238E27FC236}">
                    <a16:creationId xmlns:a16="http://schemas.microsoft.com/office/drawing/2014/main" id="{68372462-3E18-4322-8C75-A03179383612}"/>
                  </a:ext>
                </a:extLst>
              </p:cNvPr>
              <p:cNvSpPr>
                <a:spLocks noChangeArrowheads="1"/>
              </p:cNvSpPr>
              <p:nvPr/>
            </p:nvSpPr>
            <p:spPr bwMode="auto">
              <a:xfrm>
                <a:off x="7824545" y="958962"/>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91" name="Oval 158">
                <a:extLst>
                  <a:ext uri="{FF2B5EF4-FFF2-40B4-BE49-F238E27FC236}">
                    <a16:creationId xmlns:a16="http://schemas.microsoft.com/office/drawing/2014/main" id="{90576B4D-3F08-4787-B443-CAD16B9A38AE}"/>
                  </a:ext>
                </a:extLst>
              </p:cNvPr>
              <p:cNvSpPr>
                <a:spLocks noChangeArrowheads="1"/>
              </p:cNvSpPr>
              <p:nvPr/>
            </p:nvSpPr>
            <p:spPr bwMode="auto">
              <a:xfrm>
                <a:off x="7335875" y="1402969"/>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92" name="Oval 159">
                <a:extLst>
                  <a:ext uri="{FF2B5EF4-FFF2-40B4-BE49-F238E27FC236}">
                    <a16:creationId xmlns:a16="http://schemas.microsoft.com/office/drawing/2014/main" id="{979762A9-7093-42F8-9ABF-DC177EBA0E4F}"/>
                  </a:ext>
                </a:extLst>
              </p:cNvPr>
              <p:cNvSpPr>
                <a:spLocks noChangeArrowheads="1"/>
              </p:cNvSpPr>
              <p:nvPr/>
            </p:nvSpPr>
            <p:spPr bwMode="auto">
              <a:xfrm>
                <a:off x="7636961" y="1544942"/>
                <a:ext cx="164238"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93" name="Line 160">
                <a:extLst>
                  <a:ext uri="{FF2B5EF4-FFF2-40B4-BE49-F238E27FC236}">
                    <a16:creationId xmlns:a16="http://schemas.microsoft.com/office/drawing/2014/main" id="{5FC74723-42F0-4BDD-AFCF-452BA041B166}"/>
                  </a:ext>
                </a:extLst>
              </p:cNvPr>
              <p:cNvSpPr>
                <a:spLocks noChangeShapeType="1"/>
              </p:cNvSpPr>
              <p:nvPr/>
            </p:nvSpPr>
            <p:spPr bwMode="auto">
              <a:xfrm>
                <a:off x="8306440" y="1372282"/>
                <a:ext cx="372663" cy="0"/>
              </a:xfrm>
              <a:prstGeom prst="line">
                <a:avLst/>
              </a:prstGeom>
              <a:noFill/>
              <a:ln w="76200">
                <a:solidFill>
                  <a:srgbClr val="B81414"/>
                </a:solidFill>
                <a:round/>
                <a:headEnd/>
                <a:tailEnd type="triangle" w="med" len="med"/>
              </a:ln>
            </p:spPr>
            <p:txBody>
              <a:bodyPr wrap="none" lIns="91408" tIns="45704" rIns="91408" bIns="45704" anchor="ctr"/>
              <a:lstStyle/>
              <a:p>
                <a:endParaRPr lang="en-US">
                  <a:latin typeface="+mn-lt"/>
                </a:endParaRPr>
              </a:p>
            </p:txBody>
          </p:sp>
          <p:sp>
            <p:nvSpPr>
              <p:cNvPr id="294" name="Line 161">
                <a:extLst>
                  <a:ext uri="{FF2B5EF4-FFF2-40B4-BE49-F238E27FC236}">
                    <a16:creationId xmlns:a16="http://schemas.microsoft.com/office/drawing/2014/main" id="{CB465C2F-C6AA-43FC-841E-D6D9BFD56AC9}"/>
                  </a:ext>
                </a:extLst>
              </p:cNvPr>
              <p:cNvSpPr>
                <a:spLocks noChangeShapeType="1"/>
              </p:cNvSpPr>
              <p:nvPr/>
            </p:nvSpPr>
            <p:spPr bwMode="auto">
              <a:xfrm flipH="1">
                <a:off x="6559094" y="1626879"/>
                <a:ext cx="296851" cy="220925"/>
              </a:xfrm>
              <a:prstGeom prst="line">
                <a:avLst/>
              </a:prstGeom>
              <a:noFill/>
              <a:ln w="25400">
                <a:solidFill>
                  <a:schemeClr val="folHlink"/>
                </a:solidFill>
                <a:round/>
                <a:headEnd/>
                <a:tailEnd type="triangle" w="med" len="med"/>
              </a:ln>
            </p:spPr>
            <p:txBody>
              <a:bodyPr wrap="none" lIns="91408" tIns="45704" rIns="91408" bIns="45704" anchor="ctr"/>
              <a:lstStyle/>
              <a:p>
                <a:endParaRPr lang="en-US">
                  <a:latin typeface="+mn-lt"/>
                </a:endParaRPr>
              </a:p>
            </p:txBody>
          </p:sp>
          <p:sp>
            <p:nvSpPr>
              <p:cNvPr id="295" name="Line 162">
                <a:extLst>
                  <a:ext uri="{FF2B5EF4-FFF2-40B4-BE49-F238E27FC236}">
                    <a16:creationId xmlns:a16="http://schemas.microsoft.com/office/drawing/2014/main" id="{9D7277F3-4654-43B7-9FFC-2E44780891E2}"/>
                  </a:ext>
                </a:extLst>
              </p:cNvPr>
              <p:cNvSpPr>
                <a:spLocks noChangeShapeType="1"/>
              </p:cNvSpPr>
              <p:nvPr/>
            </p:nvSpPr>
            <p:spPr bwMode="auto">
              <a:xfrm>
                <a:off x="7837765" y="1643106"/>
                <a:ext cx="384136" cy="110177"/>
              </a:xfrm>
              <a:prstGeom prst="line">
                <a:avLst/>
              </a:prstGeom>
              <a:noFill/>
              <a:ln w="25400">
                <a:solidFill>
                  <a:schemeClr val="folHlink"/>
                </a:solidFill>
                <a:round/>
                <a:headEnd/>
                <a:tailEnd type="triangle" w="med" len="med"/>
              </a:ln>
            </p:spPr>
            <p:txBody>
              <a:bodyPr wrap="none" lIns="91408" tIns="45704" rIns="91408" bIns="45704" anchor="ctr"/>
              <a:lstStyle/>
              <a:p>
                <a:endParaRPr lang="en-US">
                  <a:latin typeface="+mn-lt"/>
                </a:endParaRPr>
              </a:p>
            </p:txBody>
          </p:sp>
          <p:sp>
            <p:nvSpPr>
              <p:cNvPr id="296" name="Line 163">
                <a:extLst>
                  <a:ext uri="{FF2B5EF4-FFF2-40B4-BE49-F238E27FC236}">
                    <a16:creationId xmlns:a16="http://schemas.microsoft.com/office/drawing/2014/main" id="{700661F0-614A-4D0A-B69D-DF38CD145312}"/>
                  </a:ext>
                </a:extLst>
              </p:cNvPr>
              <p:cNvSpPr>
                <a:spLocks noChangeShapeType="1"/>
              </p:cNvSpPr>
              <p:nvPr/>
            </p:nvSpPr>
            <p:spPr bwMode="auto">
              <a:xfrm flipV="1">
                <a:off x="8084124" y="915083"/>
                <a:ext cx="366379" cy="66915"/>
              </a:xfrm>
              <a:prstGeom prst="line">
                <a:avLst/>
              </a:prstGeom>
              <a:noFill/>
              <a:ln w="25400">
                <a:solidFill>
                  <a:schemeClr val="folHlink"/>
                </a:solidFill>
                <a:round/>
                <a:headEnd/>
                <a:tailEnd type="triangle" w="med" len="med"/>
              </a:ln>
            </p:spPr>
            <p:txBody>
              <a:bodyPr wrap="none" lIns="91408" tIns="45704" rIns="91408" bIns="45704" anchor="ctr"/>
              <a:lstStyle/>
              <a:p>
                <a:endParaRPr lang="en-US">
                  <a:latin typeface="+mn-lt"/>
                </a:endParaRPr>
              </a:p>
            </p:txBody>
          </p:sp>
          <p:sp>
            <p:nvSpPr>
              <p:cNvPr id="297" name="Oval 164">
                <a:extLst>
                  <a:ext uri="{FF2B5EF4-FFF2-40B4-BE49-F238E27FC236}">
                    <a16:creationId xmlns:a16="http://schemas.microsoft.com/office/drawing/2014/main" id="{77024BB8-DDB2-4E5C-BF80-AE4A2DB57312}"/>
                  </a:ext>
                </a:extLst>
              </p:cNvPr>
              <p:cNvSpPr>
                <a:spLocks noChangeArrowheads="1"/>
              </p:cNvSpPr>
              <p:nvPr/>
            </p:nvSpPr>
            <p:spPr bwMode="auto">
              <a:xfrm>
                <a:off x="9227724" y="1135276"/>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98" name="Oval 165">
                <a:extLst>
                  <a:ext uri="{FF2B5EF4-FFF2-40B4-BE49-F238E27FC236}">
                    <a16:creationId xmlns:a16="http://schemas.microsoft.com/office/drawing/2014/main" id="{EB50B79E-6E12-49D1-AC6F-22DDF4625701}"/>
                  </a:ext>
                </a:extLst>
              </p:cNvPr>
              <p:cNvSpPr>
                <a:spLocks noChangeArrowheads="1"/>
              </p:cNvSpPr>
              <p:nvPr/>
            </p:nvSpPr>
            <p:spPr bwMode="auto">
              <a:xfrm>
                <a:off x="8978089" y="1084777"/>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299" name="Oval 166">
                <a:extLst>
                  <a:ext uri="{FF2B5EF4-FFF2-40B4-BE49-F238E27FC236}">
                    <a16:creationId xmlns:a16="http://schemas.microsoft.com/office/drawing/2014/main" id="{403741A1-7C4F-4449-8958-A76282926AC2}"/>
                  </a:ext>
                </a:extLst>
              </p:cNvPr>
              <p:cNvSpPr>
                <a:spLocks noChangeArrowheads="1"/>
              </p:cNvSpPr>
              <p:nvPr/>
            </p:nvSpPr>
            <p:spPr bwMode="auto">
              <a:xfrm>
                <a:off x="9353065" y="1294594"/>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00" name="Oval 167">
                <a:extLst>
                  <a:ext uri="{FF2B5EF4-FFF2-40B4-BE49-F238E27FC236}">
                    <a16:creationId xmlns:a16="http://schemas.microsoft.com/office/drawing/2014/main" id="{D99825A5-206B-4722-8B3D-02F9AB35C204}"/>
                  </a:ext>
                </a:extLst>
              </p:cNvPr>
              <p:cNvSpPr>
                <a:spLocks noChangeArrowheads="1"/>
              </p:cNvSpPr>
              <p:nvPr/>
            </p:nvSpPr>
            <p:spPr bwMode="auto">
              <a:xfrm>
                <a:off x="8967608" y="1265810"/>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01" name="Oval 168">
                <a:extLst>
                  <a:ext uri="{FF2B5EF4-FFF2-40B4-BE49-F238E27FC236}">
                    <a16:creationId xmlns:a16="http://schemas.microsoft.com/office/drawing/2014/main" id="{7929F360-053C-49CD-A682-01D009CB31C6}"/>
                  </a:ext>
                </a:extLst>
              </p:cNvPr>
              <p:cNvSpPr>
                <a:spLocks noChangeArrowheads="1"/>
              </p:cNvSpPr>
              <p:nvPr/>
            </p:nvSpPr>
            <p:spPr bwMode="auto">
              <a:xfrm>
                <a:off x="9113387" y="1034282"/>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02" name="Oval 169">
                <a:extLst>
                  <a:ext uri="{FF2B5EF4-FFF2-40B4-BE49-F238E27FC236}">
                    <a16:creationId xmlns:a16="http://schemas.microsoft.com/office/drawing/2014/main" id="{8BE6C69C-42CC-489F-A248-DBF98277786D}"/>
                  </a:ext>
                </a:extLst>
              </p:cNvPr>
              <p:cNvSpPr>
                <a:spLocks noChangeArrowheads="1"/>
              </p:cNvSpPr>
              <p:nvPr/>
            </p:nvSpPr>
            <p:spPr bwMode="auto">
              <a:xfrm>
                <a:off x="9279298" y="1397297"/>
                <a:ext cx="164238"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03" name="Oval 170">
                <a:extLst>
                  <a:ext uri="{FF2B5EF4-FFF2-40B4-BE49-F238E27FC236}">
                    <a16:creationId xmlns:a16="http://schemas.microsoft.com/office/drawing/2014/main" id="{49E0EA9D-AD0E-45A3-A478-8A59CFC78322}"/>
                  </a:ext>
                </a:extLst>
              </p:cNvPr>
              <p:cNvSpPr>
                <a:spLocks noChangeArrowheads="1"/>
              </p:cNvSpPr>
              <p:nvPr/>
            </p:nvSpPr>
            <p:spPr bwMode="auto">
              <a:xfrm>
                <a:off x="9342061" y="1155287"/>
                <a:ext cx="163404" cy="153083"/>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04" name="Oval 171">
                <a:extLst>
                  <a:ext uri="{FF2B5EF4-FFF2-40B4-BE49-F238E27FC236}">
                    <a16:creationId xmlns:a16="http://schemas.microsoft.com/office/drawing/2014/main" id="{3FE418C6-E4A2-4292-85A3-935BC6CFC309}"/>
                  </a:ext>
                </a:extLst>
              </p:cNvPr>
              <p:cNvSpPr>
                <a:spLocks noChangeArrowheads="1"/>
              </p:cNvSpPr>
              <p:nvPr/>
            </p:nvSpPr>
            <p:spPr bwMode="auto">
              <a:xfrm>
                <a:off x="9123868" y="1336318"/>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05" name="Oval 172">
                <a:extLst>
                  <a:ext uri="{FF2B5EF4-FFF2-40B4-BE49-F238E27FC236}">
                    <a16:creationId xmlns:a16="http://schemas.microsoft.com/office/drawing/2014/main" id="{D05D297D-476C-45F9-B1A2-C1D274E3CC97}"/>
                  </a:ext>
                </a:extLst>
              </p:cNvPr>
              <p:cNvSpPr>
                <a:spLocks noChangeArrowheads="1"/>
              </p:cNvSpPr>
              <p:nvPr/>
            </p:nvSpPr>
            <p:spPr bwMode="auto">
              <a:xfrm>
                <a:off x="9071464" y="1175297"/>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06" name="Oval 173">
                <a:extLst>
                  <a:ext uri="{FF2B5EF4-FFF2-40B4-BE49-F238E27FC236}">
                    <a16:creationId xmlns:a16="http://schemas.microsoft.com/office/drawing/2014/main" id="{61CFBCDD-E4C8-43E5-A3F3-1B41E758B9C1}"/>
                  </a:ext>
                </a:extLst>
              </p:cNvPr>
              <p:cNvSpPr>
                <a:spLocks noChangeArrowheads="1"/>
              </p:cNvSpPr>
              <p:nvPr/>
            </p:nvSpPr>
            <p:spPr bwMode="auto">
              <a:xfrm>
                <a:off x="9217243" y="1256282"/>
                <a:ext cx="163404"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07" name="Oval 174">
                <a:extLst>
                  <a:ext uri="{FF2B5EF4-FFF2-40B4-BE49-F238E27FC236}">
                    <a16:creationId xmlns:a16="http://schemas.microsoft.com/office/drawing/2014/main" id="{2AB2F8A9-34B8-4E8C-8C22-C3F8120C2893}"/>
                  </a:ext>
                </a:extLst>
              </p:cNvPr>
              <p:cNvSpPr>
                <a:spLocks noChangeArrowheads="1"/>
              </p:cNvSpPr>
              <p:nvPr/>
            </p:nvSpPr>
            <p:spPr bwMode="auto">
              <a:xfrm>
                <a:off x="9071464" y="1336318"/>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08" name="Oval 175">
                <a:extLst>
                  <a:ext uri="{FF2B5EF4-FFF2-40B4-BE49-F238E27FC236}">
                    <a16:creationId xmlns:a16="http://schemas.microsoft.com/office/drawing/2014/main" id="{0FE7685E-65BC-4D8D-B689-20B6AFE2344A}"/>
                  </a:ext>
                </a:extLst>
              </p:cNvPr>
              <p:cNvSpPr>
                <a:spLocks noChangeArrowheads="1"/>
              </p:cNvSpPr>
              <p:nvPr/>
            </p:nvSpPr>
            <p:spPr bwMode="auto">
              <a:xfrm>
                <a:off x="8988569" y="1417306"/>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09" name="Oval 176">
                <a:extLst>
                  <a:ext uri="{FF2B5EF4-FFF2-40B4-BE49-F238E27FC236}">
                    <a16:creationId xmlns:a16="http://schemas.microsoft.com/office/drawing/2014/main" id="{8818A7E1-FEAF-4047-BEDE-7A5F354492E3}"/>
                  </a:ext>
                </a:extLst>
              </p:cNvPr>
              <p:cNvSpPr>
                <a:spLocks noChangeArrowheads="1"/>
              </p:cNvSpPr>
              <p:nvPr/>
            </p:nvSpPr>
            <p:spPr bwMode="auto">
              <a:xfrm>
                <a:off x="9279298" y="1074296"/>
                <a:ext cx="164238"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10" name="Oval 177">
                <a:extLst>
                  <a:ext uri="{FF2B5EF4-FFF2-40B4-BE49-F238E27FC236}">
                    <a16:creationId xmlns:a16="http://schemas.microsoft.com/office/drawing/2014/main" id="{2B878F42-B08E-4EB4-9CB3-D6ABF58C3357}"/>
                  </a:ext>
                </a:extLst>
              </p:cNvPr>
              <p:cNvSpPr>
                <a:spLocks noChangeArrowheads="1"/>
              </p:cNvSpPr>
              <p:nvPr/>
            </p:nvSpPr>
            <p:spPr bwMode="auto">
              <a:xfrm>
                <a:off x="8905675" y="1336318"/>
                <a:ext cx="163404" cy="153889"/>
              </a:xfrm>
              <a:prstGeom prst="ellipse">
                <a:avLst/>
              </a:prstGeom>
              <a:gradFill rotWithShape="0">
                <a:gsLst>
                  <a:gs pos="0">
                    <a:srgbClr val="FECCD4"/>
                  </a:gs>
                  <a:gs pos="100000">
                    <a:srgbClr val="FC012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11" name="Oval 178">
                <a:extLst>
                  <a:ext uri="{FF2B5EF4-FFF2-40B4-BE49-F238E27FC236}">
                    <a16:creationId xmlns:a16="http://schemas.microsoft.com/office/drawing/2014/main" id="{2C4F8A09-0029-4DC0-A2D0-ABFBC332F865}"/>
                  </a:ext>
                </a:extLst>
              </p:cNvPr>
              <p:cNvSpPr>
                <a:spLocks noChangeArrowheads="1"/>
              </p:cNvSpPr>
              <p:nvPr/>
            </p:nvSpPr>
            <p:spPr bwMode="auto">
              <a:xfrm>
                <a:off x="8874233" y="1184821"/>
                <a:ext cx="163404" cy="153889"/>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12" name="Oval 179">
                <a:extLst>
                  <a:ext uri="{FF2B5EF4-FFF2-40B4-BE49-F238E27FC236}">
                    <a16:creationId xmlns:a16="http://schemas.microsoft.com/office/drawing/2014/main" id="{F6F74E8F-CBC7-477A-8720-62A2A846152F}"/>
                  </a:ext>
                </a:extLst>
              </p:cNvPr>
              <p:cNvSpPr>
                <a:spLocks noChangeArrowheads="1"/>
              </p:cNvSpPr>
              <p:nvPr/>
            </p:nvSpPr>
            <p:spPr bwMode="auto">
              <a:xfrm>
                <a:off x="9144000" y="1447800"/>
                <a:ext cx="164238" cy="153083"/>
              </a:xfrm>
              <a:prstGeom prst="ellipse">
                <a:avLst/>
              </a:prstGeom>
              <a:gradFill rotWithShape="0">
                <a:gsLst>
                  <a:gs pos="0">
                    <a:srgbClr val="E8E8FD"/>
                  </a:gs>
                  <a:gs pos="100000">
                    <a:srgbClr val="1F1DE8"/>
                  </a:gs>
                </a:gsLst>
                <a:path path="shape">
                  <a:fillToRect l="50000" t="50000" r="50000" b="50000"/>
                </a:path>
              </a:gradFill>
              <a:ln w="12700">
                <a:noFill/>
                <a:round/>
                <a:headEnd/>
                <a:tailEnd/>
              </a:ln>
            </p:spPr>
            <p:txBody>
              <a:bodyPr wrap="none" lIns="91408" tIns="45704" rIns="91408" bIns="45704" anchor="ctr"/>
              <a:lstStyle/>
              <a:p>
                <a:endParaRPr lang="en-US">
                  <a:latin typeface="+mn-lt"/>
                </a:endParaRPr>
              </a:p>
            </p:txBody>
          </p:sp>
          <p:sp>
            <p:nvSpPr>
              <p:cNvPr id="3" name="TextBox 2">
                <a:extLst>
                  <a:ext uri="{FF2B5EF4-FFF2-40B4-BE49-F238E27FC236}">
                    <a16:creationId xmlns:a16="http://schemas.microsoft.com/office/drawing/2014/main" id="{1B68E70B-2AFD-42AC-9923-1E7E59AFF318}"/>
                  </a:ext>
                </a:extLst>
              </p:cNvPr>
              <p:cNvSpPr txBox="1"/>
              <p:nvPr/>
            </p:nvSpPr>
            <p:spPr>
              <a:xfrm>
                <a:off x="4669020" y="450805"/>
                <a:ext cx="1035744" cy="394968"/>
              </a:xfrm>
              <a:prstGeom prst="rect">
                <a:avLst/>
              </a:prstGeom>
              <a:noFill/>
            </p:spPr>
            <p:txBody>
              <a:bodyPr wrap="none" rtlCol="0">
                <a:spAutoFit/>
              </a:bodyPr>
              <a:lstStyle/>
              <a:p>
                <a:r>
                  <a:rPr lang="en-US" sz="1400" dirty="0">
                    <a:solidFill>
                      <a:schemeClr val="accent6">
                        <a:lumMod val="50000"/>
                      </a:schemeClr>
                    </a:solidFill>
                  </a:rPr>
                  <a:t>abrasion</a:t>
                </a:r>
              </a:p>
            </p:txBody>
          </p:sp>
          <p:sp>
            <p:nvSpPr>
              <p:cNvPr id="313" name="TextBox 312">
                <a:extLst>
                  <a:ext uri="{FF2B5EF4-FFF2-40B4-BE49-F238E27FC236}">
                    <a16:creationId xmlns:a16="http://schemas.microsoft.com/office/drawing/2014/main" id="{72609562-2A97-463A-A436-401515F37152}"/>
                  </a:ext>
                </a:extLst>
              </p:cNvPr>
              <p:cNvSpPr txBox="1"/>
              <p:nvPr/>
            </p:nvSpPr>
            <p:spPr>
              <a:xfrm>
                <a:off x="6853832" y="421732"/>
                <a:ext cx="965195" cy="394968"/>
              </a:xfrm>
              <a:prstGeom prst="rect">
                <a:avLst/>
              </a:prstGeom>
              <a:noFill/>
            </p:spPr>
            <p:txBody>
              <a:bodyPr wrap="none" rtlCol="0">
                <a:spAutoFit/>
              </a:bodyPr>
              <a:lstStyle/>
              <a:p>
                <a:r>
                  <a:rPr lang="en-US" sz="1400" dirty="0">
                    <a:solidFill>
                      <a:schemeClr val="accent6">
                        <a:lumMod val="50000"/>
                      </a:schemeClr>
                    </a:solidFill>
                  </a:rPr>
                  <a:t>ablation</a:t>
                </a:r>
              </a:p>
            </p:txBody>
          </p:sp>
        </p:grpSp>
        <p:sp>
          <p:nvSpPr>
            <p:cNvPr id="316" name="Rectangle 118">
              <a:extLst>
                <a:ext uri="{FF2B5EF4-FFF2-40B4-BE49-F238E27FC236}">
                  <a16:creationId xmlns:a16="http://schemas.microsoft.com/office/drawing/2014/main" id="{A622BF89-2623-4395-AFF0-E504CF1076CE}"/>
                </a:ext>
              </a:extLst>
            </p:cNvPr>
            <p:cNvSpPr>
              <a:spLocks noChangeArrowheads="1"/>
            </p:cNvSpPr>
            <p:nvPr/>
          </p:nvSpPr>
          <p:spPr bwMode="auto">
            <a:xfrm>
              <a:off x="6941670" y="1794927"/>
              <a:ext cx="1280428" cy="357526"/>
            </a:xfrm>
            <a:prstGeom prst="rect">
              <a:avLst/>
            </a:prstGeom>
            <a:noFill/>
            <a:ln w="12700">
              <a:noFill/>
              <a:miter lim="800000"/>
              <a:headEnd/>
              <a:tailEnd/>
            </a:ln>
          </p:spPr>
          <p:txBody>
            <a:bodyPr wrap="square" lIns="81173" tIns="39874" rIns="81173" bIns="39874">
              <a:spAutoFit/>
            </a:bodyPr>
            <a:lstStyle/>
            <a:p>
              <a:pPr algn="ctr" defTabSz="820446" eaLnBrk="0" hangingPunct="0">
                <a:lnSpc>
                  <a:spcPct val="90000"/>
                </a:lnSpc>
              </a:pPr>
              <a:r>
                <a:rPr lang="en-US" sz="1000" dirty="0">
                  <a:solidFill>
                    <a:schemeClr val="bg1">
                      <a:lumMod val="75000"/>
                    </a:schemeClr>
                  </a:solidFill>
                  <a:latin typeface="+mn-lt"/>
                </a:rPr>
                <a:t>projectile-like excited fragment</a:t>
              </a:r>
            </a:p>
          </p:txBody>
        </p:sp>
        <p:sp>
          <p:nvSpPr>
            <p:cNvPr id="317" name="Rectangle 118">
              <a:extLst>
                <a:ext uri="{FF2B5EF4-FFF2-40B4-BE49-F238E27FC236}">
                  <a16:creationId xmlns:a16="http://schemas.microsoft.com/office/drawing/2014/main" id="{AD999982-843E-4E2A-ABF7-E4F8868EE409}"/>
                </a:ext>
              </a:extLst>
            </p:cNvPr>
            <p:cNvSpPr>
              <a:spLocks noChangeArrowheads="1"/>
            </p:cNvSpPr>
            <p:nvPr/>
          </p:nvSpPr>
          <p:spPr bwMode="auto">
            <a:xfrm>
              <a:off x="8482714" y="1792751"/>
              <a:ext cx="1280428" cy="219026"/>
            </a:xfrm>
            <a:prstGeom prst="rect">
              <a:avLst/>
            </a:prstGeom>
            <a:noFill/>
            <a:ln w="12700">
              <a:noFill/>
              <a:miter lim="800000"/>
              <a:headEnd/>
              <a:tailEnd/>
            </a:ln>
          </p:spPr>
          <p:txBody>
            <a:bodyPr wrap="square" lIns="81173" tIns="39874" rIns="81173" bIns="39874">
              <a:spAutoFit/>
            </a:bodyPr>
            <a:lstStyle/>
            <a:p>
              <a:pPr algn="ctr" defTabSz="820446" eaLnBrk="0" hangingPunct="0">
                <a:lnSpc>
                  <a:spcPct val="90000"/>
                </a:lnSpc>
              </a:pPr>
              <a:r>
                <a:rPr lang="en-US" sz="1000" dirty="0">
                  <a:solidFill>
                    <a:schemeClr val="bg1">
                      <a:lumMod val="75000"/>
                    </a:schemeClr>
                  </a:solidFill>
                  <a:latin typeface="+mn-lt"/>
                </a:rPr>
                <a:t>final fragment</a:t>
              </a:r>
            </a:p>
          </p:txBody>
        </p:sp>
      </p:grpSp>
      <p:pic>
        <p:nvPicPr>
          <p:cNvPr id="7" name="Picture 6">
            <a:extLst>
              <a:ext uri="{FF2B5EF4-FFF2-40B4-BE49-F238E27FC236}">
                <a16:creationId xmlns:a16="http://schemas.microsoft.com/office/drawing/2014/main" id="{792FEFCA-DA34-48F0-ADB3-158E8E23DE7F}"/>
              </a:ext>
            </a:extLst>
          </p:cNvPr>
          <p:cNvPicPr>
            <a:picLocks noChangeAspect="1"/>
          </p:cNvPicPr>
          <p:nvPr/>
        </p:nvPicPr>
        <p:blipFill>
          <a:blip r:embed="rId6"/>
          <a:stretch>
            <a:fillRect/>
          </a:stretch>
        </p:blipFill>
        <p:spPr>
          <a:xfrm>
            <a:off x="6502047" y="687646"/>
            <a:ext cx="5597117" cy="3427154"/>
          </a:xfrm>
          <a:prstGeom prst="rect">
            <a:avLst/>
          </a:prstGeom>
        </p:spPr>
      </p:pic>
      <p:sp>
        <p:nvSpPr>
          <p:cNvPr id="12" name="Arrow: Right 11">
            <a:extLst>
              <a:ext uri="{FF2B5EF4-FFF2-40B4-BE49-F238E27FC236}">
                <a16:creationId xmlns:a16="http://schemas.microsoft.com/office/drawing/2014/main" id="{E9FF0008-AD05-4EAC-A38C-242531C0D466}"/>
              </a:ext>
            </a:extLst>
          </p:cNvPr>
          <p:cNvSpPr/>
          <p:nvPr/>
        </p:nvSpPr>
        <p:spPr bwMode="auto">
          <a:xfrm rot="19958005">
            <a:off x="5192179" y="3188729"/>
            <a:ext cx="986874" cy="231743"/>
          </a:xfrm>
          <a:prstGeom prst="rightArrow">
            <a:avLst/>
          </a:prstGeom>
          <a:noFill/>
          <a:ln w="22225" cap="flat" cmpd="sng" algn="ctr">
            <a:solidFill>
              <a:srgbClr val="6600FF"/>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grpSp>
        <p:nvGrpSpPr>
          <p:cNvPr id="80" name="Group 79">
            <a:extLst>
              <a:ext uri="{FF2B5EF4-FFF2-40B4-BE49-F238E27FC236}">
                <a16:creationId xmlns:a16="http://schemas.microsoft.com/office/drawing/2014/main" id="{B1795B7F-B981-4098-B98F-AF487D5297B8}"/>
              </a:ext>
            </a:extLst>
          </p:cNvPr>
          <p:cNvGrpSpPr/>
          <p:nvPr/>
        </p:nvGrpSpPr>
        <p:grpSpPr>
          <a:xfrm>
            <a:off x="287946" y="2778648"/>
            <a:ext cx="4512654" cy="3742746"/>
            <a:chOff x="284772" y="2793872"/>
            <a:chExt cx="4512654" cy="3742746"/>
          </a:xfrm>
        </p:grpSpPr>
        <p:pic>
          <p:nvPicPr>
            <p:cNvPr id="5" name="Picture 4">
              <a:extLst>
                <a:ext uri="{FF2B5EF4-FFF2-40B4-BE49-F238E27FC236}">
                  <a16:creationId xmlns:a16="http://schemas.microsoft.com/office/drawing/2014/main" id="{6F660140-D673-4CCF-8338-8334FED9CBBF}"/>
                </a:ext>
              </a:extLst>
            </p:cNvPr>
            <p:cNvPicPr>
              <a:picLocks noChangeAspect="1"/>
            </p:cNvPicPr>
            <p:nvPr/>
          </p:nvPicPr>
          <p:blipFill>
            <a:blip r:embed="rId7"/>
            <a:stretch>
              <a:fillRect/>
            </a:stretch>
          </p:blipFill>
          <p:spPr>
            <a:xfrm>
              <a:off x="284772" y="2793872"/>
              <a:ext cx="4512654" cy="3742746"/>
            </a:xfrm>
            <a:prstGeom prst="rect">
              <a:avLst/>
            </a:prstGeom>
          </p:spPr>
        </p:pic>
        <p:sp>
          <p:nvSpPr>
            <p:cNvPr id="65" name="TextBox 64">
              <a:extLst>
                <a:ext uri="{FF2B5EF4-FFF2-40B4-BE49-F238E27FC236}">
                  <a16:creationId xmlns:a16="http://schemas.microsoft.com/office/drawing/2014/main" id="{063572FA-A445-4753-A561-3D87C81130F4}"/>
                </a:ext>
              </a:extLst>
            </p:cNvPr>
            <p:cNvSpPr txBox="1"/>
            <p:nvPr/>
          </p:nvSpPr>
          <p:spPr>
            <a:xfrm>
              <a:off x="1806079" y="5841349"/>
              <a:ext cx="596638" cy="338554"/>
            </a:xfrm>
            <a:prstGeom prst="rect">
              <a:avLst/>
            </a:prstGeom>
            <a:solidFill>
              <a:srgbClr val="FFFFFF">
                <a:alpha val="78000"/>
              </a:srgbClr>
            </a:solidFill>
          </p:spPr>
          <p:txBody>
            <a:bodyPr wrap="none" rtlCol="0">
              <a:spAutoFit/>
            </a:bodyPr>
            <a:lstStyle/>
            <a:p>
              <a:r>
                <a:rPr lang="en-US" sz="1600" b="1" baseline="30000" dirty="0">
                  <a:solidFill>
                    <a:schemeClr val="accent3">
                      <a:lumMod val="50000"/>
                    </a:schemeClr>
                  </a:solidFill>
                  <a:effectLst>
                    <a:outerShdw blurRad="38100" dist="38100" dir="2700000" algn="tl">
                      <a:srgbClr val="000000">
                        <a:alpha val="43137"/>
                      </a:srgbClr>
                    </a:outerShdw>
                  </a:effectLst>
                </a:rPr>
                <a:t>58</a:t>
              </a:r>
              <a:r>
                <a:rPr lang="en-US" sz="1600" b="1" dirty="0">
                  <a:solidFill>
                    <a:schemeClr val="accent3">
                      <a:lumMod val="50000"/>
                    </a:schemeClr>
                  </a:solidFill>
                  <a:effectLst>
                    <a:outerShdw blurRad="38100" dist="38100" dir="2700000" algn="tl">
                      <a:srgbClr val="000000">
                        <a:alpha val="43137"/>
                      </a:srgbClr>
                    </a:outerShdw>
                  </a:effectLst>
                </a:rPr>
                <a:t>Ca</a:t>
              </a:r>
            </a:p>
          </p:txBody>
        </p:sp>
      </p:grpSp>
      <p:grpSp>
        <p:nvGrpSpPr>
          <p:cNvPr id="78" name="Group 77">
            <a:extLst>
              <a:ext uri="{FF2B5EF4-FFF2-40B4-BE49-F238E27FC236}">
                <a16:creationId xmlns:a16="http://schemas.microsoft.com/office/drawing/2014/main" id="{FD377E88-AA43-4C80-BD9F-F3FAF331558B}"/>
              </a:ext>
            </a:extLst>
          </p:cNvPr>
          <p:cNvGrpSpPr/>
          <p:nvPr/>
        </p:nvGrpSpPr>
        <p:grpSpPr>
          <a:xfrm>
            <a:off x="6502047" y="2401223"/>
            <a:ext cx="4039193" cy="2261787"/>
            <a:chOff x="6502047" y="2401223"/>
            <a:chExt cx="4039193" cy="2261787"/>
          </a:xfrm>
        </p:grpSpPr>
        <p:sp>
          <p:nvSpPr>
            <p:cNvPr id="68" name="Rectangle: Rounded Corners 67">
              <a:extLst>
                <a:ext uri="{FF2B5EF4-FFF2-40B4-BE49-F238E27FC236}">
                  <a16:creationId xmlns:a16="http://schemas.microsoft.com/office/drawing/2014/main" id="{242B7D74-EF1E-4D5B-BDE7-DF69D1B9801F}"/>
                </a:ext>
              </a:extLst>
            </p:cNvPr>
            <p:cNvSpPr/>
            <p:nvPr/>
          </p:nvSpPr>
          <p:spPr bwMode="auto">
            <a:xfrm>
              <a:off x="7010400" y="2401223"/>
              <a:ext cx="457200" cy="573649"/>
            </a:xfrm>
            <a:prstGeom prst="roundRect">
              <a:avLst/>
            </a:prstGeom>
            <a:noFill/>
            <a:ln w="25400" cap="flat" cmpd="sng" algn="ctr">
              <a:solidFill>
                <a:srgbClr val="6600FF"/>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cxnSp>
          <p:nvCxnSpPr>
            <p:cNvPr id="70" name="Straight Arrow Connector 69">
              <a:extLst>
                <a:ext uri="{FF2B5EF4-FFF2-40B4-BE49-F238E27FC236}">
                  <a16:creationId xmlns:a16="http://schemas.microsoft.com/office/drawing/2014/main" id="{8E692AFF-7F10-4ECA-B1EF-3BD127966601}"/>
                </a:ext>
              </a:extLst>
            </p:cNvPr>
            <p:cNvCxnSpPr>
              <a:cxnSpLocks/>
              <a:stCxn id="68" idx="2"/>
            </p:cNvCxnSpPr>
            <p:nvPr/>
          </p:nvCxnSpPr>
          <p:spPr bwMode="auto">
            <a:xfrm>
              <a:off x="7239000" y="2974872"/>
              <a:ext cx="0" cy="1292328"/>
            </a:xfrm>
            <a:prstGeom prst="straightConnector1">
              <a:avLst/>
            </a:prstGeom>
            <a:noFill/>
            <a:ln w="9525" cap="flat" cmpd="sng" algn="ctr">
              <a:solidFill>
                <a:srgbClr val="6600FF"/>
              </a:solidFill>
              <a:prstDash val="solid"/>
              <a:round/>
              <a:headEnd type="none" w="med" len="med"/>
              <a:tailEnd type="triangle"/>
            </a:ln>
            <a:effectLst/>
          </p:spPr>
        </p:cxnSp>
        <p:sp>
          <p:nvSpPr>
            <p:cNvPr id="72" name="TextBox 71">
              <a:extLst>
                <a:ext uri="{FF2B5EF4-FFF2-40B4-BE49-F238E27FC236}">
                  <a16:creationId xmlns:a16="http://schemas.microsoft.com/office/drawing/2014/main" id="{AF8D4118-3497-43DE-A2D8-E1DEF1FB121A}"/>
                </a:ext>
              </a:extLst>
            </p:cNvPr>
            <p:cNvSpPr txBox="1"/>
            <p:nvPr/>
          </p:nvSpPr>
          <p:spPr>
            <a:xfrm>
              <a:off x="6502047" y="4293678"/>
              <a:ext cx="1784463" cy="369332"/>
            </a:xfrm>
            <a:prstGeom prst="rect">
              <a:avLst/>
            </a:prstGeom>
            <a:noFill/>
          </p:spPr>
          <p:txBody>
            <a:bodyPr wrap="none" rtlCol="0">
              <a:spAutoFit/>
            </a:bodyPr>
            <a:lstStyle/>
            <a:p>
              <a:r>
                <a:rPr lang="en-US" sz="1800" baseline="30000" dirty="0">
                  <a:solidFill>
                    <a:schemeClr val="accent3">
                      <a:lumMod val="50000"/>
                    </a:schemeClr>
                  </a:solidFill>
                </a:rPr>
                <a:t>70</a:t>
              </a:r>
              <a:r>
                <a:rPr lang="en-US" sz="1800" dirty="0">
                  <a:solidFill>
                    <a:schemeClr val="accent3">
                      <a:lumMod val="50000"/>
                    </a:schemeClr>
                  </a:solidFill>
                </a:rPr>
                <a:t>Ge (38n+32p)</a:t>
              </a:r>
            </a:p>
          </p:txBody>
        </p:sp>
        <p:sp>
          <p:nvSpPr>
            <p:cNvPr id="318" name="Rectangle: Rounded Corners 317">
              <a:extLst>
                <a:ext uri="{FF2B5EF4-FFF2-40B4-BE49-F238E27FC236}">
                  <a16:creationId xmlns:a16="http://schemas.microsoft.com/office/drawing/2014/main" id="{56D396AB-EAD8-49A2-A91A-B04CB6DEB77B}"/>
                </a:ext>
              </a:extLst>
            </p:cNvPr>
            <p:cNvSpPr/>
            <p:nvPr/>
          </p:nvSpPr>
          <p:spPr bwMode="auto">
            <a:xfrm>
              <a:off x="9265130" y="2401223"/>
              <a:ext cx="457200" cy="573649"/>
            </a:xfrm>
            <a:prstGeom prst="roundRect">
              <a:avLst/>
            </a:prstGeom>
            <a:noFill/>
            <a:ln w="25400" cap="flat" cmpd="sng" algn="ctr">
              <a:solidFill>
                <a:srgbClr val="6600FF"/>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cxnSp>
          <p:nvCxnSpPr>
            <p:cNvPr id="319" name="Straight Arrow Connector 318">
              <a:extLst>
                <a:ext uri="{FF2B5EF4-FFF2-40B4-BE49-F238E27FC236}">
                  <a16:creationId xmlns:a16="http://schemas.microsoft.com/office/drawing/2014/main" id="{65E5FF10-4189-4661-B252-387614A7EBAC}"/>
                </a:ext>
              </a:extLst>
            </p:cNvPr>
            <p:cNvCxnSpPr>
              <a:cxnSpLocks/>
              <a:stCxn id="318" idx="2"/>
            </p:cNvCxnSpPr>
            <p:nvPr/>
          </p:nvCxnSpPr>
          <p:spPr bwMode="auto">
            <a:xfrm>
              <a:off x="9493730" y="2974872"/>
              <a:ext cx="0" cy="1292328"/>
            </a:xfrm>
            <a:prstGeom prst="straightConnector1">
              <a:avLst/>
            </a:prstGeom>
            <a:noFill/>
            <a:ln w="9525" cap="flat" cmpd="sng" algn="ctr">
              <a:solidFill>
                <a:srgbClr val="6600FF"/>
              </a:solidFill>
              <a:prstDash val="solid"/>
              <a:round/>
              <a:headEnd type="none" w="med" len="med"/>
              <a:tailEnd type="triangle"/>
            </a:ln>
            <a:effectLst/>
          </p:spPr>
        </p:cxnSp>
        <p:sp>
          <p:nvSpPr>
            <p:cNvPr id="320" name="TextBox 319">
              <a:extLst>
                <a:ext uri="{FF2B5EF4-FFF2-40B4-BE49-F238E27FC236}">
                  <a16:creationId xmlns:a16="http://schemas.microsoft.com/office/drawing/2014/main" id="{D185D318-DDE4-4678-97FC-FA117D7992BE}"/>
                </a:ext>
              </a:extLst>
            </p:cNvPr>
            <p:cNvSpPr txBox="1"/>
            <p:nvPr/>
          </p:nvSpPr>
          <p:spPr>
            <a:xfrm>
              <a:off x="8756777" y="4293678"/>
              <a:ext cx="1784463" cy="369332"/>
            </a:xfrm>
            <a:prstGeom prst="rect">
              <a:avLst/>
            </a:prstGeom>
            <a:noFill/>
          </p:spPr>
          <p:txBody>
            <a:bodyPr wrap="none" rtlCol="0">
              <a:spAutoFit/>
            </a:bodyPr>
            <a:lstStyle/>
            <a:p>
              <a:r>
                <a:rPr lang="en-US" sz="1800" baseline="30000" dirty="0">
                  <a:solidFill>
                    <a:schemeClr val="accent3">
                      <a:lumMod val="50000"/>
                    </a:schemeClr>
                  </a:solidFill>
                </a:rPr>
                <a:t>76</a:t>
              </a:r>
              <a:r>
                <a:rPr lang="en-US" sz="1800" dirty="0">
                  <a:solidFill>
                    <a:schemeClr val="accent3">
                      <a:lumMod val="50000"/>
                    </a:schemeClr>
                  </a:solidFill>
                </a:rPr>
                <a:t>Ge (44n+32p)</a:t>
              </a:r>
            </a:p>
          </p:txBody>
        </p:sp>
      </p:grpSp>
      <p:grpSp>
        <p:nvGrpSpPr>
          <p:cNvPr id="79" name="Group 78">
            <a:extLst>
              <a:ext uri="{FF2B5EF4-FFF2-40B4-BE49-F238E27FC236}">
                <a16:creationId xmlns:a16="http://schemas.microsoft.com/office/drawing/2014/main" id="{A5893086-E613-490A-BE56-ADC4846CD9F5}"/>
              </a:ext>
            </a:extLst>
          </p:cNvPr>
          <p:cNvGrpSpPr/>
          <p:nvPr/>
        </p:nvGrpSpPr>
        <p:grpSpPr>
          <a:xfrm>
            <a:off x="2606208" y="4663010"/>
            <a:ext cx="6887522" cy="1423450"/>
            <a:chOff x="2606208" y="4663010"/>
            <a:chExt cx="6887522" cy="1423450"/>
          </a:xfrm>
        </p:grpSpPr>
        <p:cxnSp>
          <p:nvCxnSpPr>
            <p:cNvPr id="321" name="Straight Arrow Connector 320">
              <a:extLst>
                <a:ext uri="{FF2B5EF4-FFF2-40B4-BE49-F238E27FC236}">
                  <a16:creationId xmlns:a16="http://schemas.microsoft.com/office/drawing/2014/main" id="{6E0F3634-2B58-4B1C-8E5E-7B29855BE7C2}"/>
                </a:ext>
              </a:extLst>
            </p:cNvPr>
            <p:cNvCxnSpPr>
              <a:cxnSpLocks/>
            </p:cNvCxnSpPr>
            <p:nvPr/>
          </p:nvCxnSpPr>
          <p:spPr bwMode="auto">
            <a:xfrm>
              <a:off x="2606208" y="5885417"/>
              <a:ext cx="3712525" cy="16377"/>
            </a:xfrm>
            <a:prstGeom prst="straightConnector1">
              <a:avLst/>
            </a:prstGeom>
            <a:noFill/>
            <a:ln w="9525" cap="flat" cmpd="sng" algn="ctr">
              <a:solidFill>
                <a:srgbClr val="6600FF"/>
              </a:solidFill>
              <a:prstDash val="solid"/>
              <a:round/>
              <a:headEnd type="none" w="med" len="med"/>
              <a:tailEnd type="triangle"/>
            </a:ln>
            <a:effectLst/>
          </p:spPr>
        </p:cxnSp>
        <p:sp>
          <p:nvSpPr>
            <p:cNvPr id="322" name="TextBox 321">
              <a:extLst>
                <a:ext uri="{FF2B5EF4-FFF2-40B4-BE49-F238E27FC236}">
                  <a16:creationId xmlns:a16="http://schemas.microsoft.com/office/drawing/2014/main" id="{F2D79C80-2A55-4A28-80CB-00C8BCCA97D3}"/>
                </a:ext>
              </a:extLst>
            </p:cNvPr>
            <p:cNvSpPr txBox="1"/>
            <p:nvPr/>
          </p:nvSpPr>
          <p:spPr>
            <a:xfrm>
              <a:off x="6502046" y="5717128"/>
              <a:ext cx="1771639" cy="369332"/>
            </a:xfrm>
            <a:prstGeom prst="rect">
              <a:avLst/>
            </a:prstGeom>
            <a:noFill/>
          </p:spPr>
          <p:txBody>
            <a:bodyPr wrap="none" rtlCol="0">
              <a:spAutoFit/>
            </a:bodyPr>
            <a:lstStyle/>
            <a:p>
              <a:r>
                <a:rPr lang="en-US" sz="1800" baseline="30000" dirty="0">
                  <a:solidFill>
                    <a:schemeClr val="accent3">
                      <a:lumMod val="50000"/>
                    </a:schemeClr>
                  </a:solidFill>
                </a:rPr>
                <a:t>58</a:t>
              </a:r>
              <a:r>
                <a:rPr lang="en-US" sz="1800" dirty="0">
                  <a:solidFill>
                    <a:schemeClr val="accent3">
                      <a:lumMod val="50000"/>
                    </a:schemeClr>
                  </a:solidFill>
                </a:rPr>
                <a:t>Ca (38n+20p)</a:t>
              </a:r>
            </a:p>
          </p:txBody>
        </p:sp>
        <p:cxnSp>
          <p:nvCxnSpPr>
            <p:cNvPr id="323" name="Straight Arrow Connector 322">
              <a:extLst>
                <a:ext uri="{FF2B5EF4-FFF2-40B4-BE49-F238E27FC236}">
                  <a16:creationId xmlns:a16="http://schemas.microsoft.com/office/drawing/2014/main" id="{AA45F44D-C0AD-4466-9052-08CB0DDA1D4E}"/>
                </a:ext>
              </a:extLst>
            </p:cNvPr>
            <p:cNvCxnSpPr>
              <a:cxnSpLocks/>
            </p:cNvCxnSpPr>
            <p:nvPr/>
          </p:nvCxnSpPr>
          <p:spPr bwMode="auto">
            <a:xfrm>
              <a:off x="7239000" y="4663010"/>
              <a:ext cx="0" cy="961323"/>
            </a:xfrm>
            <a:prstGeom prst="straightConnector1">
              <a:avLst/>
            </a:prstGeom>
            <a:noFill/>
            <a:ln w="9525" cap="flat" cmpd="sng" algn="ctr">
              <a:solidFill>
                <a:srgbClr val="6600FF"/>
              </a:solidFill>
              <a:prstDash val="solid"/>
              <a:round/>
              <a:headEnd type="none" w="med" len="med"/>
              <a:tailEnd type="triangle"/>
            </a:ln>
            <a:effectLst/>
          </p:spPr>
        </p:cxnSp>
        <p:sp>
          <p:nvSpPr>
            <p:cNvPr id="76" name="TextBox 75">
              <a:extLst>
                <a:ext uri="{FF2B5EF4-FFF2-40B4-BE49-F238E27FC236}">
                  <a16:creationId xmlns:a16="http://schemas.microsoft.com/office/drawing/2014/main" id="{9D0E3992-29F9-41CF-A65D-F50098D58942}"/>
                </a:ext>
              </a:extLst>
            </p:cNvPr>
            <p:cNvSpPr txBox="1"/>
            <p:nvPr/>
          </p:nvSpPr>
          <p:spPr>
            <a:xfrm>
              <a:off x="7298202" y="4861141"/>
              <a:ext cx="542136" cy="307777"/>
            </a:xfrm>
            <a:prstGeom prst="rect">
              <a:avLst/>
            </a:prstGeom>
            <a:noFill/>
          </p:spPr>
          <p:txBody>
            <a:bodyPr wrap="none" rtlCol="0">
              <a:spAutoFit/>
            </a:bodyPr>
            <a:lstStyle/>
            <a:p>
              <a:r>
                <a:rPr lang="en-US" sz="1400" dirty="0"/>
                <a:t>-10p</a:t>
              </a:r>
            </a:p>
          </p:txBody>
        </p:sp>
        <p:cxnSp>
          <p:nvCxnSpPr>
            <p:cNvPr id="324" name="Straight Arrow Connector 323">
              <a:extLst>
                <a:ext uri="{FF2B5EF4-FFF2-40B4-BE49-F238E27FC236}">
                  <a16:creationId xmlns:a16="http://schemas.microsoft.com/office/drawing/2014/main" id="{0F59D719-E1BE-47F2-8FE3-88CD428FA8DF}"/>
                </a:ext>
              </a:extLst>
            </p:cNvPr>
            <p:cNvCxnSpPr>
              <a:cxnSpLocks/>
            </p:cNvCxnSpPr>
            <p:nvPr/>
          </p:nvCxnSpPr>
          <p:spPr bwMode="auto">
            <a:xfrm flipH="1">
              <a:off x="8286510" y="4739093"/>
              <a:ext cx="1207220" cy="885240"/>
            </a:xfrm>
            <a:prstGeom prst="straightConnector1">
              <a:avLst/>
            </a:prstGeom>
            <a:noFill/>
            <a:ln w="9525" cap="flat" cmpd="sng" algn="ctr">
              <a:solidFill>
                <a:srgbClr val="6600FF"/>
              </a:solidFill>
              <a:prstDash val="solid"/>
              <a:round/>
              <a:headEnd type="none" w="med" len="med"/>
              <a:tailEnd type="triangle"/>
            </a:ln>
            <a:effectLst/>
          </p:spPr>
        </p:cxnSp>
        <p:sp>
          <p:nvSpPr>
            <p:cNvPr id="325" name="TextBox 324">
              <a:extLst>
                <a:ext uri="{FF2B5EF4-FFF2-40B4-BE49-F238E27FC236}">
                  <a16:creationId xmlns:a16="http://schemas.microsoft.com/office/drawing/2014/main" id="{632A73C6-D2D2-44A8-A23D-061D3B7AAB26}"/>
                </a:ext>
              </a:extLst>
            </p:cNvPr>
            <p:cNvSpPr txBox="1"/>
            <p:nvPr/>
          </p:nvSpPr>
          <p:spPr>
            <a:xfrm>
              <a:off x="8386061" y="4787015"/>
              <a:ext cx="569734" cy="523220"/>
            </a:xfrm>
            <a:prstGeom prst="rect">
              <a:avLst/>
            </a:prstGeom>
            <a:noFill/>
          </p:spPr>
          <p:txBody>
            <a:bodyPr wrap="square" rtlCol="0">
              <a:spAutoFit/>
            </a:bodyPr>
            <a:lstStyle/>
            <a:p>
              <a:r>
                <a:rPr lang="en-US" sz="1400" dirty="0"/>
                <a:t>-10p</a:t>
              </a:r>
            </a:p>
            <a:p>
              <a:r>
                <a:rPr lang="en-US" sz="1400" dirty="0"/>
                <a:t>-6n</a:t>
              </a:r>
            </a:p>
          </p:txBody>
        </p:sp>
      </p:grpSp>
      <p:grpSp>
        <p:nvGrpSpPr>
          <p:cNvPr id="82" name="Group 81">
            <a:extLst>
              <a:ext uri="{FF2B5EF4-FFF2-40B4-BE49-F238E27FC236}">
                <a16:creationId xmlns:a16="http://schemas.microsoft.com/office/drawing/2014/main" id="{79CA20C3-6E54-49C4-9EAB-D6A4AAAC5548}"/>
              </a:ext>
            </a:extLst>
          </p:cNvPr>
          <p:cNvGrpSpPr/>
          <p:nvPr/>
        </p:nvGrpSpPr>
        <p:grpSpPr>
          <a:xfrm>
            <a:off x="2418752" y="2833467"/>
            <a:ext cx="2340534" cy="2647846"/>
            <a:chOff x="2418752" y="2833467"/>
            <a:chExt cx="2340534" cy="2647846"/>
          </a:xfrm>
        </p:grpSpPr>
        <p:sp>
          <p:nvSpPr>
            <p:cNvPr id="66" name="TextBox 65">
              <a:extLst>
                <a:ext uri="{FF2B5EF4-FFF2-40B4-BE49-F238E27FC236}">
                  <a16:creationId xmlns:a16="http://schemas.microsoft.com/office/drawing/2014/main" id="{51A9F695-05E1-443B-9934-80E4C226DBC6}"/>
                </a:ext>
              </a:extLst>
            </p:cNvPr>
            <p:cNvSpPr txBox="1"/>
            <p:nvPr/>
          </p:nvSpPr>
          <p:spPr>
            <a:xfrm>
              <a:off x="2993302" y="3778476"/>
              <a:ext cx="1654620" cy="338554"/>
            </a:xfrm>
            <a:prstGeom prst="rect">
              <a:avLst/>
            </a:prstGeom>
            <a:solidFill>
              <a:srgbClr val="FFFFFF">
                <a:alpha val="73000"/>
              </a:srgbClr>
            </a:solidFill>
            <a:ln>
              <a:noFill/>
            </a:ln>
          </p:spPr>
          <p:txBody>
            <a:bodyPr wrap="none" rtlCol="0">
              <a:spAutoFit/>
            </a:bodyPr>
            <a:lstStyle/>
            <a:p>
              <a:r>
                <a:rPr lang="en-US" sz="1600" dirty="0"/>
                <a:t>Potential beams</a:t>
              </a:r>
            </a:p>
          </p:txBody>
        </p:sp>
        <p:sp>
          <p:nvSpPr>
            <p:cNvPr id="81" name="TextBox 80">
              <a:extLst>
                <a:ext uri="{FF2B5EF4-FFF2-40B4-BE49-F238E27FC236}">
                  <a16:creationId xmlns:a16="http://schemas.microsoft.com/office/drawing/2014/main" id="{8C4A7186-D880-47C1-82E7-817B09FC5E53}"/>
                </a:ext>
              </a:extLst>
            </p:cNvPr>
            <p:cNvSpPr txBox="1"/>
            <p:nvPr/>
          </p:nvSpPr>
          <p:spPr>
            <a:xfrm>
              <a:off x="2499213" y="5050426"/>
              <a:ext cx="2260073" cy="430887"/>
            </a:xfrm>
            <a:prstGeom prst="rect">
              <a:avLst/>
            </a:prstGeom>
            <a:solidFill>
              <a:srgbClr val="FFFFFF">
                <a:alpha val="80000"/>
              </a:srgbClr>
            </a:solidFill>
          </p:spPr>
          <p:txBody>
            <a:bodyPr wrap="square" rtlCol="0">
              <a:spAutoFit/>
            </a:bodyPr>
            <a:lstStyle/>
            <a:p>
              <a:r>
                <a:rPr lang="en-US" sz="1100" dirty="0">
                  <a:solidFill>
                    <a:schemeClr val="accent2">
                      <a:lumMod val="50000"/>
                    </a:schemeClr>
                  </a:solidFill>
                </a:rPr>
                <a:t>Beam should be a stable isotope</a:t>
              </a:r>
            </a:p>
            <a:p>
              <a:r>
                <a:rPr lang="en-US" sz="1100" dirty="0">
                  <a:solidFill>
                    <a:schemeClr val="accent2">
                      <a:lumMod val="50000"/>
                    </a:schemeClr>
                  </a:solidFill>
                </a:rPr>
                <a:t>with more neutrons and protons </a:t>
              </a:r>
            </a:p>
          </p:txBody>
        </p:sp>
        <p:sp>
          <p:nvSpPr>
            <p:cNvPr id="9" name="Rectangle: Rounded Corners 8">
              <a:extLst>
                <a:ext uri="{FF2B5EF4-FFF2-40B4-BE49-F238E27FC236}">
                  <a16:creationId xmlns:a16="http://schemas.microsoft.com/office/drawing/2014/main" id="{2FC5C74D-BB58-4B1D-B242-E1879E717F8F}"/>
                </a:ext>
              </a:extLst>
            </p:cNvPr>
            <p:cNvSpPr/>
            <p:nvPr/>
          </p:nvSpPr>
          <p:spPr bwMode="auto">
            <a:xfrm>
              <a:off x="2418752" y="2833467"/>
              <a:ext cx="2329633" cy="1281333"/>
            </a:xfrm>
            <a:prstGeom prst="roundRect">
              <a:avLst/>
            </a:prstGeom>
            <a:noFill/>
            <a:ln w="44450" cap="flat" cmpd="sng" algn="ctr">
              <a:solidFill>
                <a:srgbClr val="6600FF"/>
              </a:solidFill>
              <a:prstDash val="sysDash"/>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grpSp>
      <p:sp>
        <p:nvSpPr>
          <p:cNvPr id="83" name="TextBox 82">
            <a:extLst>
              <a:ext uri="{FF2B5EF4-FFF2-40B4-BE49-F238E27FC236}">
                <a16:creationId xmlns:a16="http://schemas.microsoft.com/office/drawing/2014/main" id="{51EB3A1E-A5C2-457A-BBE9-6FD7D61141AD}"/>
              </a:ext>
            </a:extLst>
          </p:cNvPr>
          <p:cNvSpPr txBox="1"/>
          <p:nvPr/>
        </p:nvSpPr>
        <p:spPr>
          <a:xfrm>
            <a:off x="8983120" y="5478106"/>
            <a:ext cx="3116238" cy="830997"/>
          </a:xfrm>
          <a:prstGeom prst="rect">
            <a:avLst/>
          </a:prstGeom>
          <a:solidFill>
            <a:srgbClr val="FFFFCC"/>
          </a:solidFill>
          <a:ln>
            <a:solidFill>
              <a:srgbClr val="FFC000"/>
            </a:solidFill>
          </a:ln>
        </p:spPr>
        <p:txBody>
          <a:bodyPr wrap="none" rtlCol="0">
            <a:spAutoFit/>
          </a:bodyPr>
          <a:lstStyle/>
          <a:p>
            <a:r>
              <a:rPr lang="en-US" sz="1600" dirty="0">
                <a:solidFill>
                  <a:schemeClr val="accent1">
                    <a:lumMod val="50000"/>
                  </a:schemeClr>
                </a:solidFill>
              </a:rPr>
              <a:t>What is more probable: </a:t>
            </a:r>
          </a:p>
          <a:p>
            <a:r>
              <a:rPr lang="en-US" sz="1600" dirty="0">
                <a:solidFill>
                  <a:srgbClr val="C00000"/>
                </a:solidFill>
              </a:rPr>
              <a:t>To strip 10p and 6n or only 10p?</a:t>
            </a:r>
          </a:p>
          <a:p>
            <a:r>
              <a:rPr lang="en-US" sz="1600" dirty="0">
                <a:solidFill>
                  <a:srgbClr val="C00000"/>
                </a:solidFill>
              </a:rPr>
              <a:t>What factor?</a:t>
            </a:r>
          </a:p>
        </p:txBody>
      </p:sp>
      <p:grpSp>
        <p:nvGrpSpPr>
          <p:cNvPr id="86" name="Group 85">
            <a:extLst>
              <a:ext uri="{FF2B5EF4-FFF2-40B4-BE49-F238E27FC236}">
                <a16:creationId xmlns:a16="http://schemas.microsoft.com/office/drawing/2014/main" id="{E1877FE1-3654-4887-8D82-416BE576D191}"/>
              </a:ext>
            </a:extLst>
          </p:cNvPr>
          <p:cNvGrpSpPr/>
          <p:nvPr/>
        </p:nvGrpSpPr>
        <p:grpSpPr>
          <a:xfrm>
            <a:off x="7428107" y="6016107"/>
            <a:ext cx="4763893" cy="892025"/>
            <a:chOff x="7428107" y="6016107"/>
            <a:chExt cx="4763893" cy="892025"/>
          </a:xfrm>
        </p:grpSpPr>
        <p:pic>
          <p:nvPicPr>
            <p:cNvPr id="326" name="Picture 325">
              <a:extLst>
                <a:ext uri="{FF2B5EF4-FFF2-40B4-BE49-F238E27FC236}">
                  <a16:creationId xmlns:a16="http://schemas.microsoft.com/office/drawing/2014/main" id="{FFECF4EC-54B7-4615-BBAF-748B789DD2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17669" y="6016107"/>
              <a:ext cx="1474331" cy="867253"/>
            </a:xfrm>
            <a:prstGeom prst="rect">
              <a:avLst/>
            </a:prstGeom>
            <a:scene3d>
              <a:camera prst="orthographicFront">
                <a:rot lat="0" lon="0" rev="0"/>
              </a:camera>
              <a:lightRig rig="morning" dir="t"/>
            </a:scene3d>
            <a:sp3d prstMaterial="plastic">
              <a:bevelT/>
              <a:bevelB/>
              <a:contourClr>
                <a:schemeClr val="accent6">
                  <a:lumMod val="75000"/>
                </a:schemeClr>
              </a:contourClr>
            </a:sp3d>
          </p:spPr>
        </p:pic>
        <p:sp>
          <p:nvSpPr>
            <p:cNvPr id="327" name="Title 4">
              <a:extLst>
                <a:ext uri="{FF2B5EF4-FFF2-40B4-BE49-F238E27FC236}">
                  <a16:creationId xmlns:a16="http://schemas.microsoft.com/office/drawing/2014/main" id="{6400EC22-D771-44FF-9D37-633377C1A921}"/>
                </a:ext>
              </a:extLst>
            </p:cNvPr>
            <p:cNvSpPr txBox="1">
              <a:spLocks/>
            </p:cNvSpPr>
            <p:nvPr/>
          </p:nvSpPr>
          <p:spPr bwMode="auto">
            <a:xfrm>
              <a:off x="7428107" y="6374732"/>
              <a:ext cx="3289562" cy="533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2800" b="1">
                  <a:solidFill>
                    <a:schemeClr val="tx1">
                      <a:lumMod val="95000"/>
                    </a:schemeClr>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9pPr>
            </a:lstStyle>
            <a:p>
              <a:pPr algn="r"/>
              <a:r>
                <a:rPr lang="en-US" sz="1600" b="0" kern="0" spc="200" dirty="0">
                  <a:solidFill>
                    <a:schemeClr val="accent6">
                      <a:lumMod val="50000"/>
                    </a:schemeClr>
                  </a:solidFill>
                  <a:effectLst/>
                  <a:latin typeface="Blackadder ITC" panose="04020505051007020D02" pitchFamily="82" charset="0"/>
                </a:rPr>
                <a:t>Duke or Kansas? What score?</a:t>
              </a:r>
            </a:p>
          </p:txBody>
        </p:sp>
      </p:grpSp>
      <p:pic>
        <p:nvPicPr>
          <p:cNvPr id="51" name="Audio 50">
            <a:hlinkClick r:id="" action="ppaction://media"/>
            <a:extLst>
              <a:ext uri="{FF2B5EF4-FFF2-40B4-BE49-F238E27FC236}">
                <a16:creationId xmlns:a16="http://schemas.microsoft.com/office/drawing/2014/main" id="{63EF5C1D-CEA4-FBFF-7106-1299DE3184E7}"/>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72399513"/>
      </p:ext>
    </p:extLst>
  </p:cSld>
  <p:clrMapOvr>
    <a:masterClrMapping/>
  </p:clrMapOvr>
  <mc:AlternateContent xmlns:mc="http://schemas.openxmlformats.org/markup-compatibility/2006" xmlns:p14="http://schemas.microsoft.com/office/powerpoint/2010/main">
    <mc:Choice Requires="p14">
      <p:transition spd="slow" p14:dur="4750" advTm="29251"/>
    </mc:Choice>
    <mc:Fallback xmlns="">
      <p:transition spd="slow" advTm="2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1"/>
                </p:tgtEl>
              </p:cMediaNode>
            </p:audio>
          </p:childTnLst>
        </p:cTn>
      </p:par>
    </p:tnLst>
    <p:bldLst>
      <p:bldP spid="12" grpId="0" animBg="1"/>
      <p:bldP spid="8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Rectangle: Rounded Corners 204">
            <a:extLst>
              <a:ext uri="{FF2B5EF4-FFF2-40B4-BE49-F238E27FC236}">
                <a16:creationId xmlns:a16="http://schemas.microsoft.com/office/drawing/2014/main" id="{960AFAD7-D5AA-4815-B16D-A1523D450B42}"/>
              </a:ext>
            </a:extLst>
          </p:cNvPr>
          <p:cNvSpPr/>
          <p:nvPr/>
        </p:nvSpPr>
        <p:spPr bwMode="auto">
          <a:xfrm>
            <a:off x="235470" y="654594"/>
            <a:ext cx="4151728" cy="5974805"/>
          </a:xfrm>
          <a:prstGeom prst="roundRect">
            <a:avLst/>
          </a:prstGeom>
          <a:solidFill>
            <a:srgbClr val="FFFFCC">
              <a:alpha val="37000"/>
            </a:srgbClr>
          </a:solidFill>
          <a:ln w="9525" cap="flat" cmpd="sng" algn="ctr">
            <a:solidFill>
              <a:schemeClr val="accent6">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2050" name="Footer Placeholder 4"/>
          <p:cNvSpPr>
            <a:spLocks noGrp="1"/>
          </p:cNvSpPr>
          <p:nvPr>
            <p:ph type="ftr" sz="quarter" idx="11"/>
          </p:nvPr>
        </p:nvSpPr>
        <p:spPr>
          <a:noFill/>
        </p:spPr>
        <p:txBody>
          <a:bodyPr/>
          <a:lstStyle/>
          <a:p>
            <a:r>
              <a:rPr lang="nn-NO"/>
              <a:t>OT@SIM.NSCL.MSU  04/04/18</a:t>
            </a:r>
            <a:endParaRPr lang="en-US" dirty="0"/>
          </a:p>
        </p:txBody>
      </p:sp>
      <p:sp>
        <p:nvSpPr>
          <p:cNvPr id="157698" name="Rectangle 2"/>
          <p:cNvSpPr>
            <a:spLocks noGrp="1" noChangeArrowheads="1"/>
          </p:cNvSpPr>
          <p:nvPr>
            <p:ph type="title"/>
          </p:nvPr>
        </p:nvSpPr>
        <p:spPr>
          <a:xfrm>
            <a:off x="914400" y="57150"/>
            <a:ext cx="10134599" cy="381000"/>
          </a:xfrm>
        </p:spPr>
        <p:txBody>
          <a:bodyPr/>
          <a:lstStyle/>
          <a:p>
            <a:pPr eaLnBrk="1" hangingPunct="1">
              <a:lnSpc>
                <a:spcPct val="90000"/>
              </a:lnSpc>
              <a:defRPr/>
            </a:pPr>
            <a:r>
              <a:rPr lang="en-US" dirty="0">
                <a:cs typeface="Times New Roman" charset="0"/>
              </a:rPr>
              <a:t>Primary </a:t>
            </a:r>
            <a:r>
              <a:rPr lang="en-US" sz="2800" b="1" dirty="0">
                <a:solidFill>
                  <a:schemeClr val="tx1">
                    <a:lumMod val="95000"/>
                  </a:schemeClr>
                </a:solidFill>
                <a:cs typeface="Times New Roman" charset="0"/>
              </a:rPr>
              <a:t>beam choice</a:t>
            </a:r>
          </a:p>
        </p:txBody>
      </p:sp>
      <p:sp>
        <p:nvSpPr>
          <p:cNvPr id="8" name="Slide Number Placeholder 7"/>
          <p:cNvSpPr>
            <a:spLocks noGrp="1"/>
          </p:cNvSpPr>
          <p:nvPr>
            <p:ph type="sldNum" sz="quarter" idx="12"/>
          </p:nvPr>
        </p:nvSpPr>
        <p:spPr/>
        <p:txBody>
          <a:bodyPr/>
          <a:lstStyle/>
          <a:p>
            <a:pPr>
              <a:defRPr/>
            </a:pPr>
            <a:fld id="{78F65DBE-2897-4DC5-A5FA-EADAD21A26A6}" type="slidenum">
              <a:rPr lang="en-US" smtClean="0"/>
              <a:pPr>
                <a:defRPr/>
              </a:pPr>
              <a:t>27</a:t>
            </a:fld>
            <a:endParaRPr lang="en-US" dirty="0"/>
          </a:p>
        </p:txBody>
      </p:sp>
      <p:sp>
        <p:nvSpPr>
          <p:cNvPr id="195" name="TextBox 194">
            <a:extLst>
              <a:ext uri="{FF2B5EF4-FFF2-40B4-BE49-F238E27FC236}">
                <a16:creationId xmlns:a16="http://schemas.microsoft.com/office/drawing/2014/main" id="{DDA5B37F-2ED7-463A-9A2D-4B9EB660390D}"/>
              </a:ext>
            </a:extLst>
          </p:cNvPr>
          <p:cNvSpPr txBox="1"/>
          <p:nvPr/>
        </p:nvSpPr>
        <p:spPr>
          <a:xfrm>
            <a:off x="756073" y="901427"/>
            <a:ext cx="3116238" cy="830997"/>
          </a:xfrm>
          <a:prstGeom prst="rect">
            <a:avLst/>
          </a:prstGeom>
          <a:solidFill>
            <a:srgbClr val="FFFFCC"/>
          </a:solidFill>
          <a:ln>
            <a:solidFill>
              <a:srgbClr val="FFC000"/>
            </a:solidFill>
          </a:ln>
        </p:spPr>
        <p:txBody>
          <a:bodyPr wrap="none" rtlCol="0">
            <a:spAutoFit/>
          </a:bodyPr>
          <a:lstStyle/>
          <a:p>
            <a:pPr algn="ctr"/>
            <a:r>
              <a:rPr lang="en-US" sz="1600" dirty="0">
                <a:solidFill>
                  <a:schemeClr val="accent1">
                    <a:lumMod val="50000"/>
                  </a:schemeClr>
                </a:solidFill>
              </a:rPr>
              <a:t>What is more probable: </a:t>
            </a:r>
          </a:p>
          <a:p>
            <a:pPr algn="ctr"/>
            <a:r>
              <a:rPr lang="en-US" sz="1600" dirty="0">
                <a:solidFill>
                  <a:srgbClr val="C00000"/>
                </a:solidFill>
              </a:rPr>
              <a:t>To strip 10p and 6n or only 10p?</a:t>
            </a:r>
          </a:p>
          <a:p>
            <a:pPr algn="ctr"/>
            <a:r>
              <a:rPr lang="en-US" sz="1600" dirty="0">
                <a:solidFill>
                  <a:srgbClr val="C00000"/>
                </a:solidFill>
              </a:rPr>
              <a:t>What factor?</a:t>
            </a:r>
          </a:p>
        </p:txBody>
      </p:sp>
      <p:sp>
        <p:nvSpPr>
          <p:cNvPr id="10" name="Rectangle 9">
            <a:extLst>
              <a:ext uri="{FF2B5EF4-FFF2-40B4-BE49-F238E27FC236}">
                <a16:creationId xmlns:a16="http://schemas.microsoft.com/office/drawing/2014/main" id="{980F82EE-0141-439D-8F3F-6DF87DDEA62A}"/>
              </a:ext>
            </a:extLst>
          </p:cNvPr>
          <p:cNvSpPr/>
          <p:nvPr/>
        </p:nvSpPr>
        <p:spPr>
          <a:xfrm>
            <a:off x="531322" y="5601820"/>
            <a:ext cx="3759200" cy="923330"/>
          </a:xfrm>
          <a:prstGeom prst="rect">
            <a:avLst/>
          </a:prstGeom>
        </p:spPr>
        <p:txBody>
          <a:bodyPr wrap="square">
            <a:spAutoFit/>
          </a:bodyPr>
          <a:lstStyle/>
          <a:p>
            <a:pPr marL="1311275" indent="-1311275">
              <a:tabLst>
                <a:tab pos="1311275" algn="l"/>
                <a:tab pos="3316288" algn="l"/>
              </a:tabLst>
            </a:pPr>
            <a:r>
              <a:rPr lang="en-US" sz="1800" dirty="0">
                <a:solidFill>
                  <a:schemeClr val="accent3">
                    <a:lumMod val="50000"/>
                  </a:schemeClr>
                </a:solidFill>
              </a:rPr>
              <a:t>Conclusion:	</a:t>
            </a:r>
            <a:r>
              <a:rPr lang="en-US" sz="1800" dirty="0">
                <a:solidFill>
                  <a:schemeClr val="accent1">
                    <a:lumMod val="50000"/>
                  </a:schemeClr>
                </a:solidFill>
              </a:rPr>
              <a:t>a primary beam should be more neutron-rich </a:t>
            </a:r>
          </a:p>
        </p:txBody>
      </p:sp>
      <p:sp>
        <p:nvSpPr>
          <p:cNvPr id="11" name="Rectangle 10">
            <a:extLst>
              <a:ext uri="{FF2B5EF4-FFF2-40B4-BE49-F238E27FC236}">
                <a16:creationId xmlns:a16="http://schemas.microsoft.com/office/drawing/2014/main" id="{62F5F6D3-A1A8-4B54-892C-A075A1E70919}"/>
              </a:ext>
            </a:extLst>
          </p:cNvPr>
          <p:cNvSpPr/>
          <p:nvPr/>
        </p:nvSpPr>
        <p:spPr>
          <a:xfrm>
            <a:off x="5724401" y="3868972"/>
            <a:ext cx="3096873" cy="276999"/>
          </a:xfrm>
          <a:prstGeom prst="rect">
            <a:avLst/>
          </a:prstGeom>
        </p:spPr>
        <p:txBody>
          <a:bodyPr wrap="none">
            <a:spAutoFit/>
          </a:bodyPr>
          <a:lstStyle/>
          <a:p>
            <a:r>
              <a:rPr lang="en-US" sz="1200" dirty="0"/>
              <a:t>http://www.nscl.msu.edu/users/beams.html</a:t>
            </a:r>
          </a:p>
        </p:txBody>
      </p:sp>
      <p:pic>
        <p:nvPicPr>
          <p:cNvPr id="14" name="Picture 13">
            <a:extLst>
              <a:ext uri="{FF2B5EF4-FFF2-40B4-BE49-F238E27FC236}">
                <a16:creationId xmlns:a16="http://schemas.microsoft.com/office/drawing/2014/main" id="{8051675A-D285-4B32-9687-B5A7A83C0B75}"/>
              </a:ext>
            </a:extLst>
          </p:cNvPr>
          <p:cNvPicPr>
            <a:picLocks noChangeAspect="1"/>
          </p:cNvPicPr>
          <p:nvPr/>
        </p:nvPicPr>
        <p:blipFill>
          <a:blip r:embed="rId6"/>
          <a:stretch>
            <a:fillRect/>
          </a:stretch>
        </p:blipFill>
        <p:spPr>
          <a:xfrm>
            <a:off x="5096403" y="4121118"/>
            <a:ext cx="4071342" cy="2483927"/>
          </a:xfrm>
          <a:prstGeom prst="rect">
            <a:avLst/>
          </a:prstGeom>
        </p:spPr>
      </p:pic>
      <p:grpSp>
        <p:nvGrpSpPr>
          <p:cNvPr id="17" name="Group 16">
            <a:extLst>
              <a:ext uri="{FF2B5EF4-FFF2-40B4-BE49-F238E27FC236}">
                <a16:creationId xmlns:a16="http://schemas.microsoft.com/office/drawing/2014/main" id="{31C2C72B-1C4E-4B5D-9AC4-3B6208DA3A0B}"/>
              </a:ext>
            </a:extLst>
          </p:cNvPr>
          <p:cNvGrpSpPr/>
          <p:nvPr/>
        </p:nvGrpSpPr>
        <p:grpSpPr>
          <a:xfrm>
            <a:off x="312245" y="2232069"/>
            <a:ext cx="3994802" cy="2638059"/>
            <a:chOff x="312245" y="2232069"/>
            <a:chExt cx="3994802" cy="2638059"/>
          </a:xfrm>
        </p:grpSpPr>
        <p:sp>
          <p:nvSpPr>
            <p:cNvPr id="72" name="TextBox 71">
              <a:extLst>
                <a:ext uri="{FF2B5EF4-FFF2-40B4-BE49-F238E27FC236}">
                  <a16:creationId xmlns:a16="http://schemas.microsoft.com/office/drawing/2014/main" id="{AF8D4118-3497-43DE-A2D8-E1DEF1FB121A}"/>
                </a:ext>
              </a:extLst>
            </p:cNvPr>
            <p:cNvSpPr txBox="1"/>
            <p:nvPr/>
          </p:nvSpPr>
          <p:spPr>
            <a:xfrm>
              <a:off x="312245" y="3700577"/>
              <a:ext cx="3994802" cy="1169551"/>
            </a:xfrm>
            <a:prstGeom prst="rect">
              <a:avLst/>
            </a:prstGeom>
            <a:noFill/>
          </p:spPr>
          <p:txBody>
            <a:bodyPr wrap="square" rtlCol="0">
              <a:spAutoFit/>
            </a:bodyPr>
            <a:lstStyle/>
            <a:p>
              <a:pPr>
                <a:tabLst>
                  <a:tab pos="1543050" algn="l"/>
                  <a:tab pos="2687638" algn="l"/>
                </a:tabLst>
              </a:pPr>
              <a:r>
                <a:rPr lang="en-US" sz="1400" baseline="30000" dirty="0">
                  <a:solidFill>
                    <a:schemeClr val="accent3">
                      <a:lumMod val="50000"/>
                    </a:schemeClr>
                  </a:solidFill>
                </a:rPr>
                <a:t>70</a:t>
              </a:r>
              <a:r>
                <a:rPr lang="en-US" sz="1400" dirty="0">
                  <a:solidFill>
                    <a:schemeClr val="accent3">
                      <a:lumMod val="50000"/>
                    </a:schemeClr>
                  </a:solidFill>
                </a:rPr>
                <a:t>Ge (38n+32p)	→  -10p 	→  P = 2.1e-5</a:t>
              </a:r>
            </a:p>
            <a:p>
              <a:pPr>
                <a:tabLst>
                  <a:tab pos="1543050" algn="l"/>
                  <a:tab pos="2687638" algn="l"/>
                </a:tabLst>
              </a:pPr>
              <a:endParaRPr lang="en-US" sz="1400" dirty="0">
                <a:solidFill>
                  <a:schemeClr val="accent3">
                    <a:lumMod val="50000"/>
                  </a:schemeClr>
                </a:solidFill>
              </a:endParaRPr>
            </a:p>
            <a:p>
              <a:pPr>
                <a:tabLst>
                  <a:tab pos="1543050" algn="l"/>
                  <a:tab pos="2687638" algn="l"/>
                </a:tabLst>
              </a:pPr>
              <a:r>
                <a:rPr lang="en-US" sz="1400" baseline="30000" dirty="0">
                  <a:solidFill>
                    <a:schemeClr val="accent3">
                      <a:lumMod val="50000"/>
                    </a:schemeClr>
                  </a:solidFill>
                </a:rPr>
                <a:t>76</a:t>
              </a:r>
              <a:r>
                <a:rPr lang="en-US" sz="1400" dirty="0">
                  <a:solidFill>
                    <a:schemeClr val="accent3">
                      <a:lumMod val="50000"/>
                    </a:schemeClr>
                  </a:solidFill>
                </a:rPr>
                <a:t>Ge (44n+32p)	→  -10p,-6n	→  P = </a:t>
              </a:r>
              <a:r>
                <a:rPr lang="ru-RU" sz="1400" dirty="0">
                  <a:solidFill>
                    <a:schemeClr val="accent3">
                      <a:lumMod val="50000"/>
                    </a:schemeClr>
                  </a:solidFill>
                </a:rPr>
                <a:t>1</a:t>
              </a:r>
              <a:r>
                <a:rPr lang="en-US" sz="1400" dirty="0">
                  <a:solidFill>
                    <a:schemeClr val="accent3">
                      <a:lumMod val="50000"/>
                    </a:schemeClr>
                  </a:solidFill>
                </a:rPr>
                <a:t>.</a:t>
              </a:r>
              <a:r>
                <a:rPr lang="ru-RU" sz="1400" dirty="0">
                  <a:solidFill>
                    <a:schemeClr val="accent3">
                      <a:lumMod val="50000"/>
                    </a:schemeClr>
                  </a:solidFill>
                </a:rPr>
                <a:t>3</a:t>
              </a:r>
              <a:r>
                <a:rPr lang="en-US" sz="1400" dirty="0">
                  <a:solidFill>
                    <a:schemeClr val="accent3">
                      <a:lumMod val="50000"/>
                    </a:schemeClr>
                  </a:solidFill>
                </a:rPr>
                <a:t>e-2</a:t>
              </a:r>
            </a:p>
            <a:p>
              <a:pPr>
                <a:tabLst>
                  <a:tab pos="1543050" algn="l"/>
                  <a:tab pos="2852738" algn="l"/>
                </a:tabLst>
              </a:pPr>
              <a:endParaRPr lang="en-US" sz="1400" dirty="0">
                <a:solidFill>
                  <a:schemeClr val="accent3">
                    <a:lumMod val="50000"/>
                  </a:schemeClr>
                </a:solidFill>
              </a:endParaRPr>
            </a:p>
            <a:p>
              <a:pPr algn="ctr">
                <a:tabLst>
                  <a:tab pos="1719263" algn="l"/>
                  <a:tab pos="3316288" algn="l"/>
                </a:tabLst>
              </a:pPr>
              <a:r>
                <a:rPr lang="en-US" sz="1400" dirty="0">
                  <a:solidFill>
                    <a:schemeClr val="accent3">
                      <a:lumMod val="50000"/>
                    </a:schemeClr>
                  </a:solidFill>
                </a:rPr>
                <a:t>P(</a:t>
              </a:r>
              <a:r>
                <a:rPr lang="en-US" sz="1400" baseline="30000" dirty="0">
                  <a:solidFill>
                    <a:schemeClr val="accent3">
                      <a:lumMod val="50000"/>
                    </a:schemeClr>
                  </a:solidFill>
                </a:rPr>
                <a:t>76</a:t>
              </a:r>
              <a:r>
                <a:rPr lang="en-US" sz="1400" dirty="0">
                  <a:solidFill>
                    <a:schemeClr val="accent3">
                      <a:lumMod val="50000"/>
                    </a:schemeClr>
                  </a:solidFill>
                </a:rPr>
                <a:t>Ge) / P(</a:t>
              </a:r>
              <a:r>
                <a:rPr lang="en-US" sz="1400" baseline="30000" dirty="0">
                  <a:solidFill>
                    <a:schemeClr val="accent3">
                      <a:lumMod val="50000"/>
                    </a:schemeClr>
                  </a:solidFill>
                </a:rPr>
                <a:t>70</a:t>
              </a:r>
              <a:r>
                <a:rPr lang="en-US" sz="1400" dirty="0">
                  <a:solidFill>
                    <a:schemeClr val="accent3">
                      <a:lumMod val="50000"/>
                    </a:schemeClr>
                  </a:solidFill>
                </a:rPr>
                <a:t>Ge) = </a:t>
              </a:r>
              <a:r>
                <a:rPr lang="en-US" sz="1400" dirty="0">
                  <a:solidFill>
                    <a:srgbClr val="FF0000"/>
                  </a:solidFill>
                </a:rPr>
                <a:t>600</a:t>
              </a:r>
              <a:r>
                <a:rPr lang="en-US" sz="1400" dirty="0">
                  <a:solidFill>
                    <a:schemeClr val="accent3">
                      <a:lumMod val="50000"/>
                    </a:schemeClr>
                  </a:solidFill>
                </a:rPr>
                <a:t>  !!!!</a:t>
              </a:r>
            </a:p>
          </p:txBody>
        </p:sp>
        <p:pic>
          <p:nvPicPr>
            <p:cNvPr id="16" name="Picture 15">
              <a:extLst>
                <a:ext uri="{FF2B5EF4-FFF2-40B4-BE49-F238E27FC236}">
                  <a16:creationId xmlns:a16="http://schemas.microsoft.com/office/drawing/2014/main" id="{1C1389EB-D8E5-49D9-AFF3-0BC55501AA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2927" y="2232069"/>
              <a:ext cx="1819275" cy="952500"/>
            </a:xfrm>
            <a:prstGeom prst="rect">
              <a:avLst/>
            </a:prstGeom>
          </p:spPr>
        </p:pic>
      </p:grpSp>
      <p:grpSp>
        <p:nvGrpSpPr>
          <p:cNvPr id="13" name="Group 12">
            <a:extLst>
              <a:ext uri="{FF2B5EF4-FFF2-40B4-BE49-F238E27FC236}">
                <a16:creationId xmlns:a16="http://schemas.microsoft.com/office/drawing/2014/main" id="{71B174AB-F9C3-451B-A687-4C875BCC7922}"/>
              </a:ext>
            </a:extLst>
          </p:cNvPr>
          <p:cNvGrpSpPr/>
          <p:nvPr/>
        </p:nvGrpSpPr>
        <p:grpSpPr>
          <a:xfrm>
            <a:off x="4647024" y="897172"/>
            <a:ext cx="4606582" cy="2971800"/>
            <a:chOff x="5867400" y="762000"/>
            <a:chExt cx="5597117" cy="3427154"/>
          </a:xfrm>
        </p:grpSpPr>
        <p:pic>
          <p:nvPicPr>
            <p:cNvPr id="197" name="Picture 196">
              <a:extLst>
                <a:ext uri="{FF2B5EF4-FFF2-40B4-BE49-F238E27FC236}">
                  <a16:creationId xmlns:a16="http://schemas.microsoft.com/office/drawing/2014/main" id="{D81EC449-4273-41B4-9E46-C3759418513F}"/>
                </a:ext>
              </a:extLst>
            </p:cNvPr>
            <p:cNvPicPr>
              <a:picLocks noChangeAspect="1"/>
            </p:cNvPicPr>
            <p:nvPr/>
          </p:nvPicPr>
          <p:blipFill>
            <a:blip r:embed="rId8"/>
            <a:stretch>
              <a:fillRect/>
            </a:stretch>
          </p:blipFill>
          <p:spPr>
            <a:xfrm>
              <a:off x="5867400" y="762000"/>
              <a:ext cx="5597117" cy="3427154"/>
            </a:xfrm>
            <a:prstGeom prst="rect">
              <a:avLst/>
            </a:prstGeom>
          </p:spPr>
        </p:pic>
        <p:sp>
          <p:nvSpPr>
            <p:cNvPr id="201" name="Rectangle: Rounded Corners 200">
              <a:extLst>
                <a:ext uri="{FF2B5EF4-FFF2-40B4-BE49-F238E27FC236}">
                  <a16:creationId xmlns:a16="http://schemas.microsoft.com/office/drawing/2014/main" id="{99527F33-B869-4946-93E7-3AAEF9CCE7A5}"/>
                </a:ext>
              </a:extLst>
            </p:cNvPr>
            <p:cNvSpPr/>
            <p:nvPr/>
          </p:nvSpPr>
          <p:spPr bwMode="auto">
            <a:xfrm>
              <a:off x="8645149" y="2464560"/>
              <a:ext cx="457200" cy="573649"/>
            </a:xfrm>
            <a:prstGeom prst="roundRect">
              <a:avLst/>
            </a:prstGeom>
            <a:noFill/>
            <a:ln w="44450" cap="flat" cmpd="sng" algn="ctr">
              <a:solidFill>
                <a:srgbClr val="6600FF"/>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202" name="Rectangle: Rounded Corners 201">
              <a:extLst>
                <a:ext uri="{FF2B5EF4-FFF2-40B4-BE49-F238E27FC236}">
                  <a16:creationId xmlns:a16="http://schemas.microsoft.com/office/drawing/2014/main" id="{4C749723-9F94-418A-AA26-FB3E0320DAC1}"/>
                </a:ext>
              </a:extLst>
            </p:cNvPr>
            <p:cNvSpPr/>
            <p:nvPr/>
          </p:nvSpPr>
          <p:spPr bwMode="auto">
            <a:xfrm>
              <a:off x="10134600" y="1600200"/>
              <a:ext cx="457200" cy="573649"/>
            </a:xfrm>
            <a:prstGeom prst="roundRect">
              <a:avLst/>
            </a:prstGeom>
            <a:noFill/>
            <a:ln w="44450" cap="flat" cmpd="sng" algn="ctr">
              <a:solidFill>
                <a:srgbClr val="6600FF"/>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203" name="Rectangle: Rounded Corners 202">
              <a:extLst>
                <a:ext uri="{FF2B5EF4-FFF2-40B4-BE49-F238E27FC236}">
                  <a16:creationId xmlns:a16="http://schemas.microsoft.com/office/drawing/2014/main" id="{303A33D0-0ACC-43A1-A75B-D2581AA65A7E}"/>
                </a:ext>
              </a:extLst>
            </p:cNvPr>
            <p:cNvSpPr/>
            <p:nvPr/>
          </p:nvSpPr>
          <p:spPr bwMode="auto">
            <a:xfrm>
              <a:off x="7138951" y="3429000"/>
              <a:ext cx="457200" cy="420226"/>
            </a:xfrm>
            <a:prstGeom prst="roundRect">
              <a:avLst/>
            </a:prstGeom>
            <a:noFill/>
            <a:ln w="44450" cap="flat" cmpd="sng" algn="ctr">
              <a:solidFill>
                <a:srgbClr val="6600FF"/>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204" name="Rectangle: Rounded Corners 203">
              <a:extLst>
                <a:ext uri="{FF2B5EF4-FFF2-40B4-BE49-F238E27FC236}">
                  <a16:creationId xmlns:a16="http://schemas.microsoft.com/office/drawing/2014/main" id="{D79A176F-8D77-48B4-BB4C-73DF1A72FBE9}"/>
                </a:ext>
              </a:extLst>
            </p:cNvPr>
            <p:cNvSpPr/>
            <p:nvPr/>
          </p:nvSpPr>
          <p:spPr bwMode="auto">
            <a:xfrm>
              <a:off x="10896600" y="762000"/>
              <a:ext cx="457200" cy="533400"/>
            </a:xfrm>
            <a:prstGeom prst="roundRect">
              <a:avLst/>
            </a:prstGeom>
            <a:noFill/>
            <a:ln w="44450" cap="flat" cmpd="sng" algn="ctr">
              <a:solidFill>
                <a:srgbClr val="6600FF"/>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grpSp>
      <p:sp>
        <p:nvSpPr>
          <p:cNvPr id="206" name="Rectangle: Rounded Corners 205">
            <a:extLst>
              <a:ext uri="{FF2B5EF4-FFF2-40B4-BE49-F238E27FC236}">
                <a16:creationId xmlns:a16="http://schemas.microsoft.com/office/drawing/2014/main" id="{01856CEE-E206-4FAD-86FC-B7C264FEA566}"/>
              </a:ext>
            </a:extLst>
          </p:cNvPr>
          <p:cNvSpPr/>
          <p:nvPr/>
        </p:nvSpPr>
        <p:spPr bwMode="auto">
          <a:xfrm>
            <a:off x="4534309" y="654594"/>
            <a:ext cx="5088006" cy="5974805"/>
          </a:xfrm>
          <a:prstGeom prst="roundRect">
            <a:avLst/>
          </a:prstGeom>
          <a:solidFill>
            <a:schemeClr val="accent6">
              <a:lumMod val="20000"/>
              <a:lumOff val="80000"/>
              <a:alpha val="21000"/>
            </a:schemeClr>
          </a:solidFill>
          <a:ln w="9525" cap="flat" cmpd="sng" algn="ctr">
            <a:solidFill>
              <a:srgbClr val="6600FF"/>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grpSp>
        <p:nvGrpSpPr>
          <p:cNvPr id="21" name="Group 20">
            <a:extLst>
              <a:ext uri="{FF2B5EF4-FFF2-40B4-BE49-F238E27FC236}">
                <a16:creationId xmlns:a16="http://schemas.microsoft.com/office/drawing/2014/main" id="{0EF8F09A-706D-4206-9F16-B1D9611EF1DE}"/>
              </a:ext>
            </a:extLst>
          </p:cNvPr>
          <p:cNvGrpSpPr/>
          <p:nvPr/>
        </p:nvGrpSpPr>
        <p:grpSpPr>
          <a:xfrm>
            <a:off x="9652000" y="3948063"/>
            <a:ext cx="2540000" cy="2115422"/>
            <a:chOff x="9646093" y="4089796"/>
            <a:chExt cx="2540000" cy="2115422"/>
          </a:xfrm>
        </p:grpSpPr>
        <p:pic>
          <p:nvPicPr>
            <p:cNvPr id="207" name="Picture 206">
              <a:extLst>
                <a:ext uri="{FF2B5EF4-FFF2-40B4-BE49-F238E27FC236}">
                  <a16:creationId xmlns:a16="http://schemas.microsoft.com/office/drawing/2014/main" id="{A1CCF2B3-B087-4C4A-A1BD-950CDB8D0B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05383" y="4089796"/>
              <a:ext cx="1474331" cy="867253"/>
            </a:xfrm>
            <a:prstGeom prst="rect">
              <a:avLst/>
            </a:prstGeom>
            <a:scene3d>
              <a:camera prst="orthographicFront">
                <a:rot lat="0" lon="0" rev="0"/>
              </a:camera>
              <a:lightRig rig="morning" dir="t"/>
            </a:scene3d>
            <a:sp3d prstMaterial="plastic">
              <a:bevelT/>
              <a:bevelB/>
              <a:contourClr>
                <a:schemeClr val="accent6">
                  <a:lumMod val="75000"/>
                </a:schemeClr>
              </a:contourClr>
            </a:sp3d>
          </p:spPr>
        </p:pic>
        <p:sp>
          <p:nvSpPr>
            <p:cNvPr id="20" name="TextBox 19">
              <a:extLst>
                <a:ext uri="{FF2B5EF4-FFF2-40B4-BE49-F238E27FC236}">
                  <a16:creationId xmlns:a16="http://schemas.microsoft.com/office/drawing/2014/main" id="{3F071879-79F3-4B97-AB16-5BCE0C6A00C1}"/>
                </a:ext>
              </a:extLst>
            </p:cNvPr>
            <p:cNvSpPr txBox="1"/>
            <p:nvPr/>
          </p:nvSpPr>
          <p:spPr>
            <a:xfrm>
              <a:off x="9646093" y="5128000"/>
              <a:ext cx="2540000" cy="1077218"/>
            </a:xfrm>
            <a:prstGeom prst="rect">
              <a:avLst/>
            </a:prstGeom>
            <a:noFill/>
          </p:spPr>
          <p:txBody>
            <a:bodyPr wrap="square" rtlCol="0">
              <a:spAutoFit/>
            </a:bodyPr>
            <a:lstStyle/>
            <a:p>
              <a:pPr algn="ctr"/>
              <a:r>
                <a:rPr lang="en-US" sz="1600" dirty="0">
                  <a:solidFill>
                    <a:schemeClr val="accent1">
                      <a:lumMod val="50000"/>
                    </a:schemeClr>
                  </a:solidFill>
                </a:rPr>
                <a:t>What beam from  the NSCL list of available beams is more favorable to obtain a </a:t>
              </a:r>
              <a:r>
                <a:rPr lang="en-US" sz="1600" baseline="30000" dirty="0">
                  <a:solidFill>
                    <a:schemeClr val="accent1">
                      <a:lumMod val="50000"/>
                    </a:schemeClr>
                  </a:solidFill>
                </a:rPr>
                <a:t>58</a:t>
              </a:r>
              <a:r>
                <a:rPr lang="en-US" sz="1600" dirty="0">
                  <a:solidFill>
                    <a:schemeClr val="accent1">
                      <a:lumMod val="50000"/>
                    </a:schemeClr>
                  </a:solidFill>
                </a:rPr>
                <a:t>Ca beam?</a:t>
              </a:r>
            </a:p>
          </p:txBody>
        </p:sp>
      </p:grpSp>
      <p:pic>
        <p:nvPicPr>
          <p:cNvPr id="15" name="Audio 14">
            <a:hlinkClick r:id="" action="ppaction://media"/>
            <a:extLst>
              <a:ext uri="{FF2B5EF4-FFF2-40B4-BE49-F238E27FC236}">
                <a16:creationId xmlns:a16="http://schemas.microsoft.com/office/drawing/2014/main" id="{95691F60-BCC5-6EB3-44DB-D89D498CFA14}"/>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16848340"/>
      </p:ext>
    </p:extLst>
  </p:cSld>
  <p:clrMapOvr>
    <a:masterClrMapping/>
  </p:clrMapOvr>
  <mc:AlternateContent xmlns:mc="http://schemas.openxmlformats.org/markup-compatibility/2006" xmlns:p14="http://schemas.microsoft.com/office/powerpoint/2010/main">
    <mc:Choice Requires="p14">
      <p:transition spd="slow" p14:dur="4750" advTm="21330"/>
    </mc:Choice>
    <mc:Fallback xmlns="">
      <p:transition spd="slow" advTm="21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5"/>
                </p:tgtEl>
              </p:cMediaNode>
            </p:audio>
          </p:childTnLst>
        </p:cTn>
      </p:par>
    </p:tnLst>
    <p:bldLst>
      <p:bldP spid="10" grpId="0"/>
      <p:bldP spid="11" grpId="0"/>
      <p:bldP spid="20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Rectangle: Rounded Corners 204">
            <a:extLst>
              <a:ext uri="{FF2B5EF4-FFF2-40B4-BE49-F238E27FC236}">
                <a16:creationId xmlns:a16="http://schemas.microsoft.com/office/drawing/2014/main" id="{960AFAD7-D5AA-4815-B16D-A1523D450B42}"/>
              </a:ext>
            </a:extLst>
          </p:cNvPr>
          <p:cNvSpPr/>
          <p:nvPr/>
        </p:nvSpPr>
        <p:spPr bwMode="auto">
          <a:xfrm>
            <a:off x="235470" y="654594"/>
            <a:ext cx="4151728" cy="5974805"/>
          </a:xfrm>
          <a:prstGeom prst="roundRect">
            <a:avLst/>
          </a:prstGeom>
          <a:solidFill>
            <a:srgbClr val="FFFFCC">
              <a:alpha val="37000"/>
            </a:srgbClr>
          </a:solidFill>
          <a:ln w="9525" cap="flat" cmpd="sng" algn="ctr">
            <a:solidFill>
              <a:schemeClr val="accent6">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hlink"/>
              </a:solidFill>
              <a:effectLst/>
              <a:latin typeface="Arial" pitchFamily="34" charset="0"/>
            </a:endParaRPr>
          </a:p>
        </p:txBody>
      </p:sp>
      <p:sp>
        <p:nvSpPr>
          <p:cNvPr id="2050" name="Footer Placeholder 4"/>
          <p:cNvSpPr>
            <a:spLocks noGrp="1"/>
          </p:cNvSpPr>
          <p:nvPr>
            <p:ph type="ftr" sz="quarter" idx="11"/>
          </p:nvPr>
        </p:nvSpPr>
        <p:spPr>
          <a:noFill/>
        </p:spPr>
        <p:txBody>
          <a:bodyPr/>
          <a:lstStyle/>
          <a:p>
            <a:r>
              <a:rPr lang="nn-NO"/>
              <a:t>OT@SIM.NSCL.MSU  04/04/18</a:t>
            </a:r>
            <a:endParaRPr lang="en-US" dirty="0"/>
          </a:p>
        </p:txBody>
      </p:sp>
      <p:sp>
        <p:nvSpPr>
          <p:cNvPr id="157698" name="Rectangle 2"/>
          <p:cNvSpPr>
            <a:spLocks noGrp="1" noChangeArrowheads="1"/>
          </p:cNvSpPr>
          <p:nvPr>
            <p:ph type="title"/>
          </p:nvPr>
        </p:nvSpPr>
        <p:spPr>
          <a:xfrm>
            <a:off x="914400" y="57150"/>
            <a:ext cx="10134599" cy="381000"/>
          </a:xfrm>
        </p:spPr>
        <p:txBody>
          <a:bodyPr/>
          <a:lstStyle/>
          <a:p>
            <a:pPr eaLnBrk="1" hangingPunct="1">
              <a:lnSpc>
                <a:spcPct val="90000"/>
              </a:lnSpc>
              <a:defRPr/>
            </a:pPr>
            <a:r>
              <a:rPr lang="en-US" dirty="0">
                <a:cs typeface="Times New Roman" charset="0"/>
              </a:rPr>
              <a:t>Primary </a:t>
            </a:r>
            <a:r>
              <a:rPr lang="en-US" sz="2800" b="1" dirty="0">
                <a:solidFill>
                  <a:schemeClr val="tx1">
                    <a:lumMod val="95000"/>
                  </a:schemeClr>
                </a:solidFill>
                <a:cs typeface="Times New Roman" charset="0"/>
              </a:rPr>
              <a:t>beam settings</a:t>
            </a:r>
          </a:p>
        </p:txBody>
      </p:sp>
      <p:sp>
        <p:nvSpPr>
          <p:cNvPr id="8" name="Slide Number Placeholder 7"/>
          <p:cNvSpPr>
            <a:spLocks noGrp="1"/>
          </p:cNvSpPr>
          <p:nvPr>
            <p:ph type="sldNum" sz="quarter" idx="12"/>
          </p:nvPr>
        </p:nvSpPr>
        <p:spPr/>
        <p:txBody>
          <a:bodyPr/>
          <a:lstStyle/>
          <a:p>
            <a:pPr>
              <a:defRPr/>
            </a:pPr>
            <a:fld id="{78F65DBE-2897-4DC5-A5FA-EADAD21A26A6}" type="slidenum">
              <a:rPr lang="en-US" smtClean="0"/>
              <a:pPr>
                <a:defRPr/>
              </a:pPr>
              <a:t>28</a:t>
            </a:fld>
            <a:endParaRPr lang="en-US" dirty="0"/>
          </a:p>
        </p:txBody>
      </p:sp>
      <p:sp>
        <p:nvSpPr>
          <p:cNvPr id="20" name="TextBox 19">
            <a:extLst>
              <a:ext uri="{FF2B5EF4-FFF2-40B4-BE49-F238E27FC236}">
                <a16:creationId xmlns:a16="http://schemas.microsoft.com/office/drawing/2014/main" id="{3F071879-79F3-4B97-AB16-5BCE0C6A00C1}"/>
              </a:ext>
            </a:extLst>
          </p:cNvPr>
          <p:cNvSpPr txBox="1"/>
          <p:nvPr/>
        </p:nvSpPr>
        <p:spPr>
          <a:xfrm>
            <a:off x="685800" y="795500"/>
            <a:ext cx="3352800" cy="830997"/>
          </a:xfrm>
          <a:prstGeom prst="rect">
            <a:avLst/>
          </a:prstGeom>
          <a:noFill/>
        </p:spPr>
        <p:txBody>
          <a:bodyPr wrap="square" rtlCol="0">
            <a:spAutoFit/>
          </a:bodyPr>
          <a:lstStyle/>
          <a:p>
            <a:pPr algn="ctr"/>
            <a:r>
              <a:rPr lang="en-US" sz="1600" dirty="0">
                <a:solidFill>
                  <a:schemeClr val="accent1">
                    <a:lumMod val="50000"/>
                  </a:schemeClr>
                </a:solidFill>
              </a:rPr>
              <a:t>What beam from  the NSCL list of available beams is more favorable to obtain a </a:t>
            </a:r>
            <a:r>
              <a:rPr lang="en-US" sz="1600" baseline="30000" dirty="0">
                <a:solidFill>
                  <a:schemeClr val="accent1">
                    <a:lumMod val="50000"/>
                  </a:schemeClr>
                </a:solidFill>
              </a:rPr>
              <a:t>58</a:t>
            </a:r>
            <a:r>
              <a:rPr lang="en-US" sz="1600" dirty="0">
                <a:solidFill>
                  <a:schemeClr val="accent1">
                    <a:lumMod val="50000"/>
                  </a:schemeClr>
                </a:solidFill>
              </a:rPr>
              <a:t>Ca beam?</a:t>
            </a:r>
          </a:p>
        </p:txBody>
      </p:sp>
      <p:sp>
        <p:nvSpPr>
          <p:cNvPr id="23" name="TextBox 22">
            <a:extLst>
              <a:ext uri="{FF2B5EF4-FFF2-40B4-BE49-F238E27FC236}">
                <a16:creationId xmlns:a16="http://schemas.microsoft.com/office/drawing/2014/main" id="{2F6ED666-5ABA-4B24-84C9-EF7A7D7D3781}"/>
              </a:ext>
            </a:extLst>
          </p:cNvPr>
          <p:cNvSpPr txBox="1"/>
          <p:nvPr/>
        </p:nvSpPr>
        <p:spPr>
          <a:xfrm>
            <a:off x="304799" y="1967573"/>
            <a:ext cx="3973515" cy="4278094"/>
          </a:xfrm>
          <a:prstGeom prst="rect">
            <a:avLst/>
          </a:prstGeom>
          <a:noFill/>
        </p:spPr>
        <p:txBody>
          <a:bodyPr wrap="square" rtlCol="0">
            <a:spAutoFit/>
          </a:bodyPr>
          <a:lstStyle/>
          <a:p>
            <a:pPr algn="ctr"/>
            <a:r>
              <a:rPr lang="en-US" sz="1600" dirty="0">
                <a:solidFill>
                  <a:srgbClr val="C00000"/>
                </a:solidFill>
              </a:rPr>
              <a:t>Answer: </a:t>
            </a:r>
            <a:r>
              <a:rPr lang="en-US" sz="1600" baseline="30000" dirty="0">
                <a:solidFill>
                  <a:srgbClr val="C00000"/>
                </a:solidFill>
              </a:rPr>
              <a:t>82</a:t>
            </a:r>
            <a:r>
              <a:rPr lang="en-US" sz="1600" dirty="0">
                <a:solidFill>
                  <a:srgbClr val="C00000"/>
                </a:solidFill>
              </a:rPr>
              <a:t>Se &amp; </a:t>
            </a:r>
            <a:r>
              <a:rPr lang="en-US" sz="1600" baseline="30000" dirty="0">
                <a:solidFill>
                  <a:srgbClr val="C00000"/>
                </a:solidFill>
              </a:rPr>
              <a:t>76</a:t>
            </a:r>
            <a:r>
              <a:rPr lang="en-US" sz="1600" dirty="0">
                <a:solidFill>
                  <a:srgbClr val="C00000"/>
                </a:solidFill>
              </a:rPr>
              <a:t>Ge are even</a:t>
            </a:r>
          </a:p>
          <a:p>
            <a:pPr algn="ctr"/>
            <a:endParaRPr lang="en-US" sz="1600" dirty="0">
              <a:solidFill>
                <a:schemeClr val="accent1">
                  <a:lumMod val="50000"/>
                </a:schemeClr>
              </a:solidFill>
            </a:endParaRPr>
          </a:p>
          <a:p>
            <a:pPr algn="ctr"/>
            <a:r>
              <a:rPr lang="en-US" sz="1600" dirty="0">
                <a:solidFill>
                  <a:schemeClr val="bg1">
                    <a:lumMod val="75000"/>
                  </a:schemeClr>
                </a:solidFill>
              </a:rPr>
              <a:t>We observed 2 events in the</a:t>
            </a:r>
            <a:br>
              <a:rPr lang="en-US" sz="1600" dirty="0">
                <a:solidFill>
                  <a:schemeClr val="bg1">
                    <a:lumMod val="75000"/>
                  </a:schemeClr>
                </a:solidFill>
              </a:rPr>
            </a:br>
            <a:r>
              <a:rPr lang="en-US" sz="1600" dirty="0">
                <a:solidFill>
                  <a:schemeClr val="bg1">
                    <a:lumMod val="75000"/>
                  </a:schemeClr>
                </a:solidFill>
              </a:rPr>
              <a:t> NSCL experiments with a </a:t>
            </a:r>
            <a:r>
              <a:rPr lang="en-US" sz="1600" baseline="30000" dirty="0">
                <a:solidFill>
                  <a:schemeClr val="bg1">
                    <a:lumMod val="75000"/>
                  </a:schemeClr>
                </a:solidFill>
              </a:rPr>
              <a:t>82</a:t>
            </a:r>
            <a:r>
              <a:rPr lang="en-US" sz="1600" dirty="0">
                <a:solidFill>
                  <a:schemeClr val="bg1">
                    <a:lumMod val="75000"/>
                  </a:schemeClr>
                </a:solidFill>
              </a:rPr>
              <a:t>Se beam, and with a </a:t>
            </a:r>
            <a:r>
              <a:rPr lang="en-US" sz="1600" baseline="30000" dirty="0">
                <a:solidFill>
                  <a:schemeClr val="bg1">
                    <a:lumMod val="75000"/>
                  </a:schemeClr>
                </a:solidFill>
              </a:rPr>
              <a:t>76</a:t>
            </a:r>
            <a:r>
              <a:rPr lang="en-US" sz="1600" dirty="0">
                <a:solidFill>
                  <a:schemeClr val="bg1">
                    <a:lumMod val="75000"/>
                  </a:schemeClr>
                </a:solidFill>
              </a:rPr>
              <a:t>Ge beam.</a:t>
            </a:r>
          </a:p>
          <a:p>
            <a:pPr algn="ctr"/>
            <a:endParaRPr lang="en-US" sz="1600" dirty="0">
              <a:solidFill>
                <a:schemeClr val="accent1">
                  <a:lumMod val="50000"/>
                </a:schemeClr>
              </a:solidFill>
            </a:endParaRPr>
          </a:p>
          <a:p>
            <a:pPr algn="ctr"/>
            <a:r>
              <a:rPr lang="en-US" sz="1600" baseline="30000" dirty="0">
                <a:solidFill>
                  <a:schemeClr val="accent1">
                    <a:lumMod val="50000"/>
                  </a:schemeClr>
                </a:solidFill>
              </a:rPr>
              <a:t>82</a:t>
            </a:r>
            <a:r>
              <a:rPr lang="en-US" sz="1600" dirty="0">
                <a:solidFill>
                  <a:schemeClr val="accent1">
                    <a:lumMod val="50000"/>
                  </a:schemeClr>
                </a:solidFill>
              </a:rPr>
              <a:t>Se beam is more preferable</a:t>
            </a:r>
            <a:br>
              <a:rPr lang="en-US" sz="1600" dirty="0">
                <a:solidFill>
                  <a:schemeClr val="accent1">
                    <a:lumMod val="50000"/>
                  </a:schemeClr>
                </a:solidFill>
              </a:rPr>
            </a:br>
            <a:r>
              <a:rPr lang="en-US" sz="1600" dirty="0">
                <a:solidFill>
                  <a:schemeClr val="accent1">
                    <a:lumMod val="50000"/>
                  </a:schemeClr>
                </a:solidFill>
              </a:rPr>
              <a:t> to explore nuclei above calcium, </a:t>
            </a:r>
            <a:br>
              <a:rPr lang="en-US" sz="1600" dirty="0">
                <a:solidFill>
                  <a:schemeClr val="accent1">
                    <a:lumMod val="50000"/>
                  </a:schemeClr>
                </a:solidFill>
              </a:rPr>
            </a:br>
            <a:r>
              <a:rPr lang="en-US" sz="1600" dirty="0">
                <a:solidFill>
                  <a:schemeClr val="accent1">
                    <a:lumMod val="50000"/>
                  </a:schemeClr>
                </a:solidFill>
              </a:rPr>
              <a:t>below calcium a </a:t>
            </a:r>
            <a:r>
              <a:rPr lang="en-US" sz="1600" baseline="30000" dirty="0">
                <a:solidFill>
                  <a:schemeClr val="accent1">
                    <a:lumMod val="50000"/>
                  </a:schemeClr>
                </a:solidFill>
              </a:rPr>
              <a:t>76</a:t>
            </a:r>
            <a:r>
              <a:rPr lang="en-US" sz="1600" dirty="0">
                <a:solidFill>
                  <a:schemeClr val="accent1">
                    <a:lumMod val="50000"/>
                  </a:schemeClr>
                </a:solidFill>
              </a:rPr>
              <a:t>Ge beam.</a:t>
            </a:r>
          </a:p>
          <a:p>
            <a:pPr algn="ctr"/>
            <a:endParaRPr lang="en-US" sz="1600" dirty="0">
              <a:solidFill>
                <a:schemeClr val="accent1">
                  <a:lumMod val="50000"/>
                </a:schemeClr>
              </a:solidFill>
            </a:endParaRPr>
          </a:p>
          <a:p>
            <a:pPr algn="ctr"/>
            <a:endParaRPr lang="en-US" sz="1600" dirty="0">
              <a:solidFill>
                <a:schemeClr val="accent1">
                  <a:lumMod val="50000"/>
                </a:schemeClr>
              </a:solidFill>
            </a:endParaRPr>
          </a:p>
          <a:p>
            <a:pPr algn="ctr"/>
            <a:r>
              <a:rPr lang="en-US" sz="1200" i="1" dirty="0">
                <a:solidFill>
                  <a:schemeClr val="bg1">
                    <a:lumMod val="75000"/>
                  </a:schemeClr>
                </a:solidFill>
              </a:rPr>
              <a:t>But, recently the MSU &amp; RIKEN collaboration has observed two </a:t>
            </a:r>
            <a:r>
              <a:rPr lang="en-US" sz="1200" i="1" baseline="30000" dirty="0">
                <a:solidFill>
                  <a:schemeClr val="bg1">
                    <a:lumMod val="75000"/>
                  </a:schemeClr>
                </a:solidFill>
              </a:rPr>
              <a:t>60</a:t>
            </a:r>
            <a:r>
              <a:rPr lang="en-US" sz="1200" i="1" dirty="0">
                <a:solidFill>
                  <a:schemeClr val="bg1">
                    <a:lumMod val="75000"/>
                  </a:schemeClr>
                </a:solidFill>
              </a:rPr>
              <a:t>Ca events even with a </a:t>
            </a:r>
            <a:r>
              <a:rPr lang="en-US" sz="1200" i="1" baseline="30000" dirty="0">
                <a:solidFill>
                  <a:schemeClr val="bg1">
                    <a:lumMod val="75000"/>
                  </a:schemeClr>
                </a:solidFill>
              </a:rPr>
              <a:t>70</a:t>
            </a:r>
            <a:r>
              <a:rPr lang="en-US" sz="1200" i="1" dirty="0">
                <a:solidFill>
                  <a:schemeClr val="bg1">
                    <a:lumMod val="75000"/>
                  </a:schemeClr>
                </a:solidFill>
              </a:rPr>
              <a:t>Zn beam. </a:t>
            </a:r>
            <a:br>
              <a:rPr lang="en-US" sz="1200" i="1" dirty="0">
                <a:solidFill>
                  <a:schemeClr val="bg1">
                    <a:lumMod val="75000"/>
                  </a:schemeClr>
                </a:solidFill>
              </a:rPr>
            </a:br>
            <a:r>
              <a:rPr lang="en-US" sz="1200" i="1" dirty="0">
                <a:solidFill>
                  <a:schemeClr val="bg1">
                    <a:lumMod val="75000"/>
                  </a:schemeClr>
                </a:solidFill>
              </a:rPr>
              <a:t>No </a:t>
            </a:r>
            <a:r>
              <a:rPr lang="en-US" sz="1200" i="1" baseline="30000" dirty="0">
                <a:solidFill>
                  <a:schemeClr val="bg1">
                    <a:lumMod val="75000"/>
                  </a:schemeClr>
                </a:solidFill>
              </a:rPr>
              <a:t>82</a:t>
            </a:r>
            <a:r>
              <a:rPr lang="en-US" sz="1200" i="1" dirty="0">
                <a:solidFill>
                  <a:schemeClr val="bg1">
                    <a:lumMod val="75000"/>
                  </a:schemeClr>
                </a:solidFill>
              </a:rPr>
              <a:t>Se and </a:t>
            </a:r>
            <a:r>
              <a:rPr lang="en-US" sz="1200" i="1" baseline="30000" dirty="0">
                <a:solidFill>
                  <a:schemeClr val="bg1">
                    <a:lumMod val="75000"/>
                  </a:schemeClr>
                </a:solidFill>
              </a:rPr>
              <a:t>76</a:t>
            </a:r>
            <a:r>
              <a:rPr lang="en-US" sz="1200" i="1" dirty="0">
                <a:solidFill>
                  <a:schemeClr val="bg1">
                    <a:lumMod val="75000"/>
                  </a:schemeClr>
                </a:solidFill>
              </a:rPr>
              <a:t>Ge beams available currently in RIKEN.</a:t>
            </a:r>
          </a:p>
          <a:p>
            <a:pPr algn="ctr"/>
            <a:endParaRPr lang="en-US" sz="1200" i="1" dirty="0">
              <a:solidFill>
                <a:schemeClr val="bg1">
                  <a:lumMod val="75000"/>
                </a:schemeClr>
              </a:solidFill>
            </a:endParaRPr>
          </a:p>
          <a:p>
            <a:pPr algn="ctr"/>
            <a:endParaRPr lang="en-US" sz="1600" dirty="0">
              <a:solidFill>
                <a:schemeClr val="accent1">
                  <a:lumMod val="50000"/>
                </a:schemeClr>
              </a:solidFill>
            </a:endParaRPr>
          </a:p>
          <a:p>
            <a:pPr algn="ctr"/>
            <a:r>
              <a:rPr lang="en-US" sz="1600" dirty="0">
                <a:solidFill>
                  <a:srgbClr val="003A48"/>
                </a:solidFill>
              </a:rPr>
              <a:t>So, let’s select a </a:t>
            </a:r>
            <a:r>
              <a:rPr lang="en-US" sz="1600" baseline="30000" dirty="0">
                <a:solidFill>
                  <a:srgbClr val="003A48"/>
                </a:solidFill>
              </a:rPr>
              <a:t>82</a:t>
            </a:r>
            <a:r>
              <a:rPr lang="en-US" sz="1600" dirty="0">
                <a:solidFill>
                  <a:srgbClr val="003A48"/>
                </a:solidFill>
              </a:rPr>
              <a:t>Se beam </a:t>
            </a:r>
          </a:p>
          <a:p>
            <a:pPr algn="ctr"/>
            <a:r>
              <a:rPr lang="en-US" sz="1600" dirty="0">
                <a:solidFill>
                  <a:srgbClr val="003A48"/>
                </a:solidFill>
              </a:rPr>
              <a:t>for our purpose</a:t>
            </a:r>
          </a:p>
        </p:txBody>
      </p:sp>
      <p:grpSp>
        <p:nvGrpSpPr>
          <p:cNvPr id="24" name="Group 23">
            <a:extLst>
              <a:ext uri="{FF2B5EF4-FFF2-40B4-BE49-F238E27FC236}">
                <a16:creationId xmlns:a16="http://schemas.microsoft.com/office/drawing/2014/main" id="{6BC53821-448E-4708-94CB-6E6C6612F5EF}"/>
              </a:ext>
            </a:extLst>
          </p:cNvPr>
          <p:cNvGrpSpPr/>
          <p:nvPr/>
        </p:nvGrpSpPr>
        <p:grpSpPr>
          <a:xfrm>
            <a:off x="4530747" y="1160615"/>
            <a:ext cx="2097504" cy="1371600"/>
            <a:chOff x="228600" y="1066800"/>
            <a:chExt cx="2097504" cy="1371600"/>
          </a:xfrm>
        </p:grpSpPr>
        <p:pic>
          <p:nvPicPr>
            <p:cNvPr id="25" name="Picture 7">
              <a:extLst>
                <a:ext uri="{FF2B5EF4-FFF2-40B4-BE49-F238E27FC236}">
                  <a16:creationId xmlns:a16="http://schemas.microsoft.com/office/drawing/2014/main" id="{56D5EEAB-CA48-48C0-A7E4-94622D8B9751}"/>
                </a:ext>
              </a:extLst>
            </p:cNvPr>
            <p:cNvPicPr>
              <a:picLocks noChangeAspect="1" noChangeArrowheads="1"/>
            </p:cNvPicPr>
            <p:nvPr/>
          </p:nvPicPr>
          <p:blipFill>
            <a:blip r:embed="rId6" cstate="print"/>
            <a:srcRect/>
            <a:stretch>
              <a:fillRect/>
            </a:stretch>
          </p:blipFill>
          <p:spPr bwMode="auto">
            <a:xfrm>
              <a:off x="304799" y="1066800"/>
              <a:ext cx="2021305" cy="1371600"/>
            </a:xfrm>
            <a:prstGeom prst="rect">
              <a:avLst/>
            </a:prstGeom>
            <a:noFill/>
            <a:ln w="9525">
              <a:noFill/>
              <a:miter lim="800000"/>
              <a:headEnd/>
              <a:tailEnd/>
            </a:ln>
          </p:spPr>
        </p:pic>
        <p:sp>
          <p:nvSpPr>
            <p:cNvPr id="26" name="Rounded Rectangle 9">
              <a:extLst>
                <a:ext uri="{FF2B5EF4-FFF2-40B4-BE49-F238E27FC236}">
                  <a16:creationId xmlns:a16="http://schemas.microsoft.com/office/drawing/2014/main" id="{07DA9EB6-EB83-4ECF-8CDD-B8C062289D55}"/>
                </a:ext>
              </a:extLst>
            </p:cNvPr>
            <p:cNvSpPr/>
            <p:nvPr/>
          </p:nvSpPr>
          <p:spPr bwMode="auto">
            <a:xfrm>
              <a:off x="228600" y="1066800"/>
              <a:ext cx="1371600" cy="381000"/>
            </a:xfrm>
            <a:prstGeom prst="roundRect">
              <a:avLst/>
            </a:prstGeom>
            <a:noFill/>
            <a:ln w="25400" cap="flat" cmpd="sng" algn="ctr">
              <a:solidFill>
                <a:srgbClr val="2717F9"/>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endParaRPr lang="en-US"/>
            </a:p>
          </p:txBody>
        </p:sp>
      </p:grpSp>
      <p:grpSp>
        <p:nvGrpSpPr>
          <p:cNvPr id="27" name="Group 26">
            <a:extLst>
              <a:ext uri="{FF2B5EF4-FFF2-40B4-BE49-F238E27FC236}">
                <a16:creationId xmlns:a16="http://schemas.microsoft.com/office/drawing/2014/main" id="{C16E5793-5A70-4C2A-B2AA-DB28076B35B6}"/>
              </a:ext>
            </a:extLst>
          </p:cNvPr>
          <p:cNvGrpSpPr/>
          <p:nvPr/>
        </p:nvGrpSpPr>
        <p:grpSpPr>
          <a:xfrm>
            <a:off x="5146365" y="4148104"/>
            <a:ext cx="6857999" cy="2285428"/>
            <a:chOff x="914400" y="4061635"/>
            <a:chExt cx="7516608" cy="2262965"/>
          </a:xfrm>
        </p:grpSpPr>
        <p:pic>
          <p:nvPicPr>
            <p:cNvPr id="28" name="Picture 4">
              <a:extLst>
                <a:ext uri="{FF2B5EF4-FFF2-40B4-BE49-F238E27FC236}">
                  <a16:creationId xmlns:a16="http://schemas.microsoft.com/office/drawing/2014/main" id="{726D5F25-F234-470B-BE4A-CE0FDF201AED}"/>
                </a:ext>
              </a:extLst>
            </p:cNvPr>
            <p:cNvPicPr>
              <a:picLocks noChangeAspect="1" noChangeArrowheads="1"/>
            </p:cNvPicPr>
            <p:nvPr/>
          </p:nvPicPr>
          <p:blipFill>
            <a:blip r:embed="rId7" cstate="print"/>
            <a:srcRect/>
            <a:stretch>
              <a:fillRect/>
            </a:stretch>
          </p:blipFill>
          <p:spPr bwMode="auto">
            <a:xfrm>
              <a:off x="914400" y="4061635"/>
              <a:ext cx="7516608" cy="2262965"/>
            </a:xfrm>
            <a:prstGeom prst="rect">
              <a:avLst/>
            </a:prstGeom>
            <a:noFill/>
            <a:ln w="9525">
              <a:noFill/>
              <a:miter lim="800000"/>
              <a:headEnd/>
              <a:tailEnd/>
            </a:ln>
          </p:spPr>
        </p:pic>
        <p:sp>
          <p:nvSpPr>
            <p:cNvPr id="29" name="Rounded Rectangle 8">
              <a:extLst>
                <a:ext uri="{FF2B5EF4-FFF2-40B4-BE49-F238E27FC236}">
                  <a16:creationId xmlns:a16="http://schemas.microsoft.com/office/drawing/2014/main" id="{A3CD0D8B-F381-4C7C-ADB9-D0E6C674EE5F}"/>
                </a:ext>
              </a:extLst>
            </p:cNvPr>
            <p:cNvSpPr/>
            <p:nvPr/>
          </p:nvSpPr>
          <p:spPr bwMode="auto">
            <a:xfrm>
              <a:off x="990600" y="4419600"/>
              <a:ext cx="990600" cy="304800"/>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endParaRPr lang="en-US"/>
            </a:p>
          </p:txBody>
        </p:sp>
        <p:sp>
          <p:nvSpPr>
            <p:cNvPr id="30" name="Rounded Rectangle 10">
              <a:extLst>
                <a:ext uri="{FF2B5EF4-FFF2-40B4-BE49-F238E27FC236}">
                  <a16:creationId xmlns:a16="http://schemas.microsoft.com/office/drawing/2014/main" id="{C68C2FC5-3B3E-4A14-9D30-8A21781DB3C6}"/>
                </a:ext>
              </a:extLst>
            </p:cNvPr>
            <p:cNvSpPr/>
            <p:nvPr/>
          </p:nvSpPr>
          <p:spPr bwMode="auto">
            <a:xfrm>
              <a:off x="2023732" y="4375299"/>
              <a:ext cx="1371600" cy="228600"/>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endParaRPr lang="en-US"/>
            </a:p>
          </p:txBody>
        </p:sp>
        <p:sp>
          <p:nvSpPr>
            <p:cNvPr id="31" name="Rounded Rectangle 11">
              <a:extLst>
                <a:ext uri="{FF2B5EF4-FFF2-40B4-BE49-F238E27FC236}">
                  <a16:creationId xmlns:a16="http://schemas.microsoft.com/office/drawing/2014/main" id="{3B29575B-7BB6-49C4-9F75-2EF5CE385058}"/>
                </a:ext>
              </a:extLst>
            </p:cNvPr>
            <p:cNvSpPr/>
            <p:nvPr/>
          </p:nvSpPr>
          <p:spPr bwMode="auto">
            <a:xfrm>
              <a:off x="2209800" y="5638800"/>
              <a:ext cx="1219200" cy="152400"/>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endParaRPr lang="en-US"/>
            </a:p>
          </p:txBody>
        </p:sp>
      </p:grpSp>
      <p:grpSp>
        <p:nvGrpSpPr>
          <p:cNvPr id="32" name="Group 31">
            <a:extLst>
              <a:ext uri="{FF2B5EF4-FFF2-40B4-BE49-F238E27FC236}">
                <a16:creationId xmlns:a16="http://schemas.microsoft.com/office/drawing/2014/main" id="{B54447C5-D6E5-452E-BBF1-05C7ACBDE327}"/>
              </a:ext>
            </a:extLst>
          </p:cNvPr>
          <p:cNvGrpSpPr/>
          <p:nvPr/>
        </p:nvGrpSpPr>
        <p:grpSpPr>
          <a:xfrm>
            <a:off x="5059586" y="673765"/>
            <a:ext cx="4142303" cy="1981200"/>
            <a:chOff x="762000" y="609600"/>
            <a:chExt cx="4142303" cy="1981200"/>
          </a:xfrm>
        </p:grpSpPr>
        <p:sp>
          <p:nvSpPr>
            <p:cNvPr id="33" name="TextBox 32">
              <a:extLst>
                <a:ext uri="{FF2B5EF4-FFF2-40B4-BE49-F238E27FC236}">
                  <a16:creationId xmlns:a16="http://schemas.microsoft.com/office/drawing/2014/main" id="{016CAB93-7D96-403A-A1BE-FC05BC7D8A2E}"/>
                </a:ext>
              </a:extLst>
            </p:cNvPr>
            <p:cNvSpPr txBox="1"/>
            <p:nvPr/>
          </p:nvSpPr>
          <p:spPr>
            <a:xfrm>
              <a:off x="762000" y="609600"/>
              <a:ext cx="3828292" cy="430887"/>
            </a:xfrm>
            <a:prstGeom prst="rect">
              <a:avLst/>
            </a:prstGeom>
            <a:noFill/>
          </p:spPr>
          <p:txBody>
            <a:bodyPr wrap="none" rtlCol="0">
              <a:spAutoFit/>
            </a:bodyPr>
            <a:lstStyle/>
            <a:p>
              <a:r>
                <a:rPr lang="en-US" sz="1100" dirty="0">
                  <a:solidFill>
                    <a:schemeClr val="bg1">
                      <a:lumMod val="50000"/>
                    </a:schemeClr>
                  </a:solidFill>
                </a:rPr>
                <a:t>for all icons in the toolbar and in the production panel </a:t>
              </a:r>
            </a:p>
            <a:p>
              <a:r>
                <a:rPr lang="en-US" sz="1100" dirty="0">
                  <a:solidFill>
                    <a:schemeClr val="bg1">
                      <a:lumMod val="50000"/>
                    </a:schemeClr>
                  </a:solidFill>
                </a:rPr>
                <a:t>there  are corresponding commands in the menu</a:t>
              </a:r>
            </a:p>
          </p:txBody>
        </p:sp>
        <p:pic>
          <p:nvPicPr>
            <p:cNvPr id="34" name="Picture 2">
              <a:extLst>
                <a:ext uri="{FF2B5EF4-FFF2-40B4-BE49-F238E27FC236}">
                  <a16:creationId xmlns:a16="http://schemas.microsoft.com/office/drawing/2014/main" id="{BF89EEE8-BC72-444D-B326-CACF4198E025}"/>
                </a:ext>
              </a:extLst>
            </p:cNvPr>
            <p:cNvPicPr>
              <a:picLocks noChangeAspect="1" noChangeArrowheads="1"/>
            </p:cNvPicPr>
            <p:nvPr/>
          </p:nvPicPr>
          <p:blipFill>
            <a:blip r:embed="rId8" cstate="print"/>
            <a:srcRect/>
            <a:stretch>
              <a:fillRect/>
            </a:stretch>
          </p:blipFill>
          <p:spPr bwMode="auto">
            <a:xfrm>
              <a:off x="2514600" y="1066800"/>
              <a:ext cx="2389703" cy="1524000"/>
            </a:xfrm>
            <a:prstGeom prst="rect">
              <a:avLst/>
            </a:prstGeom>
            <a:noFill/>
            <a:ln w="9525">
              <a:noFill/>
              <a:miter lim="800000"/>
              <a:headEnd/>
              <a:tailEnd/>
            </a:ln>
          </p:spPr>
        </p:pic>
        <p:sp>
          <p:nvSpPr>
            <p:cNvPr id="35" name="Rounded Rectangle 16">
              <a:extLst>
                <a:ext uri="{FF2B5EF4-FFF2-40B4-BE49-F238E27FC236}">
                  <a16:creationId xmlns:a16="http://schemas.microsoft.com/office/drawing/2014/main" id="{B437937A-DD95-4DD0-8027-9D0FC66CB765}"/>
                </a:ext>
              </a:extLst>
            </p:cNvPr>
            <p:cNvSpPr/>
            <p:nvPr/>
          </p:nvSpPr>
          <p:spPr bwMode="auto">
            <a:xfrm>
              <a:off x="2819400" y="1447800"/>
              <a:ext cx="1371600" cy="152400"/>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endParaRPr lang="en-US"/>
            </a:p>
          </p:txBody>
        </p:sp>
      </p:grpSp>
      <p:grpSp>
        <p:nvGrpSpPr>
          <p:cNvPr id="36" name="Group 35">
            <a:extLst>
              <a:ext uri="{FF2B5EF4-FFF2-40B4-BE49-F238E27FC236}">
                <a16:creationId xmlns:a16="http://schemas.microsoft.com/office/drawing/2014/main" id="{CE11572E-2750-4FB2-BDB0-EA8ABFA3A225}"/>
              </a:ext>
            </a:extLst>
          </p:cNvPr>
          <p:cNvGrpSpPr/>
          <p:nvPr/>
        </p:nvGrpSpPr>
        <p:grpSpPr>
          <a:xfrm>
            <a:off x="9473815" y="695900"/>
            <a:ext cx="2530549" cy="3114099"/>
            <a:chOff x="6324600" y="609600"/>
            <a:chExt cx="2530549" cy="2895600"/>
          </a:xfrm>
        </p:grpSpPr>
        <p:pic>
          <p:nvPicPr>
            <p:cNvPr id="37" name="Picture 3">
              <a:extLst>
                <a:ext uri="{FF2B5EF4-FFF2-40B4-BE49-F238E27FC236}">
                  <a16:creationId xmlns:a16="http://schemas.microsoft.com/office/drawing/2014/main" id="{90F83F18-6CB4-4299-B8CC-8A93FB3FF39F}"/>
                </a:ext>
              </a:extLst>
            </p:cNvPr>
            <p:cNvPicPr>
              <a:picLocks noChangeAspect="1" noChangeArrowheads="1"/>
            </p:cNvPicPr>
            <p:nvPr/>
          </p:nvPicPr>
          <p:blipFill>
            <a:blip r:embed="rId9" cstate="print"/>
            <a:srcRect/>
            <a:stretch>
              <a:fillRect/>
            </a:stretch>
          </p:blipFill>
          <p:spPr bwMode="auto">
            <a:xfrm>
              <a:off x="7010400" y="685800"/>
              <a:ext cx="1480782" cy="2769605"/>
            </a:xfrm>
            <a:prstGeom prst="rect">
              <a:avLst/>
            </a:prstGeom>
            <a:noFill/>
            <a:ln w="9525">
              <a:noFill/>
              <a:miter lim="800000"/>
              <a:headEnd/>
              <a:tailEnd/>
            </a:ln>
          </p:spPr>
        </p:pic>
        <p:pic>
          <p:nvPicPr>
            <p:cNvPr id="38" name="Picture 6">
              <a:extLst>
                <a:ext uri="{FF2B5EF4-FFF2-40B4-BE49-F238E27FC236}">
                  <a16:creationId xmlns:a16="http://schemas.microsoft.com/office/drawing/2014/main" id="{CA72F81B-2793-414C-A6A2-E61F027FD5F0}"/>
                </a:ext>
              </a:extLst>
            </p:cNvPr>
            <p:cNvPicPr>
              <a:picLocks noChangeAspect="1" noChangeArrowheads="1"/>
            </p:cNvPicPr>
            <p:nvPr/>
          </p:nvPicPr>
          <p:blipFill>
            <a:blip r:embed="rId10" cstate="print"/>
            <a:srcRect/>
            <a:stretch>
              <a:fillRect/>
            </a:stretch>
          </p:blipFill>
          <p:spPr bwMode="auto">
            <a:xfrm>
              <a:off x="6553200" y="685800"/>
              <a:ext cx="228600" cy="304800"/>
            </a:xfrm>
            <a:prstGeom prst="rect">
              <a:avLst/>
            </a:prstGeom>
            <a:noFill/>
            <a:ln w="9525">
              <a:noFill/>
              <a:miter lim="800000"/>
              <a:headEnd/>
              <a:tailEnd/>
            </a:ln>
          </p:spPr>
        </p:pic>
        <p:grpSp>
          <p:nvGrpSpPr>
            <p:cNvPr id="39" name="Group 38">
              <a:extLst>
                <a:ext uri="{FF2B5EF4-FFF2-40B4-BE49-F238E27FC236}">
                  <a16:creationId xmlns:a16="http://schemas.microsoft.com/office/drawing/2014/main" id="{D1BDE171-7A8B-425D-BA8E-1F1B6DDDAD83}"/>
                </a:ext>
              </a:extLst>
            </p:cNvPr>
            <p:cNvGrpSpPr/>
            <p:nvPr/>
          </p:nvGrpSpPr>
          <p:grpSpPr>
            <a:xfrm>
              <a:off x="6324600" y="609600"/>
              <a:ext cx="2530549" cy="2895600"/>
              <a:chOff x="6324600" y="609600"/>
              <a:chExt cx="2530549" cy="2895600"/>
            </a:xfrm>
          </p:grpSpPr>
          <p:sp>
            <p:nvSpPr>
              <p:cNvPr id="40" name="Rectangle 39">
                <a:extLst>
                  <a:ext uri="{FF2B5EF4-FFF2-40B4-BE49-F238E27FC236}">
                    <a16:creationId xmlns:a16="http://schemas.microsoft.com/office/drawing/2014/main" id="{E4AB53C5-5691-469E-8EA4-1178FEF3878A}"/>
                  </a:ext>
                </a:extLst>
              </p:cNvPr>
              <p:cNvSpPr/>
              <p:nvPr/>
            </p:nvSpPr>
            <p:spPr bwMode="auto">
              <a:xfrm>
                <a:off x="6324600" y="609600"/>
                <a:ext cx="2530549" cy="2895600"/>
              </a:xfrm>
              <a:prstGeom prst="rect">
                <a:avLst/>
              </a:prstGeom>
              <a:solidFill>
                <a:schemeClr val="accent1">
                  <a:alpha val="12000"/>
                </a:schemeClr>
              </a:solidFill>
              <a:ln w="9525" cap="flat" cmpd="sng" algn="ctr">
                <a:solidFill>
                  <a:schemeClr val="bg1">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endParaRPr lang="en-US"/>
              </a:p>
            </p:txBody>
          </p:sp>
          <p:sp>
            <p:nvSpPr>
              <p:cNvPr id="41" name="Rounded Rectangle 26">
                <a:extLst>
                  <a:ext uri="{FF2B5EF4-FFF2-40B4-BE49-F238E27FC236}">
                    <a16:creationId xmlns:a16="http://schemas.microsoft.com/office/drawing/2014/main" id="{CA4AEFDA-C8F8-453F-9EBF-53A6F9326AE8}"/>
                  </a:ext>
                </a:extLst>
              </p:cNvPr>
              <p:cNvSpPr/>
              <p:nvPr/>
            </p:nvSpPr>
            <p:spPr bwMode="auto">
              <a:xfrm>
                <a:off x="6858000" y="2231066"/>
                <a:ext cx="1828800" cy="152400"/>
              </a:xfrm>
              <a:prstGeom prst="roundRect">
                <a:avLst/>
              </a:prstGeom>
              <a:noFill/>
              <a:ln w="25400" cap="flat" cmpd="sng" algn="ctr">
                <a:solidFill>
                  <a:schemeClr val="accent6">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endParaRPr lang="en-US"/>
              </a:p>
            </p:txBody>
          </p:sp>
        </p:grpSp>
      </p:grpSp>
      <p:grpSp>
        <p:nvGrpSpPr>
          <p:cNvPr id="43" name="Group 42">
            <a:extLst>
              <a:ext uri="{FF2B5EF4-FFF2-40B4-BE49-F238E27FC236}">
                <a16:creationId xmlns:a16="http://schemas.microsoft.com/office/drawing/2014/main" id="{2539E9AE-9A08-4BC9-9681-81AA571BB2AE}"/>
              </a:ext>
            </a:extLst>
          </p:cNvPr>
          <p:cNvGrpSpPr/>
          <p:nvPr/>
        </p:nvGrpSpPr>
        <p:grpSpPr>
          <a:xfrm>
            <a:off x="5128556" y="1542016"/>
            <a:ext cx="4878659" cy="2525733"/>
            <a:chOff x="914400" y="1447800"/>
            <a:chExt cx="4878659" cy="2525733"/>
          </a:xfrm>
        </p:grpSpPr>
        <p:cxnSp>
          <p:nvCxnSpPr>
            <p:cNvPr id="44" name="Straight Arrow Connector 43">
              <a:extLst>
                <a:ext uri="{FF2B5EF4-FFF2-40B4-BE49-F238E27FC236}">
                  <a16:creationId xmlns:a16="http://schemas.microsoft.com/office/drawing/2014/main" id="{C0A51E42-B1DE-404D-8220-BDD0BEC53002}"/>
                </a:ext>
              </a:extLst>
            </p:cNvPr>
            <p:cNvCxnSpPr/>
            <p:nvPr/>
          </p:nvCxnSpPr>
          <p:spPr bwMode="auto">
            <a:xfrm>
              <a:off x="914400" y="1447800"/>
              <a:ext cx="1219200" cy="1981200"/>
            </a:xfrm>
            <a:prstGeom prst="straightConnector1">
              <a:avLst/>
            </a:prstGeom>
            <a:noFill/>
            <a:ln w="15875" cap="flat" cmpd="sng" algn="ctr">
              <a:solidFill>
                <a:srgbClr val="2717F9"/>
              </a:solidFill>
              <a:prstDash val="solid"/>
              <a:round/>
              <a:headEnd type="none" w="med" len="med"/>
              <a:tailEnd type="arrow"/>
            </a:ln>
            <a:effectLst/>
          </p:spPr>
        </p:cxnSp>
        <p:cxnSp>
          <p:nvCxnSpPr>
            <p:cNvPr id="45" name="Straight Arrow Connector 44">
              <a:extLst>
                <a:ext uri="{FF2B5EF4-FFF2-40B4-BE49-F238E27FC236}">
                  <a16:creationId xmlns:a16="http://schemas.microsoft.com/office/drawing/2014/main" id="{6CF08F59-11D6-4C5F-B6FF-AEF2DB22F2A0}"/>
                </a:ext>
              </a:extLst>
            </p:cNvPr>
            <p:cNvCxnSpPr/>
            <p:nvPr/>
          </p:nvCxnSpPr>
          <p:spPr bwMode="auto">
            <a:xfrm flipH="1">
              <a:off x="2209800" y="1600200"/>
              <a:ext cx="685800" cy="1828800"/>
            </a:xfrm>
            <a:prstGeom prst="straightConnector1">
              <a:avLst/>
            </a:prstGeom>
            <a:noFill/>
            <a:ln w="15875" cap="flat" cmpd="sng" algn="ctr">
              <a:solidFill>
                <a:srgbClr val="FF0000"/>
              </a:solidFill>
              <a:prstDash val="solid"/>
              <a:round/>
              <a:headEnd type="none" w="med" len="med"/>
              <a:tailEnd type="arrow"/>
            </a:ln>
            <a:effectLst/>
          </p:spPr>
        </p:cxnSp>
        <p:cxnSp>
          <p:nvCxnSpPr>
            <p:cNvPr id="46" name="Straight Arrow Connector 45">
              <a:extLst>
                <a:ext uri="{FF2B5EF4-FFF2-40B4-BE49-F238E27FC236}">
                  <a16:creationId xmlns:a16="http://schemas.microsoft.com/office/drawing/2014/main" id="{C592AB8F-77E2-4481-A2A4-8B47D8F87132}"/>
                </a:ext>
              </a:extLst>
            </p:cNvPr>
            <p:cNvCxnSpPr>
              <a:cxnSpLocks/>
            </p:cNvCxnSpPr>
            <p:nvPr/>
          </p:nvCxnSpPr>
          <p:spPr bwMode="auto">
            <a:xfrm flipH="1">
              <a:off x="4368414" y="2446519"/>
              <a:ext cx="1424645" cy="1527014"/>
            </a:xfrm>
            <a:prstGeom prst="straightConnector1">
              <a:avLst/>
            </a:prstGeom>
            <a:noFill/>
            <a:ln w="19050" cap="flat" cmpd="sng" algn="ctr">
              <a:solidFill>
                <a:schemeClr val="accent6">
                  <a:lumMod val="50000"/>
                </a:schemeClr>
              </a:solidFill>
              <a:prstDash val="solid"/>
              <a:round/>
              <a:headEnd type="none" w="med" len="med"/>
              <a:tailEnd type="arrow"/>
            </a:ln>
            <a:effectLst/>
          </p:spPr>
        </p:cxnSp>
        <p:cxnSp>
          <p:nvCxnSpPr>
            <p:cNvPr id="47" name="Straight Arrow Connector 46">
              <a:extLst>
                <a:ext uri="{FF2B5EF4-FFF2-40B4-BE49-F238E27FC236}">
                  <a16:creationId xmlns:a16="http://schemas.microsoft.com/office/drawing/2014/main" id="{487C1DBC-E95A-4404-9193-124059A3954B}"/>
                </a:ext>
              </a:extLst>
            </p:cNvPr>
            <p:cNvCxnSpPr/>
            <p:nvPr/>
          </p:nvCxnSpPr>
          <p:spPr bwMode="auto">
            <a:xfrm>
              <a:off x="2177901" y="3429000"/>
              <a:ext cx="0" cy="457200"/>
            </a:xfrm>
            <a:prstGeom prst="straightConnector1">
              <a:avLst/>
            </a:prstGeom>
            <a:noFill/>
            <a:ln w="25400" cap="flat" cmpd="sng" algn="ctr">
              <a:solidFill>
                <a:schemeClr val="accent6">
                  <a:lumMod val="50000"/>
                </a:schemeClr>
              </a:solidFill>
              <a:prstDash val="solid"/>
              <a:round/>
              <a:headEnd type="none" w="med" len="med"/>
              <a:tailEnd type="arrow"/>
            </a:ln>
            <a:effectLst/>
          </p:spPr>
        </p:cxnSp>
      </p:grpSp>
      <p:pic>
        <p:nvPicPr>
          <p:cNvPr id="51" name="Audio 50">
            <a:hlinkClick r:id="" action="ppaction://media"/>
            <a:extLst>
              <a:ext uri="{FF2B5EF4-FFF2-40B4-BE49-F238E27FC236}">
                <a16:creationId xmlns:a16="http://schemas.microsoft.com/office/drawing/2014/main" id="{52B95017-7459-22C7-FD2B-FD66F91750D0}"/>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058168379"/>
      </p:ext>
    </p:extLst>
  </p:cSld>
  <p:clrMapOvr>
    <a:masterClrMapping/>
  </p:clrMapOvr>
  <mc:AlternateContent xmlns:mc="http://schemas.openxmlformats.org/markup-compatibility/2006" xmlns:p14="http://schemas.microsoft.com/office/powerpoint/2010/main">
    <mc:Choice Requires="p14">
      <p:transition spd="slow" p14:dur="4750" advTm="26078"/>
    </mc:Choice>
    <mc:Fallback xmlns="">
      <p:transition spd="slow" advTm="26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1"/>
                </p:tgtEl>
              </p:cMediaNode>
            </p:audio>
          </p:childTnLst>
        </p:cTn>
      </p:par>
    </p:tnLst>
    <p:bldLst>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2057401" y="0"/>
            <a:ext cx="7358063" cy="533400"/>
          </a:xfrm>
        </p:spPr>
        <p:txBody>
          <a:bodyPr/>
          <a:lstStyle/>
          <a:p>
            <a:pPr eaLnBrk="1" hangingPunct="1">
              <a:tabLst>
                <a:tab pos="857220" algn="l"/>
              </a:tabLst>
              <a:defRPr/>
            </a:pPr>
            <a:r>
              <a:rPr lang="en-US" sz="2800" b="1" dirty="0"/>
              <a:t>Target settings</a:t>
            </a:r>
          </a:p>
        </p:txBody>
      </p:sp>
      <p:sp>
        <p:nvSpPr>
          <p:cNvPr id="4" name="Slide Number Placeholder 3"/>
          <p:cNvSpPr>
            <a:spLocks noGrp="1"/>
          </p:cNvSpPr>
          <p:nvPr>
            <p:ph type="sldNum" sz="quarter" idx="12"/>
          </p:nvPr>
        </p:nvSpPr>
        <p:spPr/>
        <p:txBody>
          <a:bodyPr/>
          <a:lstStyle/>
          <a:p>
            <a:pPr>
              <a:defRPr/>
            </a:pPr>
            <a:fld id="{FDA064F5-34FC-4FD9-B61B-89F7458ACDD9}" type="slidenum">
              <a:rPr lang="en-US"/>
              <a:pPr>
                <a:defRPr/>
              </a:pPr>
              <a:t>29</a:t>
            </a:fld>
            <a:endParaRPr lang="en-US" dirty="0"/>
          </a:p>
        </p:txBody>
      </p:sp>
      <p:sp>
        <p:nvSpPr>
          <p:cNvPr id="17413" name="Footer Placeholder 4"/>
          <p:cNvSpPr>
            <a:spLocks noGrp="1"/>
          </p:cNvSpPr>
          <p:nvPr>
            <p:ph type="ftr" sz="quarter" idx="11"/>
          </p:nvPr>
        </p:nvSpPr>
        <p:spPr>
          <a:noFill/>
        </p:spPr>
        <p:txBody>
          <a:bodyPr/>
          <a:lstStyle/>
          <a:p>
            <a:r>
              <a:rPr lang="en-US"/>
              <a:t>OT@SIM.NSCL.MSU  04/04/18</a:t>
            </a:r>
            <a:endParaRPr lang="en-US" dirty="0"/>
          </a:p>
        </p:txBody>
      </p:sp>
      <p:sp>
        <p:nvSpPr>
          <p:cNvPr id="28" name="Rectangle 2">
            <a:extLst>
              <a:ext uri="{FF2B5EF4-FFF2-40B4-BE49-F238E27FC236}">
                <a16:creationId xmlns:a16="http://schemas.microsoft.com/office/drawing/2014/main" id="{80CA86CD-C6C1-4A70-ACA1-D709D09C558A}"/>
              </a:ext>
            </a:extLst>
          </p:cNvPr>
          <p:cNvSpPr txBox="1">
            <a:spLocks noChangeArrowheads="1"/>
          </p:cNvSpPr>
          <p:nvPr/>
        </p:nvSpPr>
        <p:spPr bwMode="auto">
          <a:xfrm>
            <a:off x="167864" y="1109181"/>
            <a:ext cx="5851934" cy="487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spAutoFit/>
          </a:bodyPr>
          <a:lstStyle>
            <a:lvl1pPr marL="342900" indent="-342900" algn="l" rtl="0" eaLnBrk="0" fontAlgn="base" hangingPunct="0">
              <a:spcBef>
                <a:spcPct val="20000"/>
              </a:spcBef>
              <a:spcAft>
                <a:spcPct val="0"/>
              </a:spcAft>
              <a:buClr>
                <a:schemeClr val="accent2"/>
              </a:buClr>
              <a:buSzPct val="80000"/>
              <a:buFont typeface="Wingdings" panose="05000000000000000000" pitchFamily="2" charset="2"/>
              <a:defRPr sz="1800" b="0">
                <a:solidFill>
                  <a:schemeClr val="accent5">
                    <a:lumMod val="25000"/>
                  </a:schemeClr>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2000" b="1">
                <a:solidFill>
                  <a:schemeClr val="tx1"/>
                </a:solidFill>
                <a:latin typeface="+mn-lt"/>
              </a:defRPr>
            </a:lvl5pPr>
            <a:lvl6pPr marL="2514600" indent="-228600" algn="l" rtl="0" fontAlgn="base">
              <a:spcBef>
                <a:spcPct val="20000"/>
              </a:spcBef>
              <a:spcAft>
                <a:spcPct val="0"/>
              </a:spcAft>
              <a:buClr>
                <a:schemeClr val="accent2"/>
              </a:buClr>
              <a:buChar char="•"/>
              <a:defRPr sz="1800" b="0">
                <a:solidFill>
                  <a:schemeClr val="accent5">
                    <a:lumMod val="25000"/>
                  </a:schemeClr>
                </a:solidFill>
                <a:latin typeface="+mn-lt"/>
              </a:defRPr>
            </a:lvl6pPr>
            <a:lvl7pPr marL="2971800" indent="-228600" algn="l" rtl="0" fontAlgn="base">
              <a:spcBef>
                <a:spcPct val="20000"/>
              </a:spcBef>
              <a:spcAft>
                <a:spcPct val="0"/>
              </a:spcAft>
              <a:buClr>
                <a:schemeClr val="accent2"/>
              </a:buClr>
              <a:buChar char="•"/>
              <a:defRPr sz="1800" b="0">
                <a:solidFill>
                  <a:schemeClr val="accent5">
                    <a:lumMod val="25000"/>
                  </a:schemeClr>
                </a:solidFill>
                <a:latin typeface="+mn-lt"/>
              </a:defRPr>
            </a:lvl7pPr>
            <a:lvl8pPr marL="3429000" indent="-228600" algn="l" rtl="0" fontAlgn="base">
              <a:spcBef>
                <a:spcPct val="20000"/>
              </a:spcBef>
              <a:spcAft>
                <a:spcPct val="0"/>
              </a:spcAft>
              <a:buClr>
                <a:schemeClr val="accent2"/>
              </a:buClr>
              <a:buChar char="•"/>
              <a:defRPr sz="1800" b="0">
                <a:solidFill>
                  <a:schemeClr val="accent5">
                    <a:lumMod val="25000"/>
                  </a:schemeClr>
                </a:solidFill>
                <a:latin typeface="+mn-lt"/>
              </a:defRPr>
            </a:lvl8pPr>
            <a:lvl9pPr marL="3886200" indent="-228600" algn="l" rtl="0" fontAlgn="base">
              <a:spcBef>
                <a:spcPct val="20000"/>
              </a:spcBef>
              <a:spcAft>
                <a:spcPct val="0"/>
              </a:spcAft>
              <a:buClr>
                <a:schemeClr val="accent2"/>
              </a:buClr>
              <a:buChar char="•"/>
              <a:defRPr sz="1800" b="0">
                <a:solidFill>
                  <a:schemeClr val="accent5">
                    <a:lumMod val="25000"/>
                  </a:schemeClr>
                </a:solidFill>
                <a:latin typeface="+mn-lt"/>
              </a:defRPr>
            </a:lvl9pPr>
          </a:lstStyle>
          <a:p>
            <a:pPr marL="160729" indent="0" eaLnBrk="1" hangingPunct="1">
              <a:spcBef>
                <a:spcPct val="0"/>
              </a:spcBef>
              <a:tabLst>
                <a:tab pos="625056" algn="l"/>
                <a:tab pos="1089383" algn="l"/>
                <a:tab pos="1394098" algn="l"/>
                <a:tab pos="1394098" algn="l"/>
                <a:tab pos="1089383" algn="l"/>
                <a:tab pos="1394098" algn="l"/>
                <a:tab pos="1394098" algn="l"/>
                <a:tab pos="1089383" algn="l"/>
                <a:tab pos="1089383" algn="l"/>
                <a:tab pos="1394098" algn="l"/>
                <a:tab pos="1394098" algn="l"/>
                <a:tab pos="1394098" algn="l"/>
              </a:tabLst>
              <a:defRPr/>
            </a:pPr>
            <a:endParaRPr lang="en-US" sz="1400" kern="0" dirty="0">
              <a:solidFill>
                <a:schemeClr val="accent6">
                  <a:lumMod val="50000"/>
                </a:schemeClr>
              </a:solidFill>
            </a:endParaRPr>
          </a:p>
          <a:p>
            <a:pPr marL="236538" lvl="2" indent="-204788" eaLnBrk="1" hangingPunct="1">
              <a:spcBef>
                <a:spcPts val="0"/>
              </a:spcBef>
              <a:buClr>
                <a:schemeClr val="bg1">
                  <a:lumMod val="50000"/>
                </a:schemeClr>
              </a:buClr>
              <a:buSzPct val="60000"/>
              <a:buFont typeface="Wingdings" pitchFamily="2" charset="2"/>
              <a:buChar char="Ø"/>
              <a:tabLst>
                <a:tab pos="625056" algn="l"/>
                <a:tab pos="1089383" algn="l"/>
                <a:tab pos="1394098" algn="l"/>
                <a:tab pos="1394098" algn="l"/>
                <a:tab pos="1089383" algn="l"/>
                <a:tab pos="1394098" algn="l"/>
                <a:tab pos="1394098" algn="l"/>
                <a:tab pos="1089383" algn="l"/>
                <a:tab pos="1089383" algn="l"/>
                <a:tab pos="1394098" algn="l"/>
                <a:tab pos="1394098" algn="l"/>
                <a:tab pos="1394098" algn="l"/>
              </a:tabLst>
              <a:defRPr/>
            </a:pPr>
            <a:r>
              <a:rPr lang="en-US" sz="1600" b="0" kern="0" dirty="0">
                <a:solidFill>
                  <a:schemeClr val="tx1">
                    <a:lumMod val="65000"/>
                  </a:schemeClr>
                </a:solidFill>
              </a:rPr>
              <a:t>Heavy target : larger cross sections</a:t>
            </a:r>
          </a:p>
          <a:p>
            <a:pPr marL="236538" lvl="2" indent="-204788" eaLnBrk="1" hangingPunct="1">
              <a:spcBef>
                <a:spcPts val="1800"/>
              </a:spcBef>
              <a:buClr>
                <a:schemeClr val="bg1">
                  <a:lumMod val="50000"/>
                </a:schemeClr>
              </a:buClr>
              <a:buSzPct val="60000"/>
              <a:buFont typeface="Wingdings" pitchFamily="2" charset="2"/>
              <a:buChar char="Ø"/>
              <a:tabLst>
                <a:tab pos="625056" algn="l"/>
                <a:tab pos="1089383" algn="l"/>
                <a:tab pos="1394098" algn="l"/>
                <a:tab pos="1394098" algn="l"/>
                <a:tab pos="1089383" algn="l"/>
                <a:tab pos="1394098" algn="l"/>
                <a:tab pos="1394098" algn="l"/>
                <a:tab pos="1089383" algn="l"/>
                <a:tab pos="1089383" algn="l"/>
                <a:tab pos="1394098" algn="l"/>
                <a:tab pos="1394098" algn="l"/>
                <a:tab pos="1394098" algn="l"/>
              </a:tabLst>
              <a:defRPr/>
            </a:pPr>
            <a:r>
              <a:rPr lang="en-US" sz="1600" b="0" kern="0" dirty="0">
                <a:solidFill>
                  <a:schemeClr val="tx1">
                    <a:lumMod val="65000"/>
                  </a:schemeClr>
                </a:solidFill>
              </a:rPr>
              <a:t>Light  targets have more nuclei per electron, hence larger nuclear interaction probability at fixed electronic slowing down than heavy target</a:t>
            </a:r>
          </a:p>
          <a:p>
            <a:pPr marL="236538" lvl="2" indent="-204788" eaLnBrk="1" hangingPunct="1">
              <a:spcBef>
                <a:spcPts val="1800"/>
              </a:spcBef>
              <a:buClr>
                <a:schemeClr val="bg1">
                  <a:lumMod val="50000"/>
                </a:schemeClr>
              </a:buClr>
              <a:buSzPct val="60000"/>
              <a:buFont typeface="Wingdings" pitchFamily="2" charset="2"/>
              <a:buChar char="Ø"/>
              <a:tabLst>
                <a:tab pos="625056" algn="l"/>
                <a:tab pos="1089383" algn="l"/>
                <a:tab pos="1394098" algn="l"/>
                <a:tab pos="1394098" algn="l"/>
                <a:tab pos="1089383" algn="l"/>
                <a:tab pos="1394098" algn="l"/>
                <a:tab pos="1394098" algn="l"/>
                <a:tab pos="1089383" algn="l"/>
                <a:tab pos="1089383" algn="l"/>
                <a:tab pos="1394098" algn="l"/>
                <a:tab pos="1394098" algn="l"/>
                <a:tab pos="1394098" algn="l"/>
              </a:tabLst>
              <a:defRPr/>
            </a:pPr>
            <a:r>
              <a:rPr lang="en-US" sz="1600" kern="0" dirty="0">
                <a:solidFill>
                  <a:schemeClr val="accent6">
                    <a:lumMod val="50000"/>
                  </a:schemeClr>
                </a:solidFill>
              </a:rPr>
              <a:t>Overall case for projectile fragmentation:   </a:t>
            </a:r>
            <a:br>
              <a:rPr lang="en-US" sz="1600" kern="0" dirty="0">
                <a:solidFill>
                  <a:schemeClr val="accent6">
                    <a:lumMod val="50000"/>
                  </a:schemeClr>
                </a:solidFill>
              </a:rPr>
            </a:br>
            <a:r>
              <a:rPr lang="en-US" sz="1600" kern="0" dirty="0">
                <a:solidFill>
                  <a:schemeClr val="accent6">
                    <a:lumMod val="50000"/>
                  </a:schemeClr>
                </a:solidFill>
              </a:rPr>
              <a:t> (</a:t>
            </a:r>
            <a:r>
              <a:rPr lang="en-US" sz="1600" kern="0" dirty="0">
                <a:solidFill>
                  <a:schemeClr val="accent6">
                    <a:lumMod val="50000"/>
                  </a:schemeClr>
                </a:solidFill>
                <a:latin typeface="Symbol" pitchFamily="18" charset="2"/>
              </a:rPr>
              <a:t>s</a:t>
            </a:r>
            <a:r>
              <a:rPr lang="en-US" sz="1600" kern="0" dirty="0">
                <a:solidFill>
                  <a:schemeClr val="accent6">
                    <a:lumMod val="50000"/>
                  </a:schemeClr>
                </a:solidFill>
              </a:rPr>
              <a:t> </a:t>
            </a:r>
            <a:r>
              <a:rPr lang="en-US" sz="1600" kern="0" dirty="0" err="1">
                <a:solidFill>
                  <a:schemeClr val="accent6">
                    <a:lumMod val="50000"/>
                  </a:schemeClr>
                </a:solidFill>
              </a:rPr>
              <a:t>N</a:t>
            </a:r>
            <a:r>
              <a:rPr lang="en-US" sz="1600" kern="0" baseline="-25000" dirty="0" err="1">
                <a:solidFill>
                  <a:schemeClr val="accent6">
                    <a:lumMod val="50000"/>
                  </a:schemeClr>
                </a:solidFill>
              </a:rPr>
              <a:t>t</a:t>
            </a:r>
            <a:r>
              <a:rPr lang="en-US" sz="1600" kern="0" dirty="0">
                <a:solidFill>
                  <a:schemeClr val="accent6">
                    <a:lumMod val="50000"/>
                  </a:schemeClr>
                </a:solidFill>
              </a:rPr>
              <a:t> ) </a:t>
            </a:r>
            <a:r>
              <a:rPr lang="en-US" sz="1600" kern="0" baseline="-25000" dirty="0">
                <a:solidFill>
                  <a:schemeClr val="accent6">
                    <a:lumMod val="50000"/>
                  </a:schemeClr>
                </a:solidFill>
              </a:rPr>
              <a:t>light</a:t>
            </a:r>
            <a:r>
              <a:rPr lang="en-US" sz="1600" kern="0" dirty="0">
                <a:solidFill>
                  <a:schemeClr val="accent6">
                    <a:lumMod val="50000"/>
                  </a:schemeClr>
                </a:solidFill>
              </a:rPr>
              <a:t>  &gt;  (</a:t>
            </a:r>
            <a:r>
              <a:rPr lang="en-US" sz="1600" kern="0" dirty="0">
                <a:solidFill>
                  <a:schemeClr val="accent6">
                    <a:lumMod val="50000"/>
                  </a:schemeClr>
                </a:solidFill>
                <a:latin typeface="Symbol" pitchFamily="18" charset="2"/>
              </a:rPr>
              <a:t>s</a:t>
            </a:r>
            <a:r>
              <a:rPr lang="en-US" sz="1600" kern="0" dirty="0">
                <a:solidFill>
                  <a:schemeClr val="accent6">
                    <a:lumMod val="50000"/>
                  </a:schemeClr>
                </a:solidFill>
              </a:rPr>
              <a:t> </a:t>
            </a:r>
            <a:r>
              <a:rPr lang="en-US" sz="1600" kern="0" dirty="0" err="1">
                <a:solidFill>
                  <a:schemeClr val="accent6">
                    <a:lumMod val="50000"/>
                  </a:schemeClr>
                </a:solidFill>
              </a:rPr>
              <a:t>N</a:t>
            </a:r>
            <a:r>
              <a:rPr lang="en-US" sz="1600" kern="0" baseline="-25000" dirty="0" err="1">
                <a:solidFill>
                  <a:schemeClr val="accent6">
                    <a:lumMod val="50000"/>
                  </a:schemeClr>
                </a:solidFill>
              </a:rPr>
              <a:t>t</a:t>
            </a:r>
            <a:r>
              <a:rPr lang="en-US" sz="1600" kern="0" dirty="0">
                <a:solidFill>
                  <a:schemeClr val="accent6">
                    <a:lumMod val="50000"/>
                  </a:schemeClr>
                </a:solidFill>
              </a:rPr>
              <a:t> ) </a:t>
            </a:r>
            <a:r>
              <a:rPr lang="en-US" sz="1600" kern="0" baseline="-25000" dirty="0">
                <a:solidFill>
                  <a:schemeClr val="accent6">
                    <a:lumMod val="50000"/>
                  </a:schemeClr>
                </a:solidFill>
              </a:rPr>
              <a:t>heavy </a:t>
            </a:r>
          </a:p>
          <a:p>
            <a:pPr marL="236538" lvl="2" indent="-204788" eaLnBrk="1" hangingPunct="1">
              <a:spcBef>
                <a:spcPts val="1800"/>
              </a:spcBef>
              <a:buClr>
                <a:schemeClr val="bg1">
                  <a:lumMod val="50000"/>
                </a:schemeClr>
              </a:buClr>
              <a:buSzPct val="60000"/>
              <a:buFont typeface="Wingdings" pitchFamily="2" charset="2"/>
              <a:buChar char="Ø"/>
              <a:tabLst>
                <a:tab pos="625056" algn="l"/>
                <a:tab pos="1089383" algn="l"/>
                <a:tab pos="1394098" algn="l"/>
                <a:tab pos="1394098" algn="l"/>
                <a:tab pos="1089383" algn="l"/>
                <a:tab pos="1394098" algn="l"/>
                <a:tab pos="1394098" algn="l"/>
                <a:tab pos="1089383" algn="l"/>
                <a:tab pos="1089383" algn="l"/>
                <a:tab pos="1394098" algn="l"/>
                <a:tab pos="1394098" algn="l"/>
                <a:tab pos="1394098" algn="l"/>
              </a:tabLst>
              <a:defRPr/>
            </a:pPr>
            <a:r>
              <a:rPr lang="en-US" sz="1600" kern="0" dirty="0">
                <a:solidFill>
                  <a:schemeClr val="accent6">
                    <a:lumMod val="50000"/>
                  </a:schemeClr>
                </a:solidFill>
              </a:rPr>
              <a:t>Chemical and physical properties of material </a:t>
            </a:r>
            <a:r>
              <a:rPr lang="en-US" sz="1600" b="0" kern="0" dirty="0">
                <a:solidFill>
                  <a:schemeClr val="accent6">
                    <a:lumMod val="50000"/>
                  </a:schemeClr>
                </a:solidFill>
              </a:rPr>
              <a:t/>
            </a:r>
            <a:br>
              <a:rPr lang="en-US" sz="1600" b="0" kern="0" dirty="0">
                <a:solidFill>
                  <a:schemeClr val="accent6">
                    <a:lumMod val="50000"/>
                  </a:schemeClr>
                </a:solidFill>
              </a:rPr>
            </a:br>
            <a:r>
              <a:rPr lang="en-US" sz="1600" b="0" kern="0" dirty="0">
                <a:solidFill>
                  <a:schemeClr val="accent6">
                    <a:lumMod val="50000"/>
                  </a:schemeClr>
                </a:solidFill>
              </a:rPr>
              <a:t>as melting point, thermal conductivity </a:t>
            </a:r>
            <a:r>
              <a:rPr lang="en-US" sz="1600" b="0" kern="0" dirty="0" err="1">
                <a:solidFill>
                  <a:schemeClr val="accent6">
                    <a:lumMod val="50000"/>
                  </a:schemeClr>
                </a:solidFill>
              </a:rPr>
              <a:t>etc</a:t>
            </a:r>
            <a:r>
              <a:rPr lang="en-US" sz="1600" b="0" kern="0" dirty="0">
                <a:solidFill>
                  <a:schemeClr val="accent6">
                    <a:lumMod val="50000"/>
                  </a:schemeClr>
                </a:solidFill>
              </a:rPr>
              <a:t>,</a:t>
            </a:r>
            <a:br>
              <a:rPr lang="en-US" sz="1600" b="0" kern="0" dirty="0">
                <a:solidFill>
                  <a:schemeClr val="accent6">
                    <a:lumMod val="50000"/>
                  </a:schemeClr>
                </a:solidFill>
              </a:rPr>
            </a:br>
            <a:r>
              <a:rPr lang="en-US" sz="1600" b="0" kern="0" dirty="0">
                <a:solidFill>
                  <a:schemeClr val="accent6">
                    <a:lumMod val="50000"/>
                  </a:schemeClr>
                </a:solidFill>
              </a:rPr>
              <a:t>	</a:t>
            </a:r>
            <a:r>
              <a:rPr lang="en-US" sz="1400" b="0" i="1" kern="0" dirty="0">
                <a:solidFill>
                  <a:schemeClr val="accent6">
                    <a:lumMod val="50000"/>
                  </a:schemeClr>
                </a:solidFill>
              </a:rPr>
              <a:t>so lifetime of Be target &gt;&gt; lifetime of equivalent  Ta target </a:t>
            </a:r>
            <a:endParaRPr lang="en-US" sz="1600" b="0" i="1" kern="0" dirty="0">
              <a:solidFill>
                <a:schemeClr val="accent6">
                  <a:lumMod val="50000"/>
                </a:schemeClr>
              </a:solidFill>
            </a:endParaRPr>
          </a:p>
          <a:p>
            <a:pPr marL="236538" lvl="2" indent="-204788" eaLnBrk="1" hangingPunct="1">
              <a:spcBef>
                <a:spcPts val="1800"/>
              </a:spcBef>
              <a:buClr>
                <a:schemeClr val="bg1">
                  <a:lumMod val="50000"/>
                </a:schemeClr>
              </a:buClr>
              <a:buSzPct val="60000"/>
              <a:buFont typeface="Wingdings" pitchFamily="2" charset="2"/>
              <a:buChar char="Ø"/>
              <a:tabLst>
                <a:tab pos="625056" algn="l"/>
                <a:tab pos="1089383" algn="l"/>
                <a:tab pos="1394098" algn="l"/>
                <a:tab pos="1394098" algn="l"/>
                <a:tab pos="1089383" algn="l"/>
                <a:tab pos="1394098" algn="l"/>
                <a:tab pos="1394098" algn="l"/>
                <a:tab pos="1089383" algn="l"/>
                <a:tab pos="1089383" algn="l"/>
                <a:tab pos="1394098" algn="l"/>
                <a:tab pos="1394098" algn="l"/>
                <a:tab pos="1394098" algn="l"/>
              </a:tabLst>
              <a:defRPr/>
            </a:pPr>
            <a:r>
              <a:rPr lang="en-US" sz="1600" b="0" kern="0" dirty="0">
                <a:solidFill>
                  <a:schemeClr val="tx1">
                    <a:lumMod val="65000"/>
                  </a:schemeClr>
                </a:solidFill>
              </a:rPr>
              <a:t>Charge state distribution after target: </a:t>
            </a:r>
            <a:br>
              <a:rPr lang="en-US" sz="1600" b="0" kern="0" dirty="0">
                <a:solidFill>
                  <a:schemeClr val="tx1">
                    <a:lumMod val="65000"/>
                  </a:schemeClr>
                </a:solidFill>
              </a:rPr>
            </a:br>
            <a:r>
              <a:rPr lang="en-US" sz="1600" b="0" kern="0" dirty="0">
                <a:solidFill>
                  <a:schemeClr val="tx1">
                    <a:lumMod val="65000"/>
                  </a:schemeClr>
                </a:solidFill>
              </a:rPr>
              <a:t>light targets provide higher average </a:t>
            </a:r>
            <a:r>
              <a:rPr lang="en-US" sz="1600" b="0" i="1" kern="0" dirty="0">
                <a:solidFill>
                  <a:schemeClr val="tx1">
                    <a:lumMod val="65000"/>
                  </a:schemeClr>
                </a:solidFill>
              </a:rPr>
              <a:t>q</a:t>
            </a:r>
            <a:r>
              <a:rPr lang="en-US" sz="1600" b="0" kern="0" dirty="0">
                <a:solidFill>
                  <a:schemeClr val="tx1">
                    <a:lumMod val="65000"/>
                  </a:schemeClr>
                </a:solidFill>
              </a:rPr>
              <a:t> of ions</a:t>
            </a:r>
            <a:br>
              <a:rPr lang="en-US" sz="1600" b="0" kern="0" dirty="0">
                <a:solidFill>
                  <a:schemeClr val="tx1">
                    <a:lumMod val="65000"/>
                  </a:schemeClr>
                </a:solidFill>
              </a:rPr>
            </a:br>
            <a:r>
              <a:rPr lang="en-US" sz="1400" b="0" i="1" kern="0" dirty="0">
                <a:solidFill>
                  <a:schemeClr val="tx1">
                    <a:lumMod val="65000"/>
                  </a:schemeClr>
                </a:solidFill>
              </a:rPr>
              <a:t>	* using strippers after heavy targets</a:t>
            </a:r>
          </a:p>
          <a:p>
            <a:pPr marL="236538" lvl="2" indent="-204788" eaLnBrk="1" hangingPunct="1">
              <a:spcBef>
                <a:spcPts val="1800"/>
              </a:spcBef>
              <a:buClr>
                <a:schemeClr val="bg1">
                  <a:lumMod val="50000"/>
                </a:schemeClr>
              </a:buClr>
              <a:buSzPct val="60000"/>
              <a:buFont typeface="Wingdings" pitchFamily="2" charset="2"/>
              <a:buChar char="Ø"/>
              <a:tabLst>
                <a:tab pos="625056" algn="l"/>
                <a:tab pos="1089383" algn="l"/>
                <a:tab pos="1394098" algn="l"/>
                <a:tab pos="1394098" algn="l"/>
                <a:tab pos="1089383" algn="l"/>
                <a:tab pos="1394098" algn="l"/>
                <a:tab pos="1394098" algn="l"/>
                <a:tab pos="1089383" algn="l"/>
                <a:tab pos="1089383" algn="l"/>
                <a:tab pos="1394098" algn="l"/>
                <a:tab pos="1394098" algn="l"/>
                <a:tab pos="1394098" algn="l"/>
              </a:tabLst>
              <a:defRPr/>
            </a:pPr>
            <a:r>
              <a:rPr lang="en-US" sz="1600" b="0" kern="0" dirty="0">
                <a:solidFill>
                  <a:schemeClr val="tx1">
                    <a:lumMod val="65000"/>
                  </a:schemeClr>
                </a:solidFill>
              </a:rPr>
              <a:t>Dissipation process larger with heavy targets</a:t>
            </a:r>
            <a:br>
              <a:rPr lang="en-US" sz="1600" b="0" kern="0" dirty="0">
                <a:solidFill>
                  <a:schemeClr val="tx1">
                    <a:lumMod val="65000"/>
                  </a:schemeClr>
                </a:solidFill>
              </a:rPr>
            </a:br>
            <a:r>
              <a:rPr lang="en-US" sz="1600" b="0" kern="0" dirty="0">
                <a:solidFill>
                  <a:schemeClr val="tx1">
                    <a:lumMod val="65000"/>
                  </a:schemeClr>
                </a:solidFill>
              </a:rPr>
              <a:t>	</a:t>
            </a:r>
            <a:r>
              <a:rPr lang="en-US" sz="1400" b="0" i="1" kern="0" dirty="0">
                <a:solidFill>
                  <a:schemeClr val="tx1">
                    <a:lumMod val="65000"/>
                  </a:schemeClr>
                </a:solidFill>
              </a:rPr>
              <a:t>so </a:t>
            </a:r>
            <a:r>
              <a:rPr lang="en-US" sz="1400" b="0" i="1" kern="0" baseline="30000" dirty="0">
                <a:solidFill>
                  <a:schemeClr val="tx1">
                    <a:lumMod val="65000"/>
                  </a:schemeClr>
                </a:solidFill>
              </a:rPr>
              <a:t>40</a:t>
            </a:r>
            <a:r>
              <a:rPr lang="en-US" sz="1400" b="0" i="1" kern="0" dirty="0">
                <a:solidFill>
                  <a:schemeClr val="tx1">
                    <a:lumMod val="65000"/>
                  </a:schemeClr>
                </a:solidFill>
              </a:rPr>
              <a:t>Mg and </a:t>
            </a:r>
            <a:r>
              <a:rPr lang="en-US" sz="1400" b="0" i="1" kern="0" baseline="30000" dirty="0">
                <a:solidFill>
                  <a:schemeClr val="tx1">
                    <a:lumMod val="65000"/>
                  </a:schemeClr>
                </a:solidFill>
              </a:rPr>
              <a:t>44</a:t>
            </a:r>
            <a:r>
              <a:rPr lang="en-US" sz="1400" b="0" i="1" kern="0" dirty="0">
                <a:solidFill>
                  <a:schemeClr val="tx1">
                    <a:lumMod val="65000"/>
                  </a:schemeClr>
                </a:solidFill>
              </a:rPr>
              <a:t>Si been have observed in </a:t>
            </a:r>
            <a:r>
              <a:rPr lang="en-US" sz="1400" b="0" i="1" kern="0" baseline="30000" dirty="0">
                <a:solidFill>
                  <a:schemeClr val="tx1">
                    <a:lumMod val="65000"/>
                  </a:schemeClr>
                </a:solidFill>
              </a:rPr>
              <a:t>48</a:t>
            </a:r>
            <a:r>
              <a:rPr lang="en-US" sz="1400" b="0" i="1" kern="0" dirty="0">
                <a:solidFill>
                  <a:schemeClr val="tx1">
                    <a:lumMod val="65000"/>
                  </a:schemeClr>
                </a:solidFill>
              </a:rPr>
              <a:t>Ca+W</a:t>
            </a:r>
            <a:endParaRPr lang="en-US" sz="1600" b="0" i="1" kern="0" dirty="0">
              <a:solidFill>
                <a:schemeClr val="tx1">
                  <a:lumMod val="65000"/>
                </a:schemeClr>
              </a:solidFill>
            </a:endParaRPr>
          </a:p>
        </p:txBody>
      </p:sp>
      <p:sp>
        <p:nvSpPr>
          <p:cNvPr id="29" name="Rectangle 28">
            <a:extLst>
              <a:ext uri="{FF2B5EF4-FFF2-40B4-BE49-F238E27FC236}">
                <a16:creationId xmlns:a16="http://schemas.microsoft.com/office/drawing/2014/main" id="{16D6285A-D20B-4FB2-AA6F-8DB83F06862E}"/>
              </a:ext>
            </a:extLst>
          </p:cNvPr>
          <p:cNvSpPr/>
          <p:nvPr/>
        </p:nvSpPr>
        <p:spPr>
          <a:xfrm>
            <a:off x="269142" y="672860"/>
            <a:ext cx="3560590" cy="400110"/>
          </a:xfrm>
          <a:prstGeom prst="rect">
            <a:avLst/>
          </a:prstGeom>
        </p:spPr>
        <p:txBody>
          <a:bodyPr wrap="none">
            <a:spAutoFit/>
          </a:bodyPr>
          <a:lstStyle/>
          <a:p>
            <a:r>
              <a:rPr lang="en-US" sz="2000" b="0" i="1" dirty="0">
                <a:solidFill>
                  <a:schemeClr val="bg1">
                    <a:lumMod val="50000"/>
                  </a:schemeClr>
                </a:solidFill>
              </a:rPr>
              <a:t>Projectile fragmentation case:</a:t>
            </a:r>
            <a:endParaRPr lang="en-US" sz="2000" i="1" dirty="0">
              <a:solidFill>
                <a:schemeClr val="bg1">
                  <a:lumMod val="50000"/>
                </a:schemeClr>
              </a:solidFill>
            </a:endParaRPr>
          </a:p>
        </p:txBody>
      </p:sp>
      <p:sp>
        <p:nvSpPr>
          <p:cNvPr id="31" name="Rectangle 30">
            <a:extLst>
              <a:ext uri="{FF2B5EF4-FFF2-40B4-BE49-F238E27FC236}">
                <a16:creationId xmlns:a16="http://schemas.microsoft.com/office/drawing/2014/main" id="{9D37795D-3317-42CA-AF42-A290C95CC2B4}"/>
              </a:ext>
            </a:extLst>
          </p:cNvPr>
          <p:cNvSpPr/>
          <p:nvPr/>
        </p:nvSpPr>
        <p:spPr>
          <a:xfrm>
            <a:off x="457200" y="6223857"/>
            <a:ext cx="4324645" cy="369332"/>
          </a:xfrm>
          <a:prstGeom prst="rect">
            <a:avLst/>
          </a:prstGeom>
        </p:spPr>
        <p:txBody>
          <a:bodyPr wrap="none">
            <a:spAutoFit/>
          </a:bodyPr>
          <a:lstStyle/>
          <a:p>
            <a:pPr marL="236538" lvl="2" indent="-204788" eaLnBrk="1" hangingPunct="1">
              <a:spcBef>
                <a:spcPts val="1200"/>
              </a:spcBef>
              <a:buClr>
                <a:schemeClr val="bg1">
                  <a:lumMod val="50000"/>
                </a:schemeClr>
              </a:buClr>
              <a:buSzPct val="60000"/>
              <a:buNone/>
              <a:tabLst>
                <a:tab pos="625056" algn="l"/>
                <a:tab pos="1089383" algn="l"/>
                <a:tab pos="1394098" algn="l"/>
                <a:tab pos="1394098" algn="l"/>
                <a:tab pos="1089383" algn="l"/>
                <a:tab pos="1394098" algn="l"/>
                <a:tab pos="1394098" algn="l"/>
                <a:tab pos="1089383" algn="l"/>
                <a:tab pos="1089383" algn="l"/>
                <a:tab pos="1394098" algn="l"/>
                <a:tab pos="1394098" algn="l"/>
                <a:tab pos="1394098" algn="l"/>
              </a:tabLst>
              <a:defRPr/>
            </a:pPr>
            <a:r>
              <a:rPr lang="en-US" sz="1800" b="0" dirty="0">
                <a:solidFill>
                  <a:srgbClr val="2717F9"/>
                </a:solidFill>
              </a:rPr>
              <a:t>This favors light targets (NSCL uses Be)</a:t>
            </a:r>
          </a:p>
        </p:txBody>
      </p:sp>
      <p:grpSp>
        <p:nvGrpSpPr>
          <p:cNvPr id="12" name="Group 11">
            <a:extLst>
              <a:ext uri="{FF2B5EF4-FFF2-40B4-BE49-F238E27FC236}">
                <a16:creationId xmlns:a16="http://schemas.microsoft.com/office/drawing/2014/main" id="{47A3433F-BD94-4B29-9302-EC6B21470C03}"/>
              </a:ext>
            </a:extLst>
          </p:cNvPr>
          <p:cNvGrpSpPr/>
          <p:nvPr/>
        </p:nvGrpSpPr>
        <p:grpSpPr>
          <a:xfrm>
            <a:off x="7029442" y="940596"/>
            <a:ext cx="5109375" cy="5455233"/>
            <a:chOff x="7029442" y="940596"/>
            <a:chExt cx="5109375" cy="5455233"/>
          </a:xfrm>
        </p:grpSpPr>
        <p:pic>
          <p:nvPicPr>
            <p:cNvPr id="38914" name="Picture 2"/>
            <p:cNvPicPr>
              <a:picLocks noChangeAspect="1" noChangeArrowheads="1"/>
            </p:cNvPicPr>
            <p:nvPr/>
          </p:nvPicPr>
          <p:blipFill>
            <a:blip r:embed="rId6" cstate="print"/>
            <a:srcRect/>
            <a:stretch>
              <a:fillRect/>
            </a:stretch>
          </p:blipFill>
          <p:spPr bwMode="auto">
            <a:xfrm>
              <a:off x="7258042" y="940596"/>
              <a:ext cx="1724526" cy="762000"/>
            </a:xfrm>
            <a:prstGeom prst="rect">
              <a:avLst/>
            </a:prstGeom>
            <a:noFill/>
            <a:ln w="9525">
              <a:noFill/>
              <a:miter lim="800000"/>
              <a:headEnd/>
              <a:tailEnd/>
            </a:ln>
          </p:spPr>
        </p:pic>
        <p:sp>
          <p:nvSpPr>
            <p:cNvPr id="10" name="Rounded Rectangle 9"/>
            <p:cNvSpPr/>
            <p:nvPr/>
          </p:nvSpPr>
          <p:spPr bwMode="auto">
            <a:xfrm>
              <a:off x="7229968" y="1397796"/>
              <a:ext cx="1752600" cy="304800"/>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endParaRPr lang="en-US" dirty="0"/>
            </a:p>
          </p:txBody>
        </p:sp>
        <p:pic>
          <p:nvPicPr>
            <p:cNvPr id="72706" name="Picture 2"/>
            <p:cNvPicPr>
              <a:picLocks noChangeAspect="1" noChangeArrowheads="1"/>
            </p:cNvPicPr>
            <p:nvPr/>
          </p:nvPicPr>
          <p:blipFill>
            <a:blip r:embed="rId7" cstate="print"/>
            <a:srcRect/>
            <a:stretch>
              <a:fillRect/>
            </a:stretch>
          </p:blipFill>
          <p:spPr bwMode="auto">
            <a:xfrm>
              <a:off x="7029442" y="2335907"/>
              <a:ext cx="4775744" cy="2424113"/>
            </a:xfrm>
            <a:prstGeom prst="rect">
              <a:avLst/>
            </a:prstGeom>
            <a:noFill/>
            <a:ln w="9525">
              <a:noFill/>
              <a:miter lim="800000"/>
              <a:headEnd/>
              <a:tailEnd/>
            </a:ln>
          </p:spPr>
        </p:pic>
        <p:cxnSp>
          <p:nvCxnSpPr>
            <p:cNvPr id="13" name="Straight Arrow Connector 12"/>
            <p:cNvCxnSpPr>
              <a:cxnSpLocks/>
            </p:cNvCxnSpPr>
            <p:nvPr/>
          </p:nvCxnSpPr>
          <p:spPr bwMode="auto">
            <a:xfrm>
              <a:off x="7969242" y="1702596"/>
              <a:ext cx="0" cy="560146"/>
            </a:xfrm>
            <a:prstGeom prst="straightConnector1">
              <a:avLst/>
            </a:prstGeom>
            <a:noFill/>
            <a:ln w="19050" cap="flat" cmpd="sng" algn="ctr">
              <a:solidFill>
                <a:srgbClr val="C00000"/>
              </a:solidFill>
              <a:prstDash val="solid"/>
              <a:round/>
              <a:headEnd type="none" w="med" len="med"/>
              <a:tailEnd type="arrow"/>
            </a:ln>
            <a:effectLst/>
          </p:spPr>
        </p:cxnSp>
        <p:sp>
          <p:nvSpPr>
            <p:cNvPr id="26" name="Rounded Rectangle 25"/>
            <p:cNvSpPr/>
            <p:nvPr/>
          </p:nvSpPr>
          <p:spPr bwMode="auto">
            <a:xfrm>
              <a:off x="7029442" y="3097906"/>
              <a:ext cx="1752600" cy="381000"/>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endParaRPr lang="en-US" dirty="0"/>
            </a:p>
          </p:txBody>
        </p:sp>
        <p:sp>
          <p:nvSpPr>
            <p:cNvPr id="3" name="Rectangle: Rounded Corners 2">
              <a:extLst>
                <a:ext uri="{FF2B5EF4-FFF2-40B4-BE49-F238E27FC236}">
                  <a16:creationId xmlns:a16="http://schemas.microsoft.com/office/drawing/2014/main" id="{2FCA49A5-0B42-4AC2-8A69-AF8C53AEB69F}"/>
                </a:ext>
              </a:extLst>
            </p:cNvPr>
            <p:cNvSpPr/>
            <p:nvPr/>
          </p:nvSpPr>
          <p:spPr bwMode="auto">
            <a:xfrm>
              <a:off x="10382242" y="4069508"/>
              <a:ext cx="1371600" cy="228600"/>
            </a:xfrm>
            <a:prstGeom prst="roundRect">
              <a:avLst/>
            </a:prstGeom>
            <a:noFill/>
            <a:ln w="19050" cap="flat" cmpd="sng" algn="ctr">
              <a:solidFill>
                <a:srgbClr val="C0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cxnSp>
          <p:nvCxnSpPr>
            <p:cNvPr id="6" name="Straight Arrow Connector 5">
              <a:extLst>
                <a:ext uri="{FF2B5EF4-FFF2-40B4-BE49-F238E27FC236}">
                  <a16:creationId xmlns:a16="http://schemas.microsoft.com/office/drawing/2014/main" id="{59D3A79A-8CE3-4A80-B143-102F0AABEDAF}"/>
                </a:ext>
              </a:extLst>
            </p:cNvPr>
            <p:cNvCxnSpPr>
              <a:cxnSpLocks/>
            </p:cNvCxnSpPr>
            <p:nvPr/>
          </p:nvCxnSpPr>
          <p:spPr bwMode="auto">
            <a:xfrm flipH="1">
              <a:off x="10153642" y="4298108"/>
              <a:ext cx="457200" cy="1035892"/>
            </a:xfrm>
            <a:prstGeom prst="straightConnector1">
              <a:avLst/>
            </a:prstGeom>
            <a:noFill/>
            <a:ln w="9525" cap="flat" cmpd="sng" algn="ctr">
              <a:solidFill>
                <a:srgbClr val="C00000"/>
              </a:solidFill>
              <a:prstDash val="solid"/>
              <a:round/>
              <a:headEnd type="none" w="med" len="med"/>
              <a:tailEnd type="triangle"/>
            </a:ln>
            <a:effectLst/>
          </p:spPr>
        </p:cxnSp>
        <p:sp>
          <p:nvSpPr>
            <p:cNvPr id="7" name="TextBox 6">
              <a:extLst>
                <a:ext uri="{FF2B5EF4-FFF2-40B4-BE49-F238E27FC236}">
                  <a16:creationId xmlns:a16="http://schemas.microsoft.com/office/drawing/2014/main" id="{33995D97-7AFA-4E42-814B-68B11F338183}"/>
                </a:ext>
              </a:extLst>
            </p:cNvPr>
            <p:cNvSpPr txBox="1"/>
            <p:nvPr/>
          </p:nvSpPr>
          <p:spPr>
            <a:xfrm>
              <a:off x="7071404" y="5334000"/>
              <a:ext cx="5067413" cy="1061829"/>
            </a:xfrm>
            <a:prstGeom prst="rect">
              <a:avLst/>
            </a:prstGeom>
            <a:noFill/>
          </p:spPr>
          <p:txBody>
            <a:bodyPr wrap="none" rtlCol="0">
              <a:spAutoFit/>
            </a:bodyPr>
            <a:lstStyle/>
            <a:p>
              <a:r>
                <a:rPr lang="en-US" sz="1400" dirty="0">
                  <a:solidFill>
                    <a:schemeClr val="bg1">
                      <a:lumMod val="50000"/>
                    </a:schemeClr>
                  </a:solidFill>
                </a:rPr>
                <a:t>Ratio between target thickness and projectile range (in target)</a:t>
              </a:r>
            </a:p>
            <a:p>
              <a:r>
                <a:rPr lang="en-US" sz="1050" dirty="0">
                  <a:solidFill>
                    <a:schemeClr val="bg1">
                      <a:lumMod val="50000"/>
                    </a:schemeClr>
                  </a:solidFill>
                </a:rPr>
                <a:t>(range = thickness required to stop a particle)</a:t>
              </a:r>
            </a:p>
            <a:p>
              <a:endParaRPr lang="en-US" sz="1050" dirty="0">
                <a:solidFill>
                  <a:schemeClr val="bg1">
                    <a:lumMod val="50000"/>
                  </a:schemeClr>
                </a:solidFill>
              </a:endParaRPr>
            </a:p>
            <a:p>
              <a:pPr marL="342900" indent="-342900">
                <a:buFont typeface="Arial" panose="020B0604020202020204" pitchFamily="34" charset="0"/>
                <a:buChar char="•"/>
              </a:pPr>
              <a:r>
                <a:rPr lang="en-US" sz="1400" dirty="0">
                  <a:solidFill>
                    <a:schemeClr val="bg1">
                      <a:lumMod val="50000"/>
                    </a:schemeClr>
                  </a:solidFill>
                </a:rPr>
                <a:t>d/R ~ 0.3-0.35 for maximum fragment yield</a:t>
              </a:r>
            </a:p>
            <a:p>
              <a:pPr marL="342900" indent="-342900">
                <a:buFont typeface="Arial" panose="020B0604020202020204" pitchFamily="34" charset="0"/>
                <a:buChar char="•"/>
              </a:pPr>
              <a:r>
                <a:rPr lang="en-US" sz="1400" dirty="0">
                  <a:solidFill>
                    <a:schemeClr val="bg1">
                      <a:lumMod val="50000"/>
                    </a:schemeClr>
                  </a:solidFill>
                </a:rPr>
                <a:t>Special utility “Optimum target”</a:t>
              </a:r>
            </a:p>
          </p:txBody>
        </p:sp>
      </p:grpSp>
      <p:pic>
        <p:nvPicPr>
          <p:cNvPr id="72721" name="Audio 72720">
            <a:hlinkClick r:id="" action="ppaction://media"/>
            <a:extLst>
              <a:ext uri="{FF2B5EF4-FFF2-40B4-BE49-F238E27FC236}">
                <a16:creationId xmlns:a16="http://schemas.microsoft.com/office/drawing/2014/main" id="{5D04531A-BA83-82BA-D434-747CDD5B9085}"/>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837995831"/>
      </p:ext>
    </p:extLst>
  </p:cSld>
  <p:clrMapOvr>
    <a:masterClrMapping/>
  </p:clrMapOvr>
  <mc:AlternateContent xmlns:mc="http://schemas.openxmlformats.org/markup-compatibility/2006" xmlns:p14="http://schemas.microsoft.com/office/powerpoint/2010/main">
    <mc:Choice Requires="p14">
      <p:transition spd="slow" p14:dur="4750" advTm="24276"/>
    </mc:Choice>
    <mc:Fallback xmlns="">
      <p:transition spd="slow" advTm="24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7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2721"/>
                </p:tgtEl>
              </p:cMediaNode>
            </p:audio>
          </p:childTnLst>
        </p:cTn>
      </p:par>
    </p:tnLst>
    <p:bldLst>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E0F2F82-5C52-4685-A5AB-EE1C14E34737}"/>
              </a:ext>
            </a:extLst>
          </p:cNvPr>
          <p:cNvSpPr>
            <a:spLocks noGrp="1"/>
          </p:cNvSpPr>
          <p:nvPr>
            <p:ph type="title"/>
          </p:nvPr>
        </p:nvSpPr>
        <p:spPr>
          <a:xfrm>
            <a:off x="189488" y="1045221"/>
            <a:ext cx="5386388" cy="501045"/>
          </a:xfrm>
        </p:spPr>
        <p:txBody>
          <a:bodyPr/>
          <a:lstStyle/>
          <a:p>
            <a:r>
              <a:rPr lang="en-US" dirty="0">
                <a:solidFill>
                  <a:schemeClr val="accent6">
                    <a:lumMod val="75000"/>
                  </a:schemeClr>
                </a:solidFill>
              </a:rPr>
              <a:t>Keyword: “Home”</a:t>
            </a:r>
          </a:p>
        </p:txBody>
      </p:sp>
      <p:grpSp>
        <p:nvGrpSpPr>
          <p:cNvPr id="24" name="Group 23">
            <a:extLst>
              <a:ext uri="{FF2B5EF4-FFF2-40B4-BE49-F238E27FC236}">
                <a16:creationId xmlns:a16="http://schemas.microsoft.com/office/drawing/2014/main" id="{DC5CDC64-7652-4F7B-AA5F-51A52F756CA2}"/>
              </a:ext>
            </a:extLst>
          </p:cNvPr>
          <p:cNvGrpSpPr/>
          <p:nvPr/>
        </p:nvGrpSpPr>
        <p:grpSpPr>
          <a:xfrm>
            <a:off x="895991" y="2445517"/>
            <a:ext cx="5726418" cy="3652933"/>
            <a:chOff x="304800" y="2137380"/>
            <a:chExt cx="5726418" cy="3652933"/>
          </a:xfrm>
        </p:grpSpPr>
        <p:pic>
          <p:nvPicPr>
            <p:cNvPr id="22" name="Picture 21">
              <a:extLst>
                <a:ext uri="{FF2B5EF4-FFF2-40B4-BE49-F238E27FC236}">
                  <a16:creationId xmlns:a16="http://schemas.microsoft.com/office/drawing/2014/main" id="{6F0FD1DC-6405-4D81-A4A5-7C956CE2A379}"/>
                </a:ext>
              </a:extLst>
            </p:cNvPr>
            <p:cNvPicPr>
              <a:picLocks noChangeAspect="1"/>
            </p:cNvPicPr>
            <p:nvPr/>
          </p:nvPicPr>
          <p:blipFill>
            <a:blip r:embed="rId5"/>
            <a:stretch>
              <a:fillRect/>
            </a:stretch>
          </p:blipFill>
          <p:spPr>
            <a:xfrm>
              <a:off x="304800" y="2137380"/>
              <a:ext cx="4226435" cy="3652933"/>
            </a:xfrm>
            <a:prstGeom prst="rect">
              <a:avLst/>
            </a:prstGeom>
          </p:spPr>
        </p:pic>
        <p:sp>
          <p:nvSpPr>
            <p:cNvPr id="23" name="TextBox 22">
              <a:extLst>
                <a:ext uri="{FF2B5EF4-FFF2-40B4-BE49-F238E27FC236}">
                  <a16:creationId xmlns:a16="http://schemas.microsoft.com/office/drawing/2014/main" id="{28E84452-0945-4EC8-B72A-CA2280EE6D8F}"/>
                </a:ext>
              </a:extLst>
            </p:cNvPr>
            <p:cNvSpPr txBox="1"/>
            <p:nvPr/>
          </p:nvSpPr>
          <p:spPr>
            <a:xfrm>
              <a:off x="4391025" y="3982896"/>
              <a:ext cx="1640193" cy="338554"/>
            </a:xfrm>
            <a:prstGeom prst="rect">
              <a:avLst/>
            </a:prstGeom>
            <a:noFill/>
          </p:spPr>
          <p:txBody>
            <a:bodyPr wrap="none" rtlCol="0">
              <a:spAutoFit/>
            </a:bodyPr>
            <a:lstStyle/>
            <a:p>
              <a:r>
                <a:rPr lang="en-US" sz="1600" b="1" i="1" dirty="0">
                  <a:solidFill>
                    <a:schemeClr val="tx2">
                      <a:lumMod val="75000"/>
                    </a:schemeClr>
                  </a:solidFill>
                  <a:latin typeface="+mj-lt"/>
                </a:rPr>
                <a:t>.. in Michigan…</a:t>
              </a:r>
            </a:p>
          </p:txBody>
        </p:sp>
      </p:grpSp>
      <p:pic>
        <p:nvPicPr>
          <p:cNvPr id="30" name="Picture 29">
            <a:extLst>
              <a:ext uri="{FF2B5EF4-FFF2-40B4-BE49-F238E27FC236}">
                <a16:creationId xmlns:a16="http://schemas.microsoft.com/office/drawing/2014/main" id="{DB3172FF-A769-4B77-8B66-3D1E120D42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3800" y="1752600"/>
            <a:ext cx="3517634" cy="1978669"/>
          </a:xfrm>
          <a:prstGeom prst="rect">
            <a:avLst/>
          </a:prstGeom>
        </p:spPr>
      </p:pic>
      <p:pic>
        <p:nvPicPr>
          <p:cNvPr id="32" name="Picture 31">
            <a:extLst>
              <a:ext uri="{FF2B5EF4-FFF2-40B4-BE49-F238E27FC236}">
                <a16:creationId xmlns:a16="http://schemas.microsoft.com/office/drawing/2014/main" id="{5F91FE92-C877-4BE6-AD44-9442E86E6B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3800" y="4038600"/>
            <a:ext cx="3517634" cy="1978669"/>
          </a:xfrm>
          <a:prstGeom prst="rect">
            <a:avLst/>
          </a:prstGeom>
        </p:spPr>
      </p:pic>
      <p:sp>
        <p:nvSpPr>
          <p:cNvPr id="33" name="Title 4">
            <a:extLst>
              <a:ext uri="{FF2B5EF4-FFF2-40B4-BE49-F238E27FC236}">
                <a16:creationId xmlns:a16="http://schemas.microsoft.com/office/drawing/2014/main" id="{FC16F0DC-A3DE-446A-9919-23A56481DDFC}"/>
              </a:ext>
            </a:extLst>
          </p:cNvPr>
          <p:cNvSpPr txBox="1">
            <a:spLocks/>
          </p:cNvSpPr>
          <p:nvPr/>
        </p:nvSpPr>
        <p:spPr bwMode="auto">
          <a:xfrm>
            <a:off x="19050" y="-19129"/>
            <a:ext cx="5727264" cy="533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9pPr>
          </a:lstStyle>
          <a:p>
            <a:pPr algn="l"/>
            <a:r>
              <a:rPr lang="en-US" sz="1800" b="0" kern="0" spc="200" dirty="0">
                <a:solidFill>
                  <a:schemeClr val="bg1">
                    <a:lumMod val="40000"/>
                    <a:lumOff val="60000"/>
                  </a:schemeClr>
                </a:solidFill>
                <a:effectLst/>
                <a:latin typeface="Blackadder ITC" panose="04020505051007020D02" pitchFamily="82" charset="0"/>
              </a:rPr>
              <a:t>Domestic research</a:t>
            </a:r>
          </a:p>
        </p:txBody>
      </p:sp>
      <p:sp>
        <p:nvSpPr>
          <p:cNvPr id="34" name="Rectangle 33">
            <a:extLst>
              <a:ext uri="{FF2B5EF4-FFF2-40B4-BE49-F238E27FC236}">
                <a16:creationId xmlns:a16="http://schemas.microsoft.com/office/drawing/2014/main" id="{2AFB3064-38E1-4FEE-8EA6-C9883700E084}"/>
              </a:ext>
            </a:extLst>
          </p:cNvPr>
          <p:cNvSpPr/>
          <p:nvPr/>
        </p:nvSpPr>
        <p:spPr>
          <a:xfrm>
            <a:off x="3514020" y="36171"/>
            <a:ext cx="5863335" cy="461665"/>
          </a:xfrm>
          <a:prstGeom prst="rect">
            <a:avLst/>
          </a:prstGeom>
        </p:spPr>
        <p:txBody>
          <a:bodyPr wrap="none">
            <a:spAutoFit/>
          </a:bodyPr>
          <a:lstStyle/>
          <a:p>
            <a:pPr algn="ctr"/>
            <a:r>
              <a:rPr lang="en-US" b="1" dirty="0">
                <a:solidFill>
                  <a:schemeClr val="bg1">
                    <a:lumMod val="75000"/>
                  </a:schemeClr>
                </a:solidFill>
                <a:effectLst>
                  <a:outerShdw blurRad="38100" dist="38100" dir="2700000" algn="tl">
                    <a:srgbClr val="C0C0C0"/>
                  </a:outerShdw>
                </a:effectLst>
                <a:latin typeface="+mj-lt"/>
                <a:ea typeface="+mj-ea"/>
                <a:cs typeface="+mj-cs"/>
              </a:rPr>
              <a:t>How to Make Rare Isotope Beams at Home</a:t>
            </a:r>
          </a:p>
        </p:txBody>
      </p:sp>
      <p:pic>
        <p:nvPicPr>
          <p:cNvPr id="27" name="Audio 26">
            <a:hlinkClick r:id="" action="ppaction://media"/>
            <a:extLst>
              <a:ext uri="{FF2B5EF4-FFF2-40B4-BE49-F238E27FC236}">
                <a16:creationId xmlns:a16="http://schemas.microsoft.com/office/drawing/2014/main" id="{C3C7DD06-AE46-8CCF-C926-E5241243A43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01125880"/>
      </p:ext>
    </p:extLst>
  </p:cSld>
  <p:clrMapOvr>
    <a:masterClrMapping/>
  </p:clrMapOvr>
  <mc:AlternateContent xmlns:mc="http://schemas.openxmlformats.org/markup-compatibility/2006" xmlns:p14="http://schemas.microsoft.com/office/powerpoint/2010/main">
    <mc:Choice Requires="p14">
      <p:transition spd="slow" p14:dur="4750" advTm="6376"/>
    </mc:Choice>
    <mc:Fallback xmlns="">
      <p:transition spd="slow" advTm="6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5000" y="0"/>
            <a:ext cx="7696200" cy="533400"/>
          </a:xfrm>
        </p:spPr>
        <p:txBody>
          <a:bodyPr/>
          <a:lstStyle/>
          <a:p>
            <a:r>
              <a:rPr lang="en-US" sz="2800" dirty="0"/>
              <a:t>1</a:t>
            </a:r>
          </a:p>
        </p:txBody>
      </p:sp>
      <p:sp>
        <p:nvSpPr>
          <p:cNvPr id="4" name="Footer Placeholder 3"/>
          <p:cNvSpPr>
            <a:spLocks noGrp="1"/>
          </p:cNvSpPr>
          <p:nvPr>
            <p:ph type="ftr" sz="quarter" idx="11"/>
          </p:nvPr>
        </p:nvSpPr>
        <p:spPr/>
        <p:txBody>
          <a:bodyPr/>
          <a:lstStyle/>
          <a:p>
            <a:pPr>
              <a:defRPr/>
            </a:pPr>
            <a:r>
              <a:rPr lang="nn-NO"/>
              <a:t>OT@SIM.NSCL.MSU  04/04/18</a:t>
            </a:r>
            <a:endParaRPr lang="en-US"/>
          </a:p>
        </p:txBody>
      </p:sp>
      <p:sp>
        <p:nvSpPr>
          <p:cNvPr id="5" name="Slide Number Placeholder 4"/>
          <p:cNvSpPr>
            <a:spLocks noGrp="1"/>
          </p:cNvSpPr>
          <p:nvPr>
            <p:ph type="sldNum" sz="quarter" idx="12"/>
          </p:nvPr>
        </p:nvSpPr>
        <p:spPr/>
        <p:txBody>
          <a:bodyPr/>
          <a:lstStyle/>
          <a:p>
            <a:pPr>
              <a:defRPr/>
            </a:pPr>
            <a:fld id="{6BFA1CDA-62A8-4B2A-ABBD-8FE174704D3A}" type="slidenum">
              <a:rPr lang="en-US" smtClean="0"/>
              <a:pPr>
                <a:defRPr/>
              </a:pPr>
              <a:t>30</a:t>
            </a:fld>
            <a:endParaRPr lang="en-US"/>
          </a:p>
        </p:txBody>
      </p:sp>
      <p:sp>
        <p:nvSpPr>
          <p:cNvPr id="13" name="TextBox 12"/>
          <p:cNvSpPr txBox="1"/>
          <p:nvPr/>
        </p:nvSpPr>
        <p:spPr>
          <a:xfrm>
            <a:off x="0" y="0"/>
            <a:ext cx="12192000" cy="6858000"/>
          </a:xfrm>
          <a:prstGeom prst="rect">
            <a:avLst/>
          </a:prstGeom>
          <a:solidFill>
            <a:schemeClr val="accent1">
              <a:lumMod val="50000"/>
            </a:schemeClr>
          </a:solidFill>
        </p:spPr>
        <p:txBody>
          <a:bodyPr wrap="none" rtlCol="0">
            <a:noAutofit/>
          </a:bodyPr>
          <a:lstStyle/>
          <a:p>
            <a:endParaRPr lang="en-US" sz="6000" dirty="0">
              <a:solidFill>
                <a:schemeClr val="tx1">
                  <a:lumMod val="95000"/>
                </a:schemeClr>
              </a:solidFill>
            </a:endParaRPr>
          </a:p>
          <a:p>
            <a:endParaRPr lang="en-US" sz="6000" dirty="0">
              <a:solidFill>
                <a:schemeClr val="tx1">
                  <a:lumMod val="95000"/>
                </a:schemeClr>
              </a:solidFill>
            </a:endParaRPr>
          </a:p>
          <a:p>
            <a:endParaRPr lang="ru-RU" sz="6000" dirty="0">
              <a:solidFill>
                <a:schemeClr val="tx1">
                  <a:lumMod val="95000"/>
                </a:schemeClr>
              </a:solidFill>
            </a:endParaRPr>
          </a:p>
          <a:p>
            <a:pPr algn="ctr"/>
            <a:r>
              <a:rPr lang="en-US" sz="6000" dirty="0">
                <a:solidFill>
                  <a:schemeClr val="tx1">
                    <a:lumMod val="95000"/>
                  </a:schemeClr>
                </a:solidFill>
              </a:rPr>
              <a:t>Selection</a:t>
            </a:r>
          </a:p>
        </p:txBody>
      </p:sp>
      <p:pic>
        <p:nvPicPr>
          <p:cNvPr id="12" name="Audio 11">
            <a:hlinkClick r:id="" action="ppaction://media"/>
            <a:extLst>
              <a:ext uri="{FF2B5EF4-FFF2-40B4-BE49-F238E27FC236}">
                <a16:creationId xmlns:a16="http://schemas.microsoft.com/office/drawing/2014/main" id="{3D5175BF-16D4-C1FA-70AE-56E1410EBE4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45253305"/>
      </p:ext>
    </p:extLst>
  </p:cSld>
  <p:clrMapOvr>
    <a:masterClrMapping/>
  </p:clrMapOvr>
  <mc:AlternateContent xmlns:mc="http://schemas.openxmlformats.org/markup-compatibility/2006" xmlns:p14="http://schemas.microsoft.com/office/powerpoint/2010/main">
    <mc:Choice Requires="p14">
      <p:transition spd="slow" p14:dur="4750" advTm="3812"/>
    </mc:Choice>
    <mc:Fallback xmlns="">
      <p:transition spd="slow" advTm="3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ooter Placeholder 4"/>
          <p:cNvSpPr>
            <a:spLocks noGrp="1"/>
          </p:cNvSpPr>
          <p:nvPr>
            <p:ph type="ftr" sz="quarter" idx="11"/>
          </p:nvPr>
        </p:nvSpPr>
        <p:spPr>
          <a:noFill/>
        </p:spPr>
        <p:txBody>
          <a:bodyPr/>
          <a:lstStyle/>
          <a:p>
            <a:r>
              <a:rPr lang="nn-NO"/>
              <a:t>OT@SIM.NSCL.MSU  04/04/18</a:t>
            </a:r>
            <a:endParaRPr lang="en-US" dirty="0"/>
          </a:p>
        </p:txBody>
      </p:sp>
      <p:sp>
        <p:nvSpPr>
          <p:cNvPr id="157698" name="Rectangle 2"/>
          <p:cNvSpPr>
            <a:spLocks noGrp="1" noChangeArrowheads="1"/>
          </p:cNvSpPr>
          <p:nvPr>
            <p:ph type="title"/>
          </p:nvPr>
        </p:nvSpPr>
        <p:spPr>
          <a:xfrm>
            <a:off x="914400" y="57150"/>
            <a:ext cx="10134599" cy="381000"/>
          </a:xfrm>
        </p:spPr>
        <p:txBody>
          <a:bodyPr/>
          <a:lstStyle/>
          <a:p>
            <a:pPr eaLnBrk="1" hangingPunct="1">
              <a:lnSpc>
                <a:spcPct val="90000"/>
              </a:lnSpc>
              <a:defRPr/>
            </a:pPr>
            <a:r>
              <a:rPr lang="en-US" sz="2800" b="1" dirty="0">
                <a:solidFill>
                  <a:schemeClr val="tx1">
                    <a:lumMod val="95000"/>
                  </a:schemeClr>
                </a:solidFill>
                <a:cs typeface="Times New Roman" charset="0"/>
              </a:rPr>
              <a:t>Yield after target</a:t>
            </a:r>
          </a:p>
        </p:txBody>
      </p:sp>
      <p:sp>
        <p:nvSpPr>
          <p:cNvPr id="8" name="Slide Number Placeholder 7"/>
          <p:cNvSpPr>
            <a:spLocks noGrp="1"/>
          </p:cNvSpPr>
          <p:nvPr>
            <p:ph type="sldNum" sz="quarter" idx="12"/>
          </p:nvPr>
        </p:nvSpPr>
        <p:spPr/>
        <p:txBody>
          <a:bodyPr/>
          <a:lstStyle/>
          <a:p>
            <a:pPr>
              <a:defRPr/>
            </a:pPr>
            <a:fld id="{78F65DBE-2897-4DC5-A5FA-EADAD21A26A6}" type="slidenum">
              <a:rPr lang="en-US" smtClean="0"/>
              <a:pPr>
                <a:defRPr/>
              </a:pPr>
              <a:t>31</a:t>
            </a:fld>
            <a:endParaRPr lang="en-US" dirty="0"/>
          </a:p>
        </p:txBody>
      </p:sp>
      <p:sp>
        <p:nvSpPr>
          <p:cNvPr id="183" name="TextBox 182">
            <a:extLst>
              <a:ext uri="{FF2B5EF4-FFF2-40B4-BE49-F238E27FC236}">
                <a16:creationId xmlns:a16="http://schemas.microsoft.com/office/drawing/2014/main" id="{BDDF4EA6-2C01-4DE6-BF41-559BA0EFAE33}"/>
              </a:ext>
            </a:extLst>
          </p:cNvPr>
          <p:cNvSpPr txBox="1"/>
          <p:nvPr/>
        </p:nvSpPr>
        <p:spPr>
          <a:xfrm>
            <a:off x="3683399" y="6282035"/>
            <a:ext cx="3477234" cy="461665"/>
          </a:xfrm>
          <a:prstGeom prst="rect">
            <a:avLst/>
          </a:prstGeom>
          <a:solidFill>
            <a:schemeClr val="accent2">
              <a:lumMod val="20000"/>
              <a:lumOff val="80000"/>
            </a:schemeClr>
          </a:solidFill>
        </p:spPr>
        <p:txBody>
          <a:bodyPr wrap="none" rtlCol="0">
            <a:spAutoFit/>
          </a:bodyPr>
          <a:lstStyle/>
          <a:p>
            <a:r>
              <a:rPr lang="en-US" b="0" dirty="0">
                <a:solidFill>
                  <a:srgbClr val="FF0000"/>
                </a:solidFill>
              </a:rPr>
              <a:t>How do we select </a:t>
            </a:r>
            <a:r>
              <a:rPr lang="en-US" b="0" baseline="30000" dirty="0">
                <a:solidFill>
                  <a:srgbClr val="FF0000"/>
                </a:solidFill>
              </a:rPr>
              <a:t>58</a:t>
            </a:r>
            <a:r>
              <a:rPr lang="en-US" b="0" dirty="0">
                <a:solidFill>
                  <a:srgbClr val="FF0000"/>
                </a:solidFill>
              </a:rPr>
              <a:t>Ca?</a:t>
            </a:r>
          </a:p>
        </p:txBody>
      </p:sp>
      <p:pic>
        <p:nvPicPr>
          <p:cNvPr id="208" name="Picture 2">
            <a:extLst>
              <a:ext uri="{FF2B5EF4-FFF2-40B4-BE49-F238E27FC236}">
                <a16:creationId xmlns:a16="http://schemas.microsoft.com/office/drawing/2014/main" id="{453187EA-70DB-47F2-A11E-63ABF9A5768D}"/>
              </a:ext>
            </a:extLst>
          </p:cNvPr>
          <p:cNvPicPr>
            <a:picLocks noChangeAspect="1" noChangeArrowheads="1"/>
          </p:cNvPicPr>
          <p:nvPr/>
        </p:nvPicPr>
        <p:blipFill>
          <a:blip r:embed="rId6" cstate="print"/>
          <a:srcRect/>
          <a:stretch>
            <a:fillRect/>
          </a:stretch>
        </p:blipFill>
        <p:spPr bwMode="auto">
          <a:xfrm>
            <a:off x="5545113" y="1214389"/>
            <a:ext cx="5016500" cy="3529255"/>
          </a:xfrm>
          <a:prstGeom prst="rect">
            <a:avLst/>
          </a:prstGeom>
          <a:noFill/>
          <a:ln w="9525">
            <a:noFill/>
            <a:miter lim="800000"/>
            <a:headEnd/>
            <a:tailEnd/>
          </a:ln>
        </p:spPr>
      </p:pic>
      <p:sp>
        <p:nvSpPr>
          <p:cNvPr id="318" name="Text Box 1036">
            <a:extLst>
              <a:ext uri="{FF2B5EF4-FFF2-40B4-BE49-F238E27FC236}">
                <a16:creationId xmlns:a16="http://schemas.microsoft.com/office/drawing/2014/main" id="{E303F052-7C16-43A5-89B0-69629052FF5A}"/>
              </a:ext>
            </a:extLst>
          </p:cNvPr>
          <p:cNvSpPr txBox="1">
            <a:spLocks noChangeArrowheads="1"/>
          </p:cNvSpPr>
          <p:nvPr/>
        </p:nvSpPr>
        <p:spPr bwMode="auto">
          <a:xfrm>
            <a:off x="4931316" y="1343573"/>
            <a:ext cx="1803699" cy="830997"/>
          </a:xfrm>
          <a:prstGeom prst="rect">
            <a:avLst/>
          </a:prstGeom>
          <a:noFill/>
          <a:ln w="9525">
            <a:noFill/>
            <a:miter lim="800000"/>
            <a:headEnd/>
            <a:tailEnd/>
          </a:ln>
        </p:spPr>
        <p:txBody>
          <a:bodyPr wrap="none">
            <a:spAutoFit/>
          </a:bodyPr>
          <a:lstStyle/>
          <a:p>
            <a:pPr>
              <a:defRPr/>
            </a:pPr>
            <a:r>
              <a:rPr lang="en-US" b="0" dirty="0">
                <a:solidFill>
                  <a:schemeClr val="accent2">
                    <a:lumMod val="50000"/>
                  </a:schemeClr>
                </a:solidFill>
                <a:latin typeface="+mn-lt"/>
              </a:rPr>
              <a:t>Example: </a:t>
            </a:r>
          </a:p>
          <a:p>
            <a:pPr>
              <a:defRPr/>
            </a:pPr>
            <a:r>
              <a:rPr lang="en-US" b="0" baseline="30000" dirty="0">
                <a:solidFill>
                  <a:schemeClr val="accent2">
                    <a:lumMod val="50000"/>
                  </a:schemeClr>
                </a:solidFill>
                <a:latin typeface="+mn-lt"/>
              </a:rPr>
              <a:t>82</a:t>
            </a:r>
            <a:r>
              <a:rPr lang="en-US" b="0" dirty="0">
                <a:solidFill>
                  <a:schemeClr val="accent2">
                    <a:lumMod val="50000"/>
                  </a:schemeClr>
                </a:solidFill>
                <a:latin typeface="+mn-lt"/>
              </a:rPr>
              <a:t>Se</a:t>
            </a:r>
            <a:r>
              <a:rPr lang="en-US" b="0" dirty="0">
                <a:solidFill>
                  <a:schemeClr val="accent2">
                    <a:lumMod val="50000"/>
                  </a:schemeClr>
                </a:solidFill>
                <a:latin typeface="+mn-lt"/>
                <a:ea typeface="Arial Unicode MS" pitchFamily="34" charset="-128"/>
                <a:cs typeface="Arial Unicode MS" pitchFamily="34" charset="-128"/>
              </a:rPr>
              <a:t>→ </a:t>
            </a:r>
            <a:r>
              <a:rPr lang="en-US" b="0" baseline="30000" dirty="0">
                <a:solidFill>
                  <a:schemeClr val="accent2">
                    <a:lumMod val="50000"/>
                  </a:schemeClr>
                </a:solidFill>
                <a:latin typeface="+mn-lt"/>
                <a:ea typeface="Arial Unicode MS" pitchFamily="34" charset="-128"/>
                <a:cs typeface="Arial Unicode MS" pitchFamily="34" charset="-128"/>
              </a:rPr>
              <a:t>58</a:t>
            </a:r>
            <a:r>
              <a:rPr lang="en-US" b="0" dirty="0">
                <a:solidFill>
                  <a:schemeClr val="accent2">
                    <a:lumMod val="50000"/>
                  </a:schemeClr>
                </a:solidFill>
                <a:latin typeface="+mn-lt"/>
                <a:ea typeface="Arial Unicode MS" pitchFamily="34" charset="-128"/>
                <a:cs typeface="Arial Unicode MS" pitchFamily="34" charset="-128"/>
              </a:rPr>
              <a:t>Ca</a:t>
            </a:r>
          </a:p>
        </p:txBody>
      </p:sp>
      <p:sp>
        <p:nvSpPr>
          <p:cNvPr id="319" name="Text Box 1037">
            <a:extLst>
              <a:ext uri="{FF2B5EF4-FFF2-40B4-BE49-F238E27FC236}">
                <a16:creationId xmlns:a16="http://schemas.microsoft.com/office/drawing/2014/main" id="{FD54075C-6204-432A-A945-4BEDBA9828B6}"/>
              </a:ext>
            </a:extLst>
          </p:cNvPr>
          <p:cNvSpPr txBox="1">
            <a:spLocks noChangeArrowheads="1"/>
          </p:cNvSpPr>
          <p:nvPr/>
        </p:nvSpPr>
        <p:spPr bwMode="auto">
          <a:xfrm>
            <a:off x="10265317" y="1648374"/>
            <a:ext cx="767157" cy="384721"/>
          </a:xfrm>
          <a:prstGeom prst="rect">
            <a:avLst/>
          </a:prstGeom>
          <a:noFill/>
          <a:ln w="9525">
            <a:noFill/>
            <a:miter lim="800000"/>
            <a:headEnd/>
            <a:tailEnd/>
          </a:ln>
        </p:spPr>
        <p:txBody>
          <a:bodyPr wrap="none">
            <a:spAutoFit/>
          </a:bodyPr>
          <a:lstStyle/>
          <a:p>
            <a:pPr>
              <a:defRPr/>
            </a:pPr>
            <a:r>
              <a:rPr lang="en-US" sz="1900" b="0" dirty="0">
                <a:solidFill>
                  <a:schemeClr val="bg2">
                    <a:lumMod val="95000"/>
                    <a:lumOff val="5000"/>
                  </a:schemeClr>
                </a:solidFill>
                <a:latin typeface="+mn-lt"/>
              </a:rPr>
              <a:t>K500</a:t>
            </a:r>
          </a:p>
        </p:txBody>
      </p:sp>
      <p:sp>
        <p:nvSpPr>
          <p:cNvPr id="320" name="Text Box 1038">
            <a:extLst>
              <a:ext uri="{FF2B5EF4-FFF2-40B4-BE49-F238E27FC236}">
                <a16:creationId xmlns:a16="http://schemas.microsoft.com/office/drawing/2014/main" id="{469C4539-242D-4592-AD83-3F08AF0BB620}"/>
              </a:ext>
            </a:extLst>
          </p:cNvPr>
          <p:cNvSpPr txBox="1">
            <a:spLocks noChangeArrowheads="1"/>
          </p:cNvSpPr>
          <p:nvPr/>
        </p:nvSpPr>
        <p:spPr bwMode="auto">
          <a:xfrm>
            <a:off x="5312317" y="2867574"/>
            <a:ext cx="902667" cy="384721"/>
          </a:xfrm>
          <a:prstGeom prst="rect">
            <a:avLst/>
          </a:prstGeom>
          <a:noFill/>
          <a:ln w="9525">
            <a:noFill/>
            <a:miter lim="800000"/>
            <a:headEnd/>
            <a:tailEnd/>
          </a:ln>
        </p:spPr>
        <p:txBody>
          <a:bodyPr wrap="none">
            <a:spAutoFit/>
          </a:bodyPr>
          <a:lstStyle/>
          <a:p>
            <a:pPr>
              <a:defRPr/>
            </a:pPr>
            <a:r>
              <a:rPr lang="en-US" sz="1900" b="0" dirty="0">
                <a:solidFill>
                  <a:schemeClr val="bg2">
                    <a:lumMod val="95000"/>
                    <a:lumOff val="5000"/>
                  </a:schemeClr>
                </a:solidFill>
                <a:latin typeface="+mn-lt"/>
              </a:rPr>
              <a:t>K1200</a:t>
            </a:r>
            <a:endParaRPr lang="en-US" b="0" dirty="0">
              <a:solidFill>
                <a:schemeClr val="bg2">
                  <a:lumMod val="95000"/>
                  <a:lumOff val="5000"/>
                </a:schemeClr>
              </a:solidFill>
              <a:latin typeface="+mn-lt"/>
            </a:endParaRPr>
          </a:p>
        </p:txBody>
      </p:sp>
      <p:sp>
        <p:nvSpPr>
          <p:cNvPr id="321" name="Text Box 1040">
            <a:extLst>
              <a:ext uri="{FF2B5EF4-FFF2-40B4-BE49-F238E27FC236}">
                <a16:creationId xmlns:a16="http://schemas.microsoft.com/office/drawing/2014/main" id="{93B7C625-8263-435E-A9A5-F0C70031607C}"/>
              </a:ext>
            </a:extLst>
          </p:cNvPr>
          <p:cNvSpPr txBox="1">
            <a:spLocks noChangeArrowheads="1"/>
          </p:cNvSpPr>
          <p:nvPr/>
        </p:nvSpPr>
        <p:spPr bwMode="auto">
          <a:xfrm>
            <a:off x="7825852" y="4010574"/>
            <a:ext cx="965329" cy="492443"/>
          </a:xfrm>
          <a:prstGeom prst="rect">
            <a:avLst/>
          </a:prstGeom>
          <a:noFill/>
          <a:ln w="9525">
            <a:noFill/>
            <a:miter lim="800000"/>
            <a:headEnd/>
            <a:tailEnd/>
          </a:ln>
        </p:spPr>
        <p:txBody>
          <a:bodyPr wrap="none">
            <a:spAutoFit/>
          </a:bodyPr>
          <a:lstStyle/>
          <a:p>
            <a:pPr algn="ctr">
              <a:defRPr/>
            </a:pPr>
            <a:r>
              <a:rPr lang="en-US" sz="1300" b="0" dirty="0">
                <a:latin typeface="+mn-lt"/>
              </a:rPr>
              <a:t>production</a:t>
            </a:r>
          </a:p>
          <a:p>
            <a:pPr algn="ctr">
              <a:defRPr/>
            </a:pPr>
            <a:r>
              <a:rPr lang="en-US" sz="1300" b="0" dirty="0">
                <a:latin typeface="+mn-lt"/>
              </a:rPr>
              <a:t>target</a:t>
            </a:r>
          </a:p>
        </p:txBody>
      </p:sp>
      <p:sp>
        <p:nvSpPr>
          <p:cNvPr id="322" name="Text Box 1041">
            <a:extLst>
              <a:ext uri="{FF2B5EF4-FFF2-40B4-BE49-F238E27FC236}">
                <a16:creationId xmlns:a16="http://schemas.microsoft.com/office/drawing/2014/main" id="{8CB7D228-A518-4AD4-9C7A-431F4B4D18B8}"/>
              </a:ext>
            </a:extLst>
          </p:cNvPr>
          <p:cNvSpPr txBox="1">
            <a:spLocks noChangeArrowheads="1"/>
          </p:cNvSpPr>
          <p:nvPr/>
        </p:nvSpPr>
        <p:spPr bwMode="auto">
          <a:xfrm>
            <a:off x="7688926" y="1131154"/>
            <a:ext cx="1039066" cy="292388"/>
          </a:xfrm>
          <a:prstGeom prst="rect">
            <a:avLst/>
          </a:prstGeom>
          <a:noFill/>
          <a:ln w="9525">
            <a:noFill/>
            <a:miter lim="800000"/>
            <a:headEnd/>
            <a:tailEnd/>
          </a:ln>
        </p:spPr>
        <p:txBody>
          <a:bodyPr wrap="none">
            <a:spAutoFit/>
          </a:bodyPr>
          <a:lstStyle/>
          <a:p>
            <a:pPr algn="ctr">
              <a:defRPr/>
            </a:pPr>
            <a:r>
              <a:rPr lang="en-US" sz="1300" b="0" dirty="0">
                <a:latin typeface="+mn-lt"/>
              </a:rPr>
              <a:t>ion sources</a:t>
            </a:r>
          </a:p>
        </p:txBody>
      </p:sp>
      <p:sp>
        <p:nvSpPr>
          <p:cNvPr id="323" name="Text Box 1042">
            <a:extLst>
              <a:ext uri="{FF2B5EF4-FFF2-40B4-BE49-F238E27FC236}">
                <a16:creationId xmlns:a16="http://schemas.microsoft.com/office/drawing/2014/main" id="{85A0A99E-FBD0-47A3-B949-2F449F555AD4}"/>
              </a:ext>
            </a:extLst>
          </p:cNvPr>
          <p:cNvSpPr txBox="1">
            <a:spLocks noChangeArrowheads="1"/>
          </p:cNvSpPr>
          <p:nvPr/>
        </p:nvSpPr>
        <p:spPr bwMode="auto">
          <a:xfrm rot="20538841">
            <a:off x="6744672" y="2620402"/>
            <a:ext cx="1470753" cy="292388"/>
          </a:xfrm>
          <a:prstGeom prst="rect">
            <a:avLst/>
          </a:prstGeom>
          <a:noFill/>
          <a:ln w="9525">
            <a:noFill/>
            <a:miter lim="800000"/>
            <a:headEnd/>
            <a:tailEnd/>
          </a:ln>
        </p:spPr>
        <p:txBody>
          <a:bodyPr wrap="square">
            <a:spAutoFit/>
          </a:bodyPr>
          <a:lstStyle/>
          <a:p>
            <a:pPr algn="ctr">
              <a:defRPr/>
            </a:pPr>
            <a:r>
              <a:rPr lang="en-US" sz="1300" b="0" dirty="0">
                <a:latin typeface="+mn-lt"/>
              </a:rPr>
              <a:t>Coupling line</a:t>
            </a:r>
          </a:p>
        </p:txBody>
      </p:sp>
      <p:sp>
        <p:nvSpPr>
          <p:cNvPr id="324" name="Text Box 1043">
            <a:extLst>
              <a:ext uri="{FF2B5EF4-FFF2-40B4-BE49-F238E27FC236}">
                <a16:creationId xmlns:a16="http://schemas.microsoft.com/office/drawing/2014/main" id="{A400D4F0-47F3-430C-92D4-80D4E7EFE47C}"/>
              </a:ext>
            </a:extLst>
          </p:cNvPr>
          <p:cNvSpPr txBox="1">
            <a:spLocks noChangeArrowheads="1"/>
          </p:cNvSpPr>
          <p:nvPr/>
        </p:nvSpPr>
        <p:spPr bwMode="auto">
          <a:xfrm>
            <a:off x="5082994" y="4315374"/>
            <a:ext cx="816249" cy="492443"/>
          </a:xfrm>
          <a:prstGeom prst="rect">
            <a:avLst/>
          </a:prstGeom>
          <a:noFill/>
          <a:ln w="9525">
            <a:noFill/>
            <a:miter lim="800000"/>
            <a:headEnd/>
            <a:tailEnd/>
          </a:ln>
        </p:spPr>
        <p:txBody>
          <a:bodyPr wrap="none">
            <a:spAutoFit/>
          </a:bodyPr>
          <a:lstStyle/>
          <a:p>
            <a:pPr algn="ctr">
              <a:defRPr/>
            </a:pPr>
            <a:r>
              <a:rPr lang="en-US" sz="1300" b="0" dirty="0">
                <a:latin typeface="+mn-lt"/>
              </a:rPr>
              <a:t>stripping</a:t>
            </a:r>
          </a:p>
          <a:p>
            <a:pPr algn="ctr">
              <a:defRPr/>
            </a:pPr>
            <a:r>
              <a:rPr lang="en-US" sz="1300" b="0" dirty="0">
                <a:latin typeface="+mn-lt"/>
              </a:rPr>
              <a:t>foil</a:t>
            </a:r>
          </a:p>
        </p:txBody>
      </p:sp>
      <p:sp>
        <p:nvSpPr>
          <p:cNvPr id="326" name="Text Box 1049">
            <a:extLst>
              <a:ext uri="{FF2B5EF4-FFF2-40B4-BE49-F238E27FC236}">
                <a16:creationId xmlns:a16="http://schemas.microsoft.com/office/drawing/2014/main" id="{6853D006-D6DC-4FCB-B395-98B7480E69EC}"/>
              </a:ext>
            </a:extLst>
          </p:cNvPr>
          <p:cNvSpPr txBox="1">
            <a:spLocks noChangeArrowheads="1"/>
          </p:cNvSpPr>
          <p:nvPr/>
        </p:nvSpPr>
        <p:spPr bwMode="auto">
          <a:xfrm>
            <a:off x="6607717" y="4010573"/>
            <a:ext cx="1002197" cy="707886"/>
          </a:xfrm>
          <a:prstGeom prst="rect">
            <a:avLst/>
          </a:prstGeom>
          <a:noFill/>
          <a:ln w="9525">
            <a:noFill/>
            <a:miter lim="800000"/>
            <a:headEnd/>
            <a:tailEnd/>
          </a:ln>
        </p:spPr>
        <p:txBody>
          <a:bodyPr wrap="none">
            <a:spAutoFit/>
          </a:bodyPr>
          <a:lstStyle/>
          <a:p>
            <a:pPr algn="ctr">
              <a:defRPr/>
            </a:pPr>
            <a:r>
              <a:rPr lang="en-US" sz="1300" b="0" baseline="30000" dirty="0">
                <a:latin typeface="+mn-lt"/>
              </a:rPr>
              <a:t>82</a:t>
            </a:r>
            <a:r>
              <a:rPr lang="en-US" sz="1300" b="0" dirty="0">
                <a:latin typeface="+mn-lt"/>
              </a:rPr>
              <a:t>Se</a:t>
            </a:r>
            <a:r>
              <a:rPr lang="en-US" sz="1300" b="0" baseline="30000" dirty="0">
                <a:latin typeface="+mn-lt"/>
              </a:rPr>
              <a:t>32+</a:t>
            </a:r>
            <a:endParaRPr lang="en-US" sz="1300" b="0" dirty="0">
              <a:latin typeface="+mn-lt"/>
            </a:endParaRPr>
          </a:p>
          <a:p>
            <a:pPr algn="ctr">
              <a:defRPr/>
            </a:pPr>
            <a:r>
              <a:rPr lang="en-US" sz="1300" b="0" dirty="0">
                <a:latin typeface="+mn-lt"/>
              </a:rPr>
              <a:t>140 </a:t>
            </a:r>
            <a:r>
              <a:rPr lang="en-US" sz="1300" b="0" dirty="0" err="1">
                <a:latin typeface="+mn-lt"/>
              </a:rPr>
              <a:t>MeV</a:t>
            </a:r>
            <a:r>
              <a:rPr lang="en-US" sz="1300" b="0" dirty="0">
                <a:latin typeface="+mn-lt"/>
              </a:rPr>
              <a:t>/u</a:t>
            </a:r>
          </a:p>
          <a:p>
            <a:pPr algn="ctr">
              <a:defRPr/>
            </a:pPr>
            <a:r>
              <a:rPr lang="en-US" sz="1400" b="0" dirty="0">
                <a:solidFill>
                  <a:srgbClr val="FF0000"/>
                </a:solidFill>
                <a:latin typeface="+mn-lt"/>
              </a:rPr>
              <a:t>0.4 KW</a:t>
            </a:r>
          </a:p>
        </p:txBody>
      </p:sp>
      <p:sp>
        <p:nvSpPr>
          <p:cNvPr id="327" name="Text Box 1049">
            <a:extLst>
              <a:ext uri="{FF2B5EF4-FFF2-40B4-BE49-F238E27FC236}">
                <a16:creationId xmlns:a16="http://schemas.microsoft.com/office/drawing/2014/main" id="{8516E90F-561C-437E-B854-1FA98FBEB467}"/>
              </a:ext>
            </a:extLst>
          </p:cNvPr>
          <p:cNvSpPr txBox="1">
            <a:spLocks noChangeArrowheads="1"/>
          </p:cNvSpPr>
          <p:nvPr/>
        </p:nvSpPr>
        <p:spPr bwMode="auto">
          <a:xfrm>
            <a:off x="8754960" y="2563731"/>
            <a:ext cx="1132041" cy="492443"/>
          </a:xfrm>
          <a:prstGeom prst="rect">
            <a:avLst/>
          </a:prstGeom>
          <a:noFill/>
          <a:ln w="9525">
            <a:noFill/>
            <a:miter lim="800000"/>
            <a:headEnd/>
            <a:tailEnd/>
          </a:ln>
        </p:spPr>
        <p:txBody>
          <a:bodyPr wrap="none">
            <a:spAutoFit/>
          </a:bodyPr>
          <a:lstStyle/>
          <a:p>
            <a:pPr algn="ctr">
              <a:defRPr/>
            </a:pPr>
            <a:r>
              <a:rPr lang="en-US" sz="1300" b="0" baseline="30000" dirty="0">
                <a:latin typeface="+mn-lt"/>
              </a:rPr>
              <a:t>82</a:t>
            </a:r>
            <a:r>
              <a:rPr lang="en-US" sz="1300" b="0" dirty="0">
                <a:latin typeface="+mn-lt"/>
              </a:rPr>
              <a:t>Se</a:t>
            </a:r>
            <a:r>
              <a:rPr lang="en-US" sz="1300" b="0" baseline="30000" dirty="0">
                <a:latin typeface="+mn-lt"/>
              </a:rPr>
              <a:t>13+</a:t>
            </a:r>
            <a:endParaRPr lang="en-US" sz="1300" b="0" dirty="0">
              <a:latin typeface="+mn-lt"/>
            </a:endParaRPr>
          </a:p>
          <a:p>
            <a:pPr algn="ctr">
              <a:defRPr/>
            </a:pPr>
            <a:r>
              <a:rPr lang="en-US" sz="1300" b="0" dirty="0">
                <a:latin typeface="+mn-lt"/>
              </a:rPr>
              <a:t>12.24 MeV/u</a:t>
            </a:r>
          </a:p>
        </p:txBody>
      </p:sp>
      <p:grpSp>
        <p:nvGrpSpPr>
          <p:cNvPr id="18" name="Group 17">
            <a:extLst>
              <a:ext uri="{FF2B5EF4-FFF2-40B4-BE49-F238E27FC236}">
                <a16:creationId xmlns:a16="http://schemas.microsoft.com/office/drawing/2014/main" id="{DA58D741-5310-4030-872E-3B893640437D}"/>
              </a:ext>
            </a:extLst>
          </p:cNvPr>
          <p:cNvGrpSpPr/>
          <p:nvPr/>
        </p:nvGrpSpPr>
        <p:grpSpPr>
          <a:xfrm>
            <a:off x="3571355" y="696168"/>
            <a:ext cx="7817385" cy="5327849"/>
            <a:chOff x="3917159" y="696168"/>
            <a:chExt cx="7817385" cy="5327849"/>
          </a:xfrm>
        </p:grpSpPr>
        <p:grpSp>
          <p:nvGrpSpPr>
            <p:cNvPr id="13" name="Group 12">
              <a:extLst>
                <a:ext uri="{FF2B5EF4-FFF2-40B4-BE49-F238E27FC236}">
                  <a16:creationId xmlns:a16="http://schemas.microsoft.com/office/drawing/2014/main" id="{0FF9A650-D3B0-4138-8906-071118F12834}"/>
                </a:ext>
              </a:extLst>
            </p:cNvPr>
            <p:cNvGrpSpPr/>
            <p:nvPr/>
          </p:nvGrpSpPr>
          <p:grpSpPr>
            <a:xfrm>
              <a:off x="3917159" y="696168"/>
              <a:ext cx="7817385" cy="5327849"/>
              <a:chOff x="3714614" y="1576765"/>
              <a:chExt cx="8096386" cy="5052635"/>
            </a:xfrm>
          </p:grpSpPr>
          <p:sp>
            <p:nvSpPr>
              <p:cNvPr id="10" name="TextBox 9">
                <a:extLst>
                  <a:ext uri="{FF2B5EF4-FFF2-40B4-BE49-F238E27FC236}">
                    <a16:creationId xmlns:a16="http://schemas.microsoft.com/office/drawing/2014/main" id="{7E07EB7F-85D7-4D87-8826-0D84799BEBF0}"/>
                  </a:ext>
                </a:extLst>
              </p:cNvPr>
              <p:cNvSpPr txBox="1"/>
              <p:nvPr/>
            </p:nvSpPr>
            <p:spPr>
              <a:xfrm>
                <a:off x="5715000" y="1576765"/>
                <a:ext cx="4636590" cy="338554"/>
              </a:xfrm>
              <a:prstGeom prst="rect">
                <a:avLst/>
              </a:prstGeom>
              <a:noFill/>
            </p:spPr>
            <p:txBody>
              <a:bodyPr wrap="none" rtlCol="0">
                <a:spAutoFit/>
              </a:bodyPr>
              <a:lstStyle/>
              <a:p>
                <a:r>
                  <a:rPr lang="en-US" sz="1600" dirty="0">
                    <a:solidFill>
                      <a:schemeClr val="bg1">
                        <a:lumMod val="50000"/>
                      </a:schemeClr>
                    </a:solidFill>
                  </a:rPr>
                  <a:t>Menu “1D-plot” → “Transmission Characteristics”</a:t>
                </a:r>
              </a:p>
            </p:txBody>
          </p:sp>
          <p:pic>
            <p:nvPicPr>
              <p:cNvPr id="11" name="Picture 10">
                <a:extLst>
                  <a:ext uri="{FF2B5EF4-FFF2-40B4-BE49-F238E27FC236}">
                    <a16:creationId xmlns:a16="http://schemas.microsoft.com/office/drawing/2014/main" id="{52AF5028-A2DA-411E-A010-F791973A5644}"/>
                  </a:ext>
                </a:extLst>
              </p:cNvPr>
              <p:cNvPicPr>
                <a:picLocks noChangeAspect="1"/>
              </p:cNvPicPr>
              <p:nvPr/>
            </p:nvPicPr>
            <p:blipFill>
              <a:blip r:embed="rId7"/>
              <a:stretch>
                <a:fillRect/>
              </a:stretch>
            </p:blipFill>
            <p:spPr>
              <a:xfrm>
                <a:off x="3714614" y="1931275"/>
                <a:ext cx="8096386" cy="4698125"/>
              </a:xfrm>
              <a:prstGeom prst="rect">
                <a:avLst/>
              </a:prstGeom>
            </p:spPr>
          </p:pic>
        </p:grpSp>
        <p:pic>
          <p:nvPicPr>
            <p:cNvPr id="17" name="Picture 16">
              <a:extLst>
                <a:ext uri="{FF2B5EF4-FFF2-40B4-BE49-F238E27FC236}">
                  <a16:creationId xmlns:a16="http://schemas.microsoft.com/office/drawing/2014/main" id="{DB31C63E-5C58-443F-88AB-18867488A973}"/>
                </a:ext>
              </a:extLst>
            </p:cNvPr>
            <p:cNvPicPr>
              <a:picLocks noChangeAspect="1"/>
            </p:cNvPicPr>
            <p:nvPr/>
          </p:nvPicPr>
          <p:blipFill>
            <a:blip r:embed="rId8"/>
            <a:stretch>
              <a:fillRect/>
            </a:stretch>
          </p:blipFill>
          <p:spPr>
            <a:xfrm>
              <a:off x="8663239" y="4419615"/>
              <a:ext cx="2249482" cy="941406"/>
            </a:xfrm>
            <a:prstGeom prst="rect">
              <a:avLst/>
            </a:prstGeom>
          </p:spPr>
        </p:pic>
      </p:grpSp>
      <p:grpSp>
        <p:nvGrpSpPr>
          <p:cNvPr id="20" name="Group 19">
            <a:extLst>
              <a:ext uri="{FF2B5EF4-FFF2-40B4-BE49-F238E27FC236}">
                <a16:creationId xmlns:a16="http://schemas.microsoft.com/office/drawing/2014/main" id="{9A677B56-B024-4E1E-8034-2608A9A684C7}"/>
              </a:ext>
            </a:extLst>
          </p:cNvPr>
          <p:cNvGrpSpPr/>
          <p:nvPr/>
        </p:nvGrpSpPr>
        <p:grpSpPr>
          <a:xfrm>
            <a:off x="528627" y="838200"/>
            <a:ext cx="2203519" cy="5563107"/>
            <a:chOff x="477784" y="813688"/>
            <a:chExt cx="2203519" cy="5563107"/>
          </a:xfrm>
        </p:grpSpPr>
        <p:grpSp>
          <p:nvGrpSpPr>
            <p:cNvPr id="16" name="Group 15">
              <a:extLst>
                <a:ext uri="{FF2B5EF4-FFF2-40B4-BE49-F238E27FC236}">
                  <a16:creationId xmlns:a16="http://schemas.microsoft.com/office/drawing/2014/main" id="{AC78DD6D-0730-4894-B9AA-9221D400449B}"/>
                </a:ext>
              </a:extLst>
            </p:cNvPr>
            <p:cNvGrpSpPr/>
            <p:nvPr/>
          </p:nvGrpSpPr>
          <p:grpSpPr>
            <a:xfrm>
              <a:off x="581107" y="2690629"/>
              <a:ext cx="1915469" cy="3686166"/>
              <a:chOff x="581107" y="2690629"/>
              <a:chExt cx="1915469" cy="3686166"/>
            </a:xfrm>
          </p:grpSpPr>
          <p:grpSp>
            <p:nvGrpSpPr>
              <p:cNvPr id="14" name="Group 13">
                <a:extLst>
                  <a:ext uri="{FF2B5EF4-FFF2-40B4-BE49-F238E27FC236}">
                    <a16:creationId xmlns:a16="http://schemas.microsoft.com/office/drawing/2014/main" id="{833AFB4A-B16F-4403-9B7A-BEEF5BB4E971}"/>
                  </a:ext>
                </a:extLst>
              </p:cNvPr>
              <p:cNvGrpSpPr/>
              <p:nvPr/>
            </p:nvGrpSpPr>
            <p:grpSpPr>
              <a:xfrm>
                <a:off x="581107" y="2690629"/>
                <a:ext cx="1915469" cy="1704567"/>
                <a:chOff x="581107" y="2690629"/>
                <a:chExt cx="1915469" cy="1704567"/>
              </a:xfrm>
            </p:grpSpPr>
            <p:pic>
              <p:nvPicPr>
                <p:cNvPr id="6" name="Picture 5">
                  <a:extLst>
                    <a:ext uri="{FF2B5EF4-FFF2-40B4-BE49-F238E27FC236}">
                      <a16:creationId xmlns:a16="http://schemas.microsoft.com/office/drawing/2014/main" id="{2BEC5254-8D4F-4EFC-B6E1-82505F711163}"/>
                    </a:ext>
                  </a:extLst>
                </p:cNvPr>
                <p:cNvPicPr>
                  <a:picLocks noChangeAspect="1"/>
                </p:cNvPicPr>
                <p:nvPr/>
              </p:nvPicPr>
              <p:blipFill>
                <a:blip r:embed="rId9"/>
                <a:stretch>
                  <a:fillRect/>
                </a:stretch>
              </p:blipFill>
              <p:spPr>
                <a:xfrm>
                  <a:off x="581107" y="3187511"/>
                  <a:ext cx="1915469" cy="586423"/>
                </a:xfrm>
                <a:prstGeom prst="rect">
                  <a:avLst/>
                </a:prstGeom>
              </p:spPr>
            </p:pic>
            <p:sp>
              <p:nvSpPr>
                <p:cNvPr id="9" name="Arrow: Down 8">
                  <a:extLst>
                    <a:ext uri="{FF2B5EF4-FFF2-40B4-BE49-F238E27FC236}">
                      <a16:creationId xmlns:a16="http://schemas.microsoft.com/office/drawing/2014/main" id="{EAA52118-DC19-47CF-BF0C-E12D292BD042}"/>
                    </a:ext>
                  </a:extLst>
                </p:cNvPr>
                <p:cNvSpPr/>
                <p:nvPr/>
              </p:nvSpPr>
              <p:spPr bwMode="auto">
                <a:xfrm>
                  <a:off x="1664349" y="2690629"/>
                  <a:ext cx="244300" cy="313616"/>
                </a:xfrm>
                <a:prstGeom prst="downArrow">
                  <a:avLst/>
                </a:prstGeom>
                <a:noFill/>
                <a:ln w="9525" cap="flat" cmpd="sng" algn="ctr">
                  <a:solidFill>
                    <a:schemeClr val="bg1">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182" name="Arrow: Down 181">
                  <a:extLst>
                    <a:ext uri="{FF2B5EF4-FFF2-40B4-BE49-F238E27FC236}">
                      <a16:creationId xmlns:a16="http://schemas.microsoft.com/office/drawing/2014/main" id="{0092B6AA-0588-4DE9-B1D1-A59F181EE053}"/>
                    </a:ext>
                  </a:extLst>
                </p:cNvPr>
                <p:cNvSpPr/>
                <p:nvPr/>
              </p:nvSpPr>
              <p:spPr bwMode="auto">
                <a:xfrm>
                  <a:off x="1664349" y="4081580"/>
                  <a:ext cx="244300" cy="313616"/>
                </a:xfrm>
                <a:prstGeom prst="downArrow">
                  <a:avLst/>
                </a:prstGeom>
                <a:noFill/>
                <a:ln w="9525" cap="flat" cmpd="sng" algn="ctr">
                  <a:solidFill>
                    <a:schemeClr val="bg1">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grpSp>
          <p:pic>
            <p:nvPicPr>
              <p:cNvPr id="15" name="Picture 14">
                <a:extLst>
                  <a:ext uri="{FF2B5EF4-FFF2-40B4-BE49-F238E27FC236}">
                    <a16:creationId xmlns:a16="http://schemas.microsoft.com/office/drawing/2014/main" id="{50792CEB-D3A9-4A56-8959-8CC76FB59CA6}"/>
                  </a:ext>
                </a:extLst>
              </p:cNvPr>
              <p:cNvPicPr>
                <a:picLocks noChangeAspect="1"/>
              </p:cNvPicPr>
              <p:nvPr/>
            </p:nvPicPr>
            <p:blipFill>
              <a:blip r:embed="rId10"/>
              <a:stretch>
                <a:fillRect/>
              </a:stretch>
            </p:blipFill>
            <p:spPr>
              <a:xfrm>
                <a:off x="983165" y="4630395"/>
                <a:ext cx="1294444" cy="1746400"/>
              </a:xfrm>
              <a:prstGeom prst="rect">
                <a:avLst/>
              </a:prstGeom>
            </p:spPr>
          </p:pic>
        </p:grpSp>
        <p:pic>
          <p:nvPicPr>
            <p:cNvPr id="19" name="Picture 18">
              <a:extLst>
                <a:ext uri="{FF2B5EF4-FFF2-40B4-BE49-F238E27FC236}">
                  <a16:creationId xmlns:a16="http://schemas.microsoft.com/office/drawing/2014/main" id="{7B1D5B1A-FF0C-4747-B1E2-E5A228541BE6}"/>
                </a:ext>
              </a:extLst>
            </p:cNvPr>
            <p:cNvPicPr>
              <a:picLocks noChangeAspect="1"/>
            </p:cNvPicPr>
            <p:nvPr/>
          </p:nvPicPr>
          <p:blipFill>
            <a:blip r:embed="rId11"/>
            <a:stretch>
              <a:fillRect/>
            </a:stretch>
          </p:blipFill>
          <p:spPr>
            <a:xfrm>
              <a:off x="477784" y="813688"/>
              <a:ext cx="2203519" cy="1480000"/>
            </a:xfrm>
            <a:prstGeom prst="rect">
              <a:avLst/>
            </a:prstGeom>
          </p:spPr>
        </p:pic>
      </p:grpSp>
      <p:pic>
        <p:nvPicPr>
          <p:cNvPr id="36" name="Audio 35">
            <a:hlinkClick r:id="" action="ppaction://media"/>
            <a:extLst>
              <a:ext uri="{FF2B5EF4-FFF2-40B4-BE49-F238E27FC236}">
                <a16:creationId xmlns:a16="http://schemas.microsoft.com/office/drawing/2014/main" id="{D7E83301-6F43-311E-70BB-2CC129F892D4}"/>
              </a:ext>
            </a:extLst>
          </p:cNvPr>
          <p:cNvPicPr>
            <a:picLocks noChangeAspect="1"/>
          </p:cNvPicPr>
          <p:nvPr>
            <a:audioFile r:link="rId3"/>
            <p:extLst>
              <p:ext uri="{DAA4B4D4-6D71-4841-9C94-3DE7FCFB9230}">
                <p14:media xmlns:p14="http://schemas.microsoft.com/office/powerpoint/2010/main" r:embed="rId2"/>
              </p:ext>
            </p:extLst>
          </p:nvPr>
        </p:nvPicPr>
        <p:blipFill>
          <a:blip r:embed="rId12"/>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051577063"/>
      </p:ext>
    </p:extLst>
  </p:cSld>
  <p:clrMapOvr>
    <a:masterClrMapping/>
  </p:clrMapOvr>
  <mc:AlternateContent xmlns:mc="http://schemas.openxmlformats.org/markup-compatibility/2006" xmlns:p14="http://schemas.microsoft.com/office/powerpoint/2010/main">
    <mc:Choice Requires="p14">
      <p:transition spd="slow" p14:dur="4750" advTm="17971"/>
    </mc:Choice>
    <mc:Fallback xmlns="">
      <p:transition spd="slow" advTm="17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6"/>
                </p:tgtEl>
              </p:cMediaNode>
            </p:audio>
          </p:childTnLst>
        </p:cTn>
      </p:par>
    </p:tnLst>
    <p:bldLst>
      <p:bldP spid="18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p:txBody>
          <a:bodyPr/>
          <a:lstStyle/>
          <a:p>
            <a:r>
              <a:rPr lang="en-US" dirty="0"/>
              <a:t>Fragment-separator</a:t>
            </a:r>
            <a:r>
              <a:rPr lang="en-US" sz="2400" dirty="0"/>
              <a:t> A1900</a:t>
            </a:r>
          </a:p>
        </p:txBody>
      </p:sp>
      <p:sp>
        <p:nvSpPr>
          <p:cNvPr id="8" name="Slide Number Placeholder 4"/>
          <p:cNvSpPr>
            <a:spLocks noGrp="1"/>
          </p:cNvSpPr>
          <p:nvPr>
            <p:ph type="sldNum" sz="quarter" idx="12"/>
          </p:nvPr>
        </p:nvSpPr>
        <p:spPr/>
        <p:txBody>
          <a:bodyPr/>
          <a:lstStyle/>
          <a:p>
            <a:fld id="{03CADF29-9F94-4B0D-80F4-252D17990F8F}" type="slidenum">
              <a:rPr lang="en-US"/>
              <a:pPr/>
              <a:t>32</a:t>
            </a:fld>
            <a:endParaRPr lang="en-US"/>
          </a:p>
        </p:txBody>
      </p:sp>
      <p:sp>
        <p:nvSpPr>
          <p:cNvPr id="2" name="Footer Placeholder 1"/>
          <p:cNvSpPr>
            <a:spLocks noGrp="1"/>
          </p:cNvSpPr>
          <p:nvPr>
            <p:ph type="ftr" sz="quarter" idx="11"/>
          </p:nvPr>
        </p:nvSpPr>
        <p:spPr/>
        <p:txBody>
          <a:bodyPr/>
          <a:lstStyle/>
          <a:p>
            <a:r>
              <a:rPr lang="en-US"/>
              <a:t>OT@SIM.NSCL.MSU  04/04/18</a:t>
            </a:r>
            <a:endParaRPr lang="en-US" dirty="0"/>
          </a:p>
        </p:txBody>
      </p:sp>
      <p:pic>
        <p:nvPicPr>
          <p:cNvPr id="9" name="Picture 4">
            <a:extLst>
              <a:ext uri="{FF2B5EF4-FFF2-40B4-BE49-F238E27FC236}">
                <a16:creationId xmlns:a16="http://schemas.microsoft.com/office/drawing/2014/main" id="{2B171697-F6DA-4298-B51F-48C4CECBC867}"/>
              </a:ext>
            </a:extLst>
          </p:cNvPr>
          <p:cNvPicPr>
            <a:picLocks noChangeAspect="1" noChangeArrowheads="1"/>
          </p:cNvPicPr>
          <p:nvPr/>
        </p:nvPicPr>
        <p:blipFill>
          <a:blip r:embed="rId6" cstate="print"/>
          <a:srcRect/>
          <a:stretch>
            <a:fillRect/>
          </a:stretch>
        </p:blipFill>
        <p:spPr bwMode="auto">
          <a:xfrm>
            <a:off x="6513858" y="1223409"/>
            <a:ext cx="5424487" cy="753581"/>
          </a:xfrm>
          <a:prstGeom prst="rect">
            <a:avLst/>
          </a:prstGeom>
          <a:noFill/>
          <a:ln w="9525">
            <a:noFill/>
            <a:miter lim="800000"/>
            <a:headEnd/>
            <a:tailEnd/>
          </a:ln>
        </p:spPr>
      </p:pic>
      <p:pic>
        <p:nvPicPr>
          <p:cNvPr id="7" name="Picture 6">
            <a:extLst>
              <a:ext uri="{FF2B5EF4-FFF2-40B4-BE49-F238E27FC236}">
                <a16:creationId xmlns:a16="http://schemas.microsoft.com/office/drawing/2014/main" id="{F644CDFC-C99B-4781-A85C-D9F0107CDFD8}"/>
              </a:ext>
            </a:extLst>
          </p:cNvPr>
          <p:cNvPicPr>
            <a:picLocks noChangeAspect="1"/>
          </p:cNvPicPr>
          <p:nvPr/>
        </p:nvPicPr>
        <p:blipFill>
          <a:blip r:embed="rId7"/>
          <a:stretch>
            <a:fillRect/>
          </a:stretch>
        </p:blipFill>
        <p:spPr>
          <a:xfrm>
            <a:off x="199222" y="707371"/>
            <a:ext cx="5325994" cy="2012800"/>
          </a:xfrm>
          <a:prstGeom prst="rect">
            <a:avLst/>
          </a:prstGeom>
        </p:spPr>
      </p:pic>
      <p:sp>
        <p:nvSpPr>
          <p:cNvPr id="3" name="TextBox 2"/>
          <p:cNvSpPr txBox="1"/>
          <p:nvPr/>
        </p:nvSpPr>
        <p:spPr>
          <a:xfrm>
            <a:off x="1414419" y="2514600"/>
            <a:ext cx="2895600" cy="338554"/>
          </a:xfrm>
          <a:prstGeom prst="rect">
            <a:avLst/>
          </a:prstGeom>
          <a:noFill/>
        </p:spPr>
        <p:txBody>
          <a:bodyPr wrap="square" rtlCol="0">
            <a:spAutoFit/>
          </a:bodyPr>
          <a:lstStyle/>
          <a:p>
            <a:pPr algn="ctr"/>
            <a:r>
              <a:rPr lang="en-US" sz="800" i="1" dirty="0">
                <a:solidFill>
                  <a:schemeClr val="accent1">
                    <a:lumMod val="50000"/>
                  </a:schemeClr>
                </a:solidFill>
              </a:rPr>
              <a:t>Changing the I2 slits size, </a:t>
            </a:r>
          </a:p>
          <a:p>
            <a:pPr algn="ctr"/>
            <a:r>
              <a:rPr lang="en-US" sz="800" i="1" dirty="0">
                <a:solidFill>
                  <a:schemeClr val="accent1">
                    <a:lumMod val="50000"/>
                  </a:schemeClr>
                </a:solidFill>
              </a:rPr>
              <a:t>we change the momentum acceptance</a:t>
            </a:r>
          </a:p>
        </p:txBody>
      </p:sp>
      <p:sp>
        <p:nvSpPr>
          <p:cNvPr id="4" name="TextBox 3"/>
          <p:cNvSpPr txBox="1"/>
          <p:nvPr/>
        </p:nvSpPr>
        <p:spPr>
          <a:xfrm>
            <a:off x="1948545" y="1240827"/>
            <a:ext cx="474810" cy="276999"/>
          </a:xfrm>
          <a:prstGeom prst="rect">
            <a:avLst/>
          </a:prstGeom>
          <a:noFill/>
        </p:spPr>
        <p:txBody>
          <a:bodyPr wrap="none" rtlCol="0">
            <a:spAutoFit/>
          </a:bodyPr>
          <a:lstStyle/>
          <a:p>
            <a:r>
              <a:rPr lang="en-US" sz="1200" dirty="0">
                <a:effectLst>
                  <a:outerShdw blurRad="38100" dist="38100" dir="2700000" algn="tl">
                    <a:srgbClr val="000000">
                      <a:alpha val="43137"/>
                    </a:srgbClr>
                  </a:outerShdw>
                </a:effectLst>
              </a:rPr>
              <a:t>max</a:t>
            </a:r>
          </a:p>
        </p:txBody>
      </p:sp>
      <p:grpSp>
        <p:nvGrpSpPr>
          <p:cNvPr id="6" name="Group 5">
            <a:extLst>
              <a:ext uri="{FF2B5EF4-FFF2-40B4-BE49-F238E27FC236}">
                <a16:creationId xmlns:a16="http://schemas.microsoft.com/office/drawing/2014/main" id="{8C49792C-B699-4FBD-9666-343E8314CAE3}"/>
              </a:ext>
            </a:extLst>
          </p:cNvPr>
          <p:cNvGrpSpPr/>
          <p:nvPr/>
        </p:nvGrpSpPr>
        <p:grpSpPr>
          <a:xfrm>
            <a:off x="3143608" y="2697462"/>
            <a:ext cx="7123984" cy="3985943"/>
            <a:chOff x="6300730" y="3148089"/>
            <a:chExt cx="5638800" cy="3188732"/>
          </a:xfrm>
        </p:grpSpPr>
        <p:pic>
          <p:nvPicPr>
            <p:cNvPr id="16" name="Picture 7">
              <a:extLst>
                <a:ext uri="{FF2B5EF4-FFF2-40B4-BE49-F238E27FC236}">
                  <a16:creationId xmlns:a16="http://schemas.microsoft.com/office/drawing/2014/main" id="{8CFFF01D-D68E-4345-B51F-3C24868733F1}"/>
                </a:ext>
              </a:extLst>
            </p:cNvPr>
            <p:cNvPicPr>
              <a:picLocks noChangeAspect="1" noChangeArrowheads="1"/>
            </p:cNvPicPr>
            <p:nvPr/>
          </p:nvPicPr>
          <p:blipFill>
            <a:blip r:embed="rId8" cstate="print"/>
            <a:srcRect/>
            <a:stretch>
              <a:fillRect/>
            </a:stretch>
          </p:blipFill>
          <p:spPr bwMode="auto">
            <a:xfrm>
              <a:off x="6300730" y="3517421"/>
              <a:ext cx="5638800" cy="2819400"/>
            </a:xfrm>
            <a:prstGeom prst="rect">
              <a:avLst/>
            </a:prstGeom>
            <a:noFill/>
            <a:ln w="9525">
              <a:noFill/>
              <a:miter lim="800000"/>
              <a:headEnd/>
              <a:tailEnd/>
            </a:ln>
          </p:spPr>
        </p:pic>
        <p:sp>
          <p:nvSpPr>
            <p:cNvPr id="17" name="TextBox 16">
              <a:extLst>
                <a:ext uri="{FF2B5EF4-FFF2-40B4-BE49-F238E27FC236}">
                  <a16:creationId xmlns:a16="http://schemas.microsoft.com/office/drawing/2014/main" id="{50553148-5DE3-47DD-82CA-1FE916CA1EA7}"/>
                </a:ext>
              </a:extLst>
            </p:cNvPr>
            <p:cNvSpPr txBox="1"/>
            <p:nvPr/>
          </p:nvSpPr>
          <p:spPr>
            <a:xfrm>
              <a:off x="7602993" y="3148089"/>
              <a:ext cx="3802644" cy="369332"/>
            </a:xfrm>
            <a:prstGeom prst="rect">
              <a:avLst/>
            </a:prstGeom>
            <a:noFill/>
          </p:spPr>
          <p:txBody>
            <a:bodyPr wrap="none" rtlCol="0">
              <a:spAutoFit/>
            </a:bodyPr>
            <a:lstStyle/>
            <a:p>
              <a:r>
                <a:rPr lang="en-US" sz="1800" baseline="30000" dirty="0">
                  <a:solidFill>
                    <a:schemeClr val="accent3">
                      <a:lumMod val="50000"/>
                    </a:schemeClr>
                  </a:solidFill>
                </a:rPr>
                <a:t>82</a:t>
              </a:r>
              <a:r>
                <a:rPr lang="en-US" sz="1800" dirty="0">
                  <a:solidFill>
                    <a:schemeClr val="accent3">
                      <a:lumMod val="50000"/>
                    </a:schemeClr>
                  </a:solidFill>
                </a:rPr>
                <a:t>Se </a:t>
              </a:r>
              <a:r>
                <a:rPr lang="en-US" sz="1200" dirty="0">
                  <a:solidFill>
                    <a:schemeClr val="accent3">
                      <a:lumMod val="50000"/>
                    </a:schemeClr>
                  </a:solidFill>
                </a:rPr>
                <a:t>(140 </a:t>
              </a:r>
              <a:r>
                <a:rPr lang="en-US" sz="1200" dirty="0" err="1">
                  <a:solidFill>
                    <a:schemeClr val="accent3">
                      <a:lumMod val="50000"/>
                    </a:schemeClr>
                  </a:solidFill>
                </a:rPr>
                <a:t>MeV</a:t>
              </a:r>
              <a:r>
                <a:rPr lang="en-US" sz="1200" dirty="0">
                  <a:solidFill>
                    <a:schemeClr val="accent3">
                      <a:lumMod val="50000"/>
                    </a:schemeClr>
                  </a:solidFill>
                </a:rPr>
                <a:t>/u) </a:t>
              </a:r>
              <a:r>
                <a:rPr lang="en-US" sz="1800" dirty="0">
                  <a:solidFill>
                    <a:schemeClr val="accent3">
                      <a:lumMod val="50000"/>
                    </a:schemeClr>
                  </a:solidFill>
                </a:rPr>
                <a:t>+ Be </a:t>
              </a:r>
              <a:r>
                <a:rPr lang="en-US" sz="1200" dirty="0">
                  <a:solidFill>
                    <a:schemeClr val="accent3">
                      <a:lumMod val="50000"/>
                    </a:schemeClr>
                  </a:solidFill>
                </a:rPr>
                <a:t>(443mg/cm</a:t>
              </a:r>
              <a:r>
                <a:rPr lang="en-US" sz="1200" baseline="30000" dirty="0">
                  <a:solidFill>
                    <a:schemeClr val="accent3">
                      <a:lumMod val="50000"/>
                    </a:schemeClr>
                  </a:solidFill>
                </a:rPr>
                <a:t>2</a:t>
              </a:r>
              <a:r>
                <a:rPr lang="en-US" sz="1200" dirty="0">
                  <a:solidFill>
                    <a:schemeClr val="accent3">
                      <a:lumMod val="50000"/>
                    </a:schemeClr>
                  </a:solidFill>
                </a:rPr>
                <a:t>)  </a:t>
              </a:r>
              <a:r>
                <a:rPr lang="en-US" sz="1800" dirty="0">
                  <a:solidFill>
                    <a:schemeClr val="accent3">
                      <a:lumMod val="50000"/>
                    </a:schemeClr>
                  </a:solidFill>
                  <a:sym typeface="Symbol"/>
                </a:rPr>
                <a:t> </a:t>
              </a:r>
              <a:r>
                <a:rPr lang="en-US" sz="1800" baseline="30000" dirty="0">
                  <a:solidFill>
                    <a:schemeClr val="accent3">
                      <a:lumMod val="50000"/>
                    </a:schemeClr>
                  </a:solidFill>
                  <a:sym typeface="Symbol"/>
                </a:rPr>
                <a:t>**</a:t>
              </a:r>
              <a:r>
                <a:rPr lang="en-US" sz="1800" dirty="0">
                  <a:solidFill>
                    <a:schemeClr val="accent3">
                      <a:lumMod val="50000"/>
                    </a:schemeClr>
                  </a:solidFill>
                  <a:sym typeface="Symbol"/>
                </a:rPr>
                <a:t>Ca</a:t>
              </a:r>
              <a:endParaRPr lang="en-US" sz="1800" dirty="0">
                <a:solidFill>
                  <a:schemeClr val="accent3">
                    <a:lumMod val="50000"/>
                  </a:schemeClr>
                </a:solidFill>
              </a:endParaRPr>
            </a:p>
          </p:txBody>
        </p:sp>
        <p:sp>
          <p:nvSpPr>
            <p:cNvPr id="18" name="TextBox 17">
              <a:extLst>
                <a:ext uri="{FF2B5EF4-FFF2-40B4-BE49-F238E27FC236}">
                  <a16:creationId xmlns:a16="http://schemas.microsoft.com/office/drawing/2014/main" id="{1C830177-4609-4B53-B488-54035160E752}"/>
                </a:ext>
              </a:extLst>
            </p:cNvPr>
            <p:cNvSpPr txBox="1"/>
            <p:nvPr/>
          </p:nvSpPr>
          <p:spPr>
            <a:xfrm>
              <a:off x="6705600" y="3486869"/>
              <a:ext cx="1149674" cy="307777"/>
            </a:xfrm>
            <a:prstGeom prst="rect">
              <a:avLst/>
            </a:prstGeom>
            <a:noFill/>
          </p:spPr>
          <p:txBody>
            <a:bodyPr wrap="none" rtlCol="0">
              <a:spAutoFit/>
            </a:bodyPr>
            <a:lstStyle/>
            <a:p>
              <a:r>
                <a:rPr lang="en-US" sz="1400" dirty="0"/>
                <a:t>After target</a:t>
              </a:r>
            </a:p>
          </p:txBody>
        </p:sp>
        <p:sp>
          <p:nvSpPr>
            <p:cNvPr id="19" name="Rectangle 18">
              <a:extLst>
                <a:ext uri="{FF2B5EF4-FFF2-40B4-BE49-F238E27FC236}">
                  <a16:creationId xmlns:a16="http://schemas.microsoft.com/office/drawing/2014/main" id="{4AE27ACE-EC2C-490B-9CD0-6FF798D1D439}"/>
                </a:ext>
              </a:extLst>
            </p:cNvPr>
            <p:cNvSpPr/>
            <p:nvPr/>
          </p:nvSpPr>
          <p:spPr bwMode="auto">
            <a:xfrm>
              <a:off x="10197564" y="4584221"/>
              <a:ext cx="381000" cy="1752600"/>
            </a:xfrm>
            <a:prstGeom prst="rect">
              <a:avLst/>
            </a:prstGeom>
            <a:solidFill>
              <a:srgbClr val="008000">
                <a:alpha val="11000"/>
              </a:srgbClr>
            </a:solidFill>
            <a:ln w="19050" cap="flat" cmpd="sng" algn="ctr">
              <a:solidFill>
                <a:srgbClr val="008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endParaRPr lang="en-US"/>
            </a:p>
          </p:txBody>
        </p:sp>
        <p:sp>
          <p:nvSpPr>
            <p:cNvPr id="20" name="TextBox 19">
              <a:extLst>
                <a:ext uri="{FF2B5EF4-FFF2-40B4-BE49-F238E27FC236}">
                  <a16:creationId xmlns:a16="http://schemas.microsoft.com/office/drawing/2014/main" id="{171D4AA7-C040-43CF-950E-CD138F4B176A}"/>
                </a:ext>
              </a:extLst>
            </p:cNvPr>
            <p:cNvSpPr txBox="1"/>
            <p:nvPr/>
          </p:nvSpPr>
          <p:spPr>
            <a:xfrm rot="16200000">
              <a:off x="9512387" y="5283433"/>
              <a:ext cx="1749197" cy="338554"/>
            </a:xfrm>
            <a:prstGeom prst="rect">
              <a:avLst/>
            </a:prstGeom>
            <a:noFill/>
          </p:spPr>
          <p:txBody>
            <a:bodyPr wrap="none" rtlCol="0">
              <a:spAutoFit/>
            </a:bodyPr>
            <a:lstStyle/>
            <a:p>
              <a:r>
                <a:rPr lang="en-US" sz="1600" dirty="0">
                  <a:solidFill>
                    <a:srgbClr val="008000"/>
                  </a:solidFill>
                </a:rPr>
                <a:t>Momentum slits</a:t>
              </a:r>
            </a:p>
          </p:txBody>
        </p:sp>
      </p:grpSp>
      <p:sp>
        <p:nvSpPr>
          <p:cNvPr id="5" name="TextBox 4"/>
          <p:cNvSpPr txBox="1"/>
          <p:nvPr/>
        </p:nvSpPr>
        <p:spPr>
          <a:xfrm>
            <a:off x="7914834" y="3966526"/>
            <a:ext cx="782587" cy="461665"/>
          </a:xfrm>
          <a:prstGeom prst="rect">
            <a:avLst/>
          </a:prstGeom>
          <a:noFill/>
        </p:spPr>
        <p:txBody>
          <a:bodyPr wrap="none" rtlCol="0">
            <a:spAutoFit/>
          </a:bodyPr>
          <a:lstStyle/>
          <a:p>
            <a:r>
              <a:rPr lang="en-US" sz="1200" dirty="0">
                <a:solidFill>
                  <a:srgbClr val="FF0000"/>
                </a:solidFill>
              </a:rPr>
              <a:t>Settings </a:t>
            </a:r>
          </a:p>
          <a:p>
            <a:r>
              <a:rPr lang="en-US" sz="1200" dirty="0">
                <a:solidFill>
                  <a:srgbClr val="FF0000"/>
                </a:solidFill>
              </a:rPr>
              <a:t>on </a:t>
            </a:r>
            <a:r>
              <a:rPr lang="en-US" sz="1200" baseline="30000" dirty="0">
                <a:solidFill>
                  <a:srgbClr val="FF0000"/>
                </a:solidFill>
              </a:rPr>
              <a:t>58</a:t>
            </a:r>
            <a:r>
              <a:rPr lang="en-US" sz="1200" dirty="0">
                <a:solidFill>
                  <a:srgbClr val="FF0000"/>
                </a:solidFill>
              </a:rPr>
              <a:t>Ca</a:t>
            </a:r>
          </a:p>
        </p:txBody>
      </p:sp>
      <p:sp>
        <p:nvSpPr>
          <p:cNvPr id="10" name="TextBox 9"/>
          <p:cNvSpPr txBox="1"/>
          <p:nvPr/>
        </p:nvSpPr>
        <p:spPr>
          <a:xfrm>
            <a:off x="1161843" y="526997"/>
            <a:ext cx="795411" cy="430887"/>
          </a:xfrm>
          <a:prstGeom prst="rect">
            <a:avLst/>
          </a:prstGeom>
          <a:noFill/>
        </p:spPr>
        <p:txBody>
          <a:bodyPr wrap="none" rtlCol="0">
            <a:spAutoFit/>
          </a:bodyPr>
          <a:lstStyle/>
          <a:p>
            <a:pPr algn="ctr"/>
            <a:r>
              <a:rPr lang="en-US" sz="1100" dirty="0">
                <a:solidFill>
                  <a:srgbClr val="008000"/>
                </a:solidFill>
              </a:rPr>
              <a:t>magnetic </a:t>
            </a:r>
          </a:p>
          <a:p>
            <a:pPr algn="ctr"/>
            <a:r>
              <a:rPr lang="en-US" sz="1100" dirty="0">
                <a:solidFill>
                  <a:srgbClr val="008000"/>
                </a:solidFill>
              </a:rPr>
              <a:t>dipole</a:t>
            </a:r>
          </a:p>
        </p:txBody>
      </p:sp>
      <p:pic>
        <p:nvPicPr>
          <p:cNvPr id="55" name="Audio 54">
            <a:hlinkClick r:id="" action="ppaction://media"/>
            <a:extLst>
              <a:ext uri="{FF2B5EF4-FFF2-40B4-BE49-F238E27FC236}">
                <a16:creationId xmlns:a16="http://schemas.microsoft.com/office/drawing/2014/main" id="{4286B1B8-3A1F-D48E-4691-EAA4517C6230}"/>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821402604"/>
      </p:ext>
    </p:extLst>
  </p:cSld>
  <p:clrMapOvr>
    <a:masterClrMapping/>
  </p:clrMapOvr>
  <mc:AlternateContent xmlns:mc="http://schemas.openxmlformats.org/markup-compatibility/2006" xmlns:p14="http://schemas.microsoft.com/office/powerpoint/2010/main">
    <mc:Choice Requires="p14">
      <p:transition spd="slow" p14:dur="4750" advTm="22059"/>
    </mc:Choice>
    <mc:Fallback xmlns="">
      <p:transition spd="slow" advTm="22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5"/>
                </p:tgtEl>
              </p:cMediaNode>
            </p:audio>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p:txBody>
          <a:bodyPr/>
          <a:lstStyle/>
          <a:p>
            <a:r>
              <a:rPr lang="en-US" dirty="0"/>
              <a:t>B</a:t>
            </a:r>
            <a:r>
              <a:rPr lang="en-US" dirty="0">
                <a:sym typeface="Symbol" panose="05050102010706020507" pitchFamily="18" charset="2"/>
              </a:rPr>
              <a:t></a:t>
            </a:r>
            <a:r>
              <a:rPr lang="en-US" dirty="0"/>
              <a:t> (magnetic rigidity) selection</a:t>
            </a:r>
            <a:endParaRPr lang="en-US" sz="2400" dirty="0"/>
          </a:p>
        </p:txBody>
      </p:sp>
      <p:sp>
        <p:nvSpPr>
          <p:cNvPr id="8" name="Slide Number Placeholder 4"/>
          <p:cNvSpPr>
            <a:spLocks noGrp="1"/>
          </p:cNvSpPr>
          <p:nvPr>
            <p:ph type="sldNum" sz="quarter" idx="12"/>
          </p:nvPr>
        </p:nvSpPr>
        <p:spPr/>
        <p:txBody>
          <a:bodyPr/>
          <a:lstStyle/>
          <a:p>
            <a:fld id="{03CADF29-9F94-4B0D-80F4-252D17990F8F}" type="slidenum">
              <a:rPr lang="en-US"/>
              <a:pPr/>
              <a:t>33</a:t>
            </a:fld>
            <a:endParaRPr lang="en-US"/>
          </a:p>
        </p:txBody>
      </p:sp>
      <p:sp>
        <p:nvSpPr>
          <p:cNvPr id="2" name="Footer Placeholder 1"/>
          <p:cNvSpPr>
            <a:spLocks noGrp="1"/>
          </p:cNvSpPr>
          <p:nvPr>
            <p:ph type="ftr" sz="quarter" idx="11"/>
          </p:nvPr>
        </p:nvSpPr>
        <p:spPr/>
        <p:txBody>
          <a:bodyPr/>
          <a:lstStyle/>
          <a:p>
            <a:r>
              <a:rPr lang="en-US"/>
              <a:t>OT@SIM.NSCL.MSU  04/04/18</a:t>
            </a:r>
            <a:endParaRPr lang="en-US" dirty="0"/>
          </a:p>
        </p:txBody>
      </p:sp>
      <p:pic>
        <p:nvPicPr>
          <p:cNvPr id="5" name="Picture 4">
            <a:extLst>
              <a:ext uri="{FF2B5EF4-FFF2-40B4-BE49-F238E27FC236}">
                <a16:creationId xmlns:a16="http://schemas.microsoft.com/office/drawing/2014/main" id="{627D3523-1E82-46C0-B41F-396E0B547B08}"/>
              </a:ext>
            </a:extLst>
          </p:cNvPr>
          <p:cNvPicPr>
            <a:picLocks noChangeAspect="1"/>
          </p:cNvPicPr>
          <p:nvPr/>
        </p:nvPicPr>
        <p:blipFill>
          <a:blip r:embed="rId6"/>
          <a:stretch>
            <a:fillRect/>
          </a:stretch>
        </p:blipFill>
        <p:spPr>
          <a:xfrm>
            <a:off x="600470" y="929352"/>
            <a:ext cx="2035538" cy="641333"/>
          </a:xfrm>
          <a:prstGeom prst="rect">
            <a:avLst/>
          </a:prstGeom>
        </p:spPr>
      </p:pic>
      <p:sp>
        <p:nvSpPr>
          <p:cNvPr id="7" name="Rectangle: Rounded Corners 6">
            <a:extLst>
              <a:ext uri="{FF2B5EF4-FFF2-40B4-BE49-F238E27FC236}">
                <a16:creationId xmlns:a16="http://schemas.microsoft.com/office/drawing/2014/main" id="{48F5417C-FB1B-48A9-976D-FCDD43EBBF68}"/>
              </a:ext>
            </a:extLst>
          </p:cNvPr>
          <p:cNvSpPr/>
          <p:nvPr/>
        </p:nvSpPr>
        <p:spPr bwMode="auto">
          <a:xfrm>
            <a:off x="1297817" y="1190452"/>
            <a:ext cx="304800" cy="307351"/>
          </a:xfrm>
          <a:prstGeom prst="roundRect">
            <a:avLst/>
          </a:prstGeom>
          <a:noFill/>
          <a:ln w="47625" cap="flat" cmpd="sng" algn="ctr">
            <a:solidFill>
              <a:srgbClr val="FF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12" name="TextBox 11">
            <a:extLst>
              <a:ext uri="{FF2B5EF4-FFF2-40B4-BE49-F238E27FC236}">
                <a16:creationId xmlns:a16="http://schemas.microsoft.com/office/drawing/2014/main" id="{22504B32-D6BF-4F55-86B4-444A85A7C00B}"/>
              </a:ext>
            </a:extLst>
          </p:cNvPr>
          <p:cNvSpPr txBox="1"/>
          <p:nvPr/>
        </p:nvSpPr>
        <p:spPr>
          <a:xfrm>
            <a:off x="414010" y="663256"/>
            <a:ext cx="2388795" cy="261610"/>
          </a:xfrm>
          <a:prstGeom prst="rect">
            <a:avLst/>
          </a:prstGeom>
          <a:noFill/>
        </p:spPr>
        <p:txBody>
          <a:bodyPr wrap="none" rtlCol="0">
            <a:spAutoFit/>
          </a:bodyPr>
          <a:lstStyle/>
          <a:p>
            <a:r>
              <a:rPr lang="en-US" sz="1100" dirty="0"/>
              <a:t>Tune separator for setting fragment</a:t>
            </a:r>
          </a:p>
        </p:txBody>
      </p:sp>
      <p:pic>
        <p:nvPicPr>
          <p:cNvPr id="26" name="Picture 25">
            <a:extLst>
              <a:ext uri="{FF2B5EF4-FFF2-40B4-BE49-F238E27FC236}">
                <a16:creationId xmlns:a16="http://schemas.microsoft.com/office/drawing/2014/main" id="{27859C0A-D34C-4BE8-9B7B-F4EA44E3AF94}"/>
              </a:ext>
            </a:extLst>
          </p:cNvPr>
          <p:cNvPicPr>
            <a:picLocks noChangeAspect="1"/>
          </p:cNvPicPr>
          <p:nvPr/>
        </p:nvPicPr>
        <p:blipFill>
          <a:blip r:embed="rId7"/>
          <a:stretch>
            <a:fillRect/>
          </a:stretch>
        </p:blipFill>
        <p:spPr>
          <a:xfrm>
            <a:off x="765707" y="4040567"/>
            <a:ext cx="1673819" cy="512442"/>
          </a:xfrm>
          <a:prstGeom prst="rect">
            <a:avLst/>
          </a:prstGeom>
        </p:spPr>
      </p:pic>
      <p:sp>
        <p:nvSpPr>
          <p:cNvPr id="27" name="Arrow: Down 26">
            <a:extLst>
              <a:ext uri="{FF2B5EF4-FFF2-40B4-BE49-F238E27FC236}">
                <a16:creationId xmlns:a16="http://schemas.microsoft.com/office/drawing/2014/main" id="{D1995825-E779-4E1D-B9C3-5252EFFF0094}"/>
              </a:ext>
            </a:extLst>
          </p:cNvPr>
          <p:cNvSpPr/>
          <p:nvPr/>
        </p:nvSpPr>
        <p:spPr bwMode="auto">
          <a:xfrm>
            <a:off x="169710" y="3824553"/>
            <a:ext cx="244300" cy="313616"/>
          </a:xfrm>
          <a:prstGeom prst="downArrow">
            <a:avLst/>
          </a:prstGeom>
          <a:noFill/>
          <a:ln w="9525" cap="flat" cmpd="sng" algn="ctr">
            <a:solidFill>
              <a:schemeClr val="bg1">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28" name="Arrow: Down 27">
            <a:extLst>
              <a:ext uri="{FF2B5EF4-FFF2-40B4-BE49-F238E27FC236}">
                <a16:creationId xmlns:a16="http://schemas.microsoft.com/office/drawing/2014/main" id="{3A586D12-4DAC-4082-8E95-9F855F8E0546}"/>
              </a:ext>
            </a:extLst>
          </p:cNvPr>
          <p:cNvSpPr/>
          <p:nvPr/>
        </p:nvSpPr>
        <p:spPr bwMode="auto">
          <a:xfrm>
            <a:off x="169710" y="4666290"/>
            <a:ext cx="244300" cy="313616"/>
          </a:xfrm>
          <a:prstGeom prst="downArrow">
            <a:avLst/>
          </a:prstGeom>
          <a:noFill/>
          <a:ln w="9525" cap="flat" cmpd="sng" algn="ctr">
            <a:solidFill>
              <a:schemeClr val="bg1">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pic>
        <p:nvPicPr>
          <p:cNvPr id="29" name="Picture 28">
            <a:extLst>
              <a:ext uri="{FF2B5EF4-FFF2-40B4-BE49-F238E27FC236}">
                <a16:creationId xmlns:a16="http://schemas.microsoft.com/office/drawing/2014/main" id="{436809CB-F7DE-45EB-AF8F-18FE2DF4FD8B}"/>
              </a:ext>
            </a:extLst>
          </p:cNvPr>
          <p:cNvPicPr>
            <a:picLocks noChangeAspect="1"/>
          </p:cNvPicPr>
          <p:nvPr/>
        </p:nvPicPr>
        <p:blipFill>
          <a:blip r:embed="rId8"/>
          <a:stretch>
            <a:fillRect/>
          </a:stretch>
        </p:blipFill>
        <p:spPr>
          <a:xfrm>
            <a:off x="838200" y="1657228"/>
            <a:ext cx="1673818" cy="2121038"/>
          </a:xfrm>
          <a:prstGeom prst="rect">
            <a:avLst/>
          </a:prstGeom>
        </p:spPr>
      </p:pic>
      <p:pic>
        <p:nvPicPr>
          <p:cNvPr id="30" name="Picture 29">
            <a:extLst>
              <a:ext uri="{FF2B5EF4-FFF2-40B4-BE49-F238E27FC236}">
                <a16:creationId xmlns:a16="http://schemas.microsoft.com/office/drawing/2014/main" id="{CD369033-8408-40B8-A7A0-47450CB75FAA}"/>
              </a:ext>
            </a:extLst>
          </p:cNvPr>
          <p:cNvPicPr>
            <a:picLocks noChangeAspect="1"/>
          </p:cNvPicPr>
          <p:nvPr/>
        </p:nvPicPr>
        <p:blipFill>
          <a:blip r:embed="rId9"/>
          <a:stretch>
            <a:fillRect/>
          </a:stretch>
        </p:blipFill>
        <p:spPr>
          <a:xfrm>
            <a:off x="956195" y="4867161"/>
            <a:ext cx="1324088" cy="1736533"/>
          </a:xfrm>
          <a:prstGeom prst="rect">
            <a:avLst/>
          </a:prstGeom>
        </p:spPr>
      </p:pic>
      <p:grpSp>
        <p:nvGrpSpPr>
          <p:cNvPr id="789512" name="Group 789511">
            <a:extLst>
              <a:ext uri="{FF2B5EF4-FFF2-40B4-BE49-F238E27FC236}">
                <a16:creationId xmlns:a16="http://schemas.microsoft.com/office/drawing/2014/main" id="{C9C3C7B2-FDA9-4120-B29B-01C1F6050ECE}"/>
              </a:ext>
            </a:extLst>
          </p:cNvPr>
          <p:cNvGrpSpPr/>
          <p:nvPr/>
        </p:nvGrpSpPr>
        <p:grpSpPr>
          <a:xfrm>
            <a:off x="4495800" y="791071"/>
            <a:ext cx="6930493" cy="5803442"/>
            <a:chOff x="4495800" y="791071"/>
            <a:chExt cx="6930493" cy="5803442"/>
          </a:xfrm>
        </p:grpSpPr>
        <p:grpSp>
          <p:nvGrpSpPr>
            <p:cNvPr id="789505" name="Group 789504">
              <a:extLst>
                <a:ext uri="{FF2B5EF4-FFF2-40B4-BE49-F238E27FC236}">
                  <a16:creationId xmlns:a16="http://schemas.microsoft.com/office/drawing/2014/main" id="{F760C867-8AF2-45BA-82E4-BF50E87DA5BE}"/>
                </a:ext>
              </a:extLst>
            </p:cNvPr>
            <p:cNvGrpSpPr/>
            <p:nvPr/>
          </p:nvGrpSpPr>
          <p:grpSpPr>
            <a:xfrm>
              <a:off x="4495800" y="791071"/>
              <a:ext cx="6930493" cy="4203905"/>
              <a:chOff x="3996064" y="2715894"/>
              <a:chExt cx="7239741" cy="4114374"/>
            </a:xfrm>
          </p:grpSpPr>
          <p:pic>
            <p:nvPicPr>
              <p:cNvPr id="31" name="Picture 30">
                <a:extLst>
                  <a:ext uri="{FF2B5EF4-FFF2-40B4-BE49-F238E27FC236}">
                    <a16:creationId xmlns:a16="http://schemas.microsoft.com/office/drawing/2014/main" id="{E2AC9D36-6DE6-4229-A53B-81BB55437503}"/>
                  </a:ext>
                </a:extLst>
              </p:cNvPr>
              <p:cNvPicPr>
                <a:picLocks noChangeAspect="1"/>
              </p:cNvPicPr>
              <p:nvPr/>
            </p:nvPicPr>
            <p:blipFill>
              <a:blip r:embed="rId10"/>
              <a:stretch>
                <a:fillRect/>
              </a:stretch>
            </p:blipFill>
            <p:spPr>
              <a:xfrm>
                <a:off x="3996064" y="2715894"/>
                <a:ext cx="7239741" cy="4114374"/>
              </a:xfrm>
              <a:prstGeom prst="rect">
                <a:avLst/>
              </a:prstGeom>
            </p:spPr>
          </p:pic>
          <p:sp>
            <p:nvSpPr>
              <p:cNvPr id="789504" name="TextBox 789503">
                <a:extLst>
                  <a:ext uri="{FF2B5EF4-FFF2-40B4-BE49-F238E27FC236}">
                    <a16:creationId xmlns:a16="http://schemas.microsoft.com/office/drawing/2014/main" id="{CF6F1570-1A63-477C-B57A-003A78E41331}"/>
                  </a:ext>
                </a:extLst>
              </p:cNvPr>
              <p:cNvSpPr txBox="1"/>
              <p:nvPr/>
            </p:nvSpPr>
            <p:spPr>
              <a:xfrm>
                <a:off x="4553265" y="2888456"/>
                <a:ext cx="1967205" cy="369332"/>
              </a:xfrm>
              <a:prstGeom prst="rect">
                <a:avLst/>
              </a:prstGeom>
              <a:noFill/>
            </p:spPr>
            <p:txBody>
              <a:bodyPr wrap="none" rtlCol="0">
                <a:spAutoFit/>
              </a:bodyPr>
              <a:lstStyle/>
              <a:p>
                <a:r>
                  <a:rPr lang="en-US" sz="1800" dirty="0">
                    <a:solidFill>
                      <a:schemeClr val="accent5">
                        <a:lumMod val="25000"/>
                      </a:schemeClr>
                    </a:solidFill>
                  </a:rPr>
                  <a:t>After Image2 slits</a:t>
                </a:r>
              </a:p>
            </p:txBody>
          </p:sp>
        </p:grpSp>
        <p:pic>
          <p:nvPicPr>
            <p:cNvPr id="789507" name="Picture 789506">
              <a:extLst>
                <a:ext uri="{FF2B5EF4-FFF2-40B4-BE49-F238E27FC236}">
                  <a16:creationId xmlns:a16="http://schemas.microsoft.com/office/drawing/2014/main" id="{D131EEC1-63B2-47C4-8DE6-8C098C59C450}"/>
                </a:ext>
              </a:extLst>
            </p:cNvPr>
            <p:cNvPicPr>
              <a:picLocks noChangeAspect="1"/>
            </p:cNvPicPr>
            <p:nvPr/>
          </p:nvPicPr>
          <p:blipFill>
            <a:blip r:embed="rId11"/>
            <a:stretch>
              <a:fillRect/>
            </a:stretch>
          </p:blipFill>
          <p:spPr>
            <a:xfrm>
              <a:off x="4953000" y="5469713"/>
              <a:ext cx="2687700" cy="1124800"/>
            </a:xfrm>
            <a:prstGeom prst="rect">
              <a:avLst/>
            </a:prstGeom>
          </p:spPr>
        </p:pic>
      </p:grpSp>
      <p:grpSp>
        <p:nvGrpSpPr>
          <p:cNvPr id="789513" name="Group 789512">
            <a:extLst>
              <a:ext uri="{FF2B5EF4-FFF2-40B4-BE49-F238E27FC236}">
                <a16:creationId xmlns:a16="http://schemas.microsoft.com/office/drawing/2014/main" id="{6A75434F-94F4-4AB4-818B-62699AA9FBA4}"/>
              </a:ext>
            </a:extLst>
          </p:cNvPr>
          <p:cNvGrpSpPr/>
          <p:nvPr/>
        </p:nvGrpSpPr>
        <p:grpSpPr>
          <a:xfrm>
            <a:off x="7640700" y="5469713"/>
            <a:ext cx="4327139" cy="1148519"/>
            <a:chOff x="7640700" y="5469713"/>
            <a:chExt cx="4327139" cy="1148519"/>
          </a:xfrm>
        </p:grpSpPr>
        <p:cxnSp>
          <p:nvCxnSpPr>
            <p:cNvPr id="789509" name="Straight Arrow Connector 789508">
              <a:extLst>
                <a:ext uri="{FF2B5EF4-FFF2-40B4-BE49-F238E27FC236}">
                  <a16:creationId xmlns:a16="http://schemas.microsoft.com/office/drawing/2014/main" id="{5499B91E-7742-49A6-A27D-94FF98F19B00}"/>
                </a:ext>
              </a:extLst>
            </p:cNvPr>
            <p:cNvCxnSpPr>
              <a:cxnSpLocks/>
            </p:cNvCxnSpPr>
            <p:nvPr/>
          </p:nvCxnSpPr>
          <p:spPr bwMode="auto">
            <a:xfrm flipV="1">
              <a:off x="7640700" y="5632988"/>
              <a:ext cx="1274700" cy="296686"/>
            </a:xfrm>
            <a:prstGeom prst="straightConnector1">
              <a:avLst/>
            </a:prstGeom>
            <a:noFill/>
            <a:ln w="9525" cap="flat" cmpd="sng" algn="ctr">
              <a:solidFill>
                <a:schemeClr val="accent3">
                  <a:lumMod val="75000"/>
                </a:schemeClr>
              </a:solidFill>
              <a:prstDash val="solid"/>
              <a:round/>
              <a:headEnd type="none" w="med" len="med"/>
              <a:tailEnd type="triangle"/>
            </a:ln>
            <a:effectLst/>
          </p:spPr>
        </p:cxnSp>
        <p:sp>
          <p:nvSpPr>
            <p:cNvPr id="789510" name="TextBox 789509">
              <a:extLst>
                <a:ext uri="{FF2B5EF4-FFF2-40B4-BE49-F238E27FC236}">
                  <a16:creationId xmlns:a16="http://schemas.microsoft.com/office/drawing/2014/main" id="{09DC26C9-B3A6-4C9A-9081-AD1939CB94A6}"/>
                </a:ext>
              </a:extLst>
            </p:cNvPr>
            <p:cNvSpPr txBox="1"/>
            <p:nvPr/>
          </p:nvSpPr>
          <p:spPr>
            <a:xfrm>
              <a:off x="8915400" y="5469713"/>
              <a:ext cx="3052439" cy="430887"/>
            </a:xfrm>
            <a:prstGeom prst="rect">
              <a:avLst/>
            </a:prstGeom>
            <a:noFill/>
          </p:spPr>
          <p:txBody>
            <a:bodyPr wrap="none" rtlCol="0">
              <a:spAutoFit/>
            </a:bodyPr>
            <a:lstStyle/>
            <a:p>
              <a:r>
                <a:rPr lang="en-US" sz="1100" dirty="0">
                  <a:solidFill>
                    <a:schemeClr val="accent5">
                      <a:lumMod val="25000"/>
                    </a:schemeClr>
                  </a:solidFill>
                </a:rPr>
                <a:t>It corresponds to 2 events/day,</a:t>
              </a:r>
              <a:br>
                <a:rPr lang="en-US" sz="1100" dirty="0">
                  <a:solidFill>
                    <a:schemeClr val="accent5">
                      <a:lumMod val="25000"/>
                    </a:schemeClr>
                  </a:solidFill>
                </a:rPr>
              </a:br>
              <a:r>
                <a:rPr lang="en-US" sz="1100" dirty="0">
                  <a:solidFill>
                    <a:schemeClr val="accent5">
                      <a:lumMod val="25000"/>
                    </a:schemeClr>
                  </a:solidFill>
                </a:rPr>
                <a:t>but in reality it will be less </a:t>
              </a:r>
              <a:r>
                <a:rPr lang="en-US" sz="1000" dirty="0">
                  <a:solidFill>
                    <a:schemeClr val="tx1">
                      <a:lumMod val="75000"/>
                    </a:schemeClr>
                  </a:solidFill>
                </a:rPr>
                <a:t>(“calcium” anomaly)</a:t>
              </a:r>
            </a:p>
          </p:txBody>
        </p:sp>
        <p:cxnSp>
          <p:nvCxnSpPr>
            <p:cNvPr id="44" name="Straight Arrow Connector 43">
              <a:extLst>
                <a:ext uri="{FF2B5EF4-FFF2-40B4-BE49-F238E27FC236}">
                  <a16:creationId xmlns:a16="http://schemas.microsoft.com/office/drawing/2014/main" id="{486EA506-38AE-48F4-A853-0A300A838939}"/>
                </a:ext>
              </a:extLst>
            </p:cNvPr>
            <p:cNvCxnSpPr>
              <a:cxnSpLocks/>
            </p:cNvCxnSpPr>
            <p:nvPr/>
          </p:nvCxnSpPr>
          <p:spPr bwMode="auto">
            <a:xfrm>
              <a:off x="7640700" y="6180456"/>
              <a:ext cx="1198500" cy="144144"/>
            </a:xfrm>
            <a:prstGeom prst="straightConnector1">
              <a:avLst/>
            </a:prstGeom>
            <a:noFill/>
            <a:ln w="9525" cap="flat" cmpd="sng" algn="ctr">
              <a:solidFill>
                <a:schemeClr val="accent3">
                  <a:lumMod val="75000"/>
                </a:schemeClr>
              </a:solidFill>
              <a:prstDash val="solid"/>
              <a:round/>
              <a:headEnd type="none" w="med" len="med"/>
              <a:tailEnd type="triangle"/>
            </a:ln>
            <a:effectLst/>
          </p:spPr>
        </p:cxnSp>
        <p:sp>
          <p:nvSpPr>
            <p:cNvPr id="46" name="TextBox 45">
              <a:extLst>
                <a:ext uri="{FF2B5EF4-FFF2-40B4-BE49-F238E27FC236}">
                  <a16:creationId xmlns:a16="http://schemas.microsoft.com/office/drawing/2014/main" id="{9FEF4F80-378D-43D9-A850-7216F96C2D37}"/>
                </a:ext>
              </a:extLst>
            </p:cNvPr>
            <p:cNvSpPr txBox="1"/>
            <p:nvPr/>
          </p:nvSpPr>
          <p:spPr>
            <a:xfrm>
              <a:off x="8862863" y="6187345"/>
              <a:ext cx="2127505" cy="430887"/>
            </a:xfrm>
            <a:prstGeom prst="rect">
              <a:avLst/>
            </a:prstGeom>
            <a:noFill/>
          </p:spPr>
          <p:txBody>
            <a:bodyPr wrap="none" rtlCol="0">
              <a:spAutoFit/>
            </a:bodyPr>
            <a:lstStyle/>
            <a:p>
              <a:r>
                <a:rPr lang="en-US" sz="1100" dirty="0">
                  <a:solidFill>
                    <a:schemeClr val="accent5">
                      <a:lumMod val="25000"/>
                    </a:schemeClr>
                  </a:solidFill>
                </a:rPr>
                <a:t>Still very high.</a:t>
              </a:r>
              <a:br>
                <a:rPr lang="en-US" sz="1100" dirty="0">
                  <a:solidFill>
                    <a:schemeClr val="accent5">
                      <a:lumMod val="25000"/>
                    </a:schemeClr>
                  </a:solidFill>
                </a:rPr>
              </a:br>
              <a:r>
                <a:rPr lang="en-US" sz="1100" dirty="0">
                  <a:solidFill>
                    <a:schemeClr val="accent5">
                      <a:lumMod val="25000"/>
                    </a:schemeClr>
                  </a:solidFill>
                </a:rPr>
                <a:t>DAQ rate should less 1000 cps</a:t>
              </a:r>
            </a:p>
          </p:txBody>
        </p:sp>
      </p:grpSp>
      <p:pic>
        <p:nvPicPr>
          <p:cNvPr id="14" name="Audio 13">
            <a:hlinkClick r:id="" action="ppaction://media"/>
            <a:extLst>
              <a:ext uri="{FF2B5EF4-FFF2-40B4-BE49-F238E27FC236}">
                <a16:creationId xmlns:a16="http://schemas.microsoft.com/office/drawing/2014/main" id="{E3AF430C-5A0B-8F40-7B4D-F0837763A259}"/>
              </a:ext>
            </a:extLst>
          </p:cNvPr>
          <p:cNvPicPr>
            <a:picLocks noChangeAspect="1"/>
          </p:cNvPicPr>
          <p:nvPr>
            <a:audioFile r:link="rId3"/>
            <p:extLst>
              <p:ext uri="{DAA4B4D4-6D71-4841-9C94-3DE7FCFB9230}">
                <p14:media xmlns:p14="http://schemas.microsoft.com/office/powerpoint/2010/main" r:embed="rId2"/>
              </p:ext>
            </p:extLst>
          </p:nvPr>
        </p:nvPicPr>
        <p:blipFill>
          <a:blip r:embed="rId12"/>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892776377"/>
      </p:ext>
    </p:extLst>
  </p:cSld>
  <p:clrMapOvr>
    <a:masterClrMapping/>
  </p:clrMapOvr>
  <mc:AlternateContent xmlns:mc="http://schemas.openxmlformats.org/markup-compatibility/2006" xmlns:p14="http://schemas.microsoft.com/office/powerpoint/2010/main">
    <mc:Choice Requires="p14">
      <p:transition spd="slow" p14:dur="4750" advTm="15997"/>
    </mc:Choice>
    <mc:Fallback xmlns="">
      <p:transition spd="slow" advTm="15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95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89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90600" y="0"/>
            <a:ext cx="9677399" cy="533400"/>
          </a:xfrm>
        </p:spPr>
        <p:txBody>
          <a:bodyPr/>
          <a:lstStyle/>
          <a:p>
            <a:pPr eaLnBrk="1" hangingPunct="1">
              <a:tabLst>
                <a:tab pos="857220" algn="l"/>
              </a:tabLst>
              <a:defRPr/>
            </a:pPr>
            <a:r>
              <a:rPr lang="en-US" sz="2800" b="1" dirty="0"/>
              <a:t>“Wedge” selection (energy loss difference)</a:t>
            </a:r>
          </a:p>
        </p:txBody>
      </p:sp>
      <p:sp>
        <p:nvSpPr>
          <p:cNvPr id="21" name="Footer Placeholder 20"/>
          <p:cNvSpPr>
            <a:spLocks noGrp="1"/>
          </p:cNvSpPr>
          <p:nvPr>
            <p:ph type="ftr" sz="quarter" idx="11"/>
          </p:nvPr>
        </p:nvSpPr>
        <p:spPr/>
        <p:txBody>
          <a:bodyPr/>
          <a:lstStyle/>
          <a:p>
            <a:pPr>
              <a:defRPr/>
            </a:pPr>
            <a:r>
              <a:rPr lang="nn-NO"/>
              <a:t>OT@SIM.NSCL.MSU  04/04/18</a:t>
            </a:r>
            <a:endParaRPr lang="en-US"/>
          </a:p>
        </p:txBody>
      </p:sp>
      <p:sp>
        <p:nvSpPr>
          <p:cNvPr id="10" name="Slide Number Placeholder 9"/>
          <p:cNvSpPr>
            <a:spLocks noGrp="1"/>
          </p:cNvSpPr>
          <p:nvPr>
            <p:ph type="sldNum" sz="quarter" idx="12"/>
          </p:nvPr>
        </p:nvSpPr>
        <p:spPr/>
        <p:txBody>
          <a:bodyPr/>
          <a:lstStyle/>
          <a:p>
            <a:pPr>
              <a:defRPr/>
            </a:pPr>
            <a:fld id="{F2F21981-AD5D-4B5F-B513-F44163497774}" type="slidenum">
              <a:rPr lang="en-US" smtClean="0"/>
              <a:pPr>
                <a:defRPr/>
              </a:pPr>
              <a:t>34</a:t>
            </a:fld>
            <a:endParaRPr lang="en-US"/>
          </a:p>
        </p:txBody>
      </p:sp>
      <p:pic>
        <p:nvPicPr>
          <p:cNvPr id="7" name="Picture 6">
            <a:extLst>
              <a:ext uri="{FF2B5EF4-FFF2-40B4-BE49-F238E27FC236}">
                <a16:creationId xmlns:a16="http://schemas.microsoft.com/office/drawing/2014/main" id="{8B6B142C-6C89-475E-95CB-4193C16285A3}"/>
              </a:ext>
            </a:extLst>
          </p:cNvPr>
          <p:cNvPicPr>
            <a:picLocks noChangeAspect="1"/>
          </p:cNvPicPr>
          <p:nvPr/>
        </p:nvPicPr>
        <p:blipFill>
          <a:blip r:embed="rId6"/>
          <a:stretch>
            <a:fillRect/>
          </a:stretch>
        </p:blipFill>
        <p:spPr>
          <a:xfrm>
            <a:off x="0" y="715030"/>
            <a:ext cx="6400800" cy="1181595"/>
          </a:xfrm>
          <a:prstGeom prst="rect">
            <a:avLst/>
          </a:prstGeom>
        </p:spPr>
      </p:pic>
      <p:sp>
        <p:nvSpPr>
          <p:cNvPr id="8" name="Rectangle 7">
            <a:extLst>
              <a:ext uri="{FF2B5EF4-FFF2-40B4-BE49-F238E27FC236}">
                <a16:creationId xmlns:a16="http://schemas.microsoft.com/office/drawing/2014/main" id="{2F4A083F-923D-48EA-A05A-BD06CF1C2BF5}"/>
              </a:ext>
            </a:extLst>
          </p:cNvPr>
          <p:cNvSpPr/>
          <p:nvPr/>
        </p:nvSpPr>
        <p:spPr>
          <a:xfrm>
            <a:off x="5268087" y="1678491"/>
            <a:ext cx="1122423" cy="246221"/>
          </a:xfrm>
          <a:prstGeom prst="rect">
            <a:avLst/>
          </a:prstGeom>
        </p:spPr>
        <p:txBody>
          <a:bodyPr wrap="none">
            <a:spAutoFit/>
          </a:bodyPr>
          <a:lstStyle/>
          <a:p>
            <a:r>
              <a:rPr lang="en-US" sz="1000" i="1" dirty="0">
                <a:solidFill>
                  <a:schemeClr val="bg1">
                    <a:lumMod val="75000"/>
                  </a:schemeClr>
                </a:solidFill>
              </a:rPr>
              <a:t>www-pdg.lbl.gov</a:t>
            </a:r>
            <a:endParaRPr lang="en-US" sz="1000" dirty="0">
              <a:solidFill>
                <a:schemeClr val="bg1">
                  <a:lumMod val="75000"/>
                </a:schemeClr>
              </a:solidFill>
            </a:endParaRPr>
          </a:p>
        </p:txBody>
      </p:sp>
      <p:cxnSp>
        <p:nvCxnSpPr>
          <p:cNvPr id="19" name="Straight Arrow Connector 18">
            <a:extLst>
              <a:ext uri="{FF2B5EF4-FFF2-40B4-BE49-F238E27FC236}">
                <a16:creationId xmlns:a16="http://schemas.microsoft.com/office/drawing/2014/main" id="{C19F9E96-0883-4607-BE8B-1E1595180A06}"/>
              </a:ext>
            </a:extLst>
          </p:cNvPr>
          <p:cNvCxnSpPr>
            <a:cxnSpLocks/>
          </p:cNvCxnSpPr>
          <p:nvPr/>
        </p:nvCxnSpPr>
        <p:spPr bwMode="auto">
          <a:xfrm>
            <a:off x="1882966" y="1724832"/>
            <a:ext cx="0" cy="343586"/>
          </a:xfrm>
          <a:prstGeom prst="straightConnector1">
            <a:avLst/>
          </a:prstGeom>
          <a:noFill/>
          <a:ln w="9525" cap="flat" cmpd="sng" algn="ctr">
            <a:solidFill>
              <a:schemeClr val="accent3">
                <a:lumMod val="75000"/>
              </a:schemeClr>
            </a:solidFill>
            <a:prstDash val="solid"/>
            <a:round/>
            <a:headEnd type="none" w="med" len="med"/>
            <a:tailEnd type="triangle"/>
          </a:ln>
          <a:effectLst/>
        </p:spPr>
      </p:cxnSp>
      <p:sp>
        <p:nvSpPr>
          <p:cNvPr id="22" name="TextBox 21">
            <a:extLst>
              <a:ext uri="{FF2B5EF4-FFF2-40B4-BE49-F238E27FC236}">
                <a16:creationId xmlns:a16="http://schemas.microsoft.com/office/drawing/2014/main" id="{C7C18CCF-5C37-46B4-AE84-AFDB8D6593A7}"/>
              </a:ext>
            </a:extLst>
          </p:cNvPr>
          <p:cNvSpPr txBox="1"/>
          <p:nvPr/>
        </p:nvSpPr>
        <p:spPr>
          <a:xfrm>
            <a:off x="1503695" y="2072550"/>
            <a:ext cx="758542" cy="553998"/>
          </a:xfrm>
          <a:prstGeom prst="rect">
            <a:avLst/>
          </a:prstGeom>
          <a:noFill/>
        </p:spPr>
        <p:txBody>
          <a:bodyPr wrap="none" rtlCol="0">
            <a:spAutoFit/>
          </a:bodyPr>
          <a:lstStyle/>
          <a:p>
            <a:pPr algn="ctr"/>
            <a:r>
              <a:rPr lang="en-US" sz="1000" dirty="0">
                <a:solidFill>
                  <a:schemeClr val="accent3">
                    <a:lumMod val="50000"/>
                  </a:schemeClr>
                </a:solidFill>
              </a:rPr>
              <a:t>Atomic </a:t>
            </a:r>
          </a:p>
          <a:p>
            <a:pPr algn="ctr"/>
            <a:r>
              <a:rPr lang="en-US" sz="1000" dirty="0">
                <a:solidFill>
                  <a:schemeClr val="accent3">
                    <a:lumMod val="50000"/>
                  </a:schemeClr>
                </a:solidFill>
              </a:rPr>
              <a:t>number of</a:t>
            </a:r>
          </a:p>
          <a:p>
            <a:pPr algn="ctr"/>
            <a:r>
              <a:rPr lang="en-US" sz="1000" dirty="0">
                <a:solidFill>
                  <a:schemeClr val="accent3">
                    <a:lumMod val="50000"/>
                  </a:schemeClr>
                </a:solidFill>
              </a:rPr>
              <a:t> fragment</a:t>
            </a:r>
          </a:p>
        </p:txBody>
      </p:sp>
      <p:cxnSp>
        <p:nvCxnSpPr>
          <p:cNvPr id="24" name="Straight Arrow Connector 23">
            <a:extLst>
              <a:ext uri="{FF2B5EF4-FFF2-40B4-BE49-F238E27FC236}">
                <a16:creationId xmlns:a16="http://schemas.microsoft.com/office/drawing/2014/main" id="{554D1839-5901-4126-A1B3-7CCB4A641E0A}"/>
              </a:ext>
            </a:extLst>
          </p:cNvPr>
          <p:cNvCxnSpPr>
            <a:cxnSpLocks/>
          </p:cNvCxnSpPr>
          <p:nvPr/>
        </p:nvCxnSpPr>
        <p:spPr bwMode="auto">
          <a:xfrm>
            <a:off x="2234986" y="1868925"/>
            <a:ext cx="203414" cy="199493"/>
          </a:xfrm>
          <a:prstGeom prst="straightConnector1">
            <a:avLst/>
          </a:prstGeom>
          <a:noFill/>
          <a:ln w="9525" cap="flat" cmpd="sng" algn="ctr">
            <a:solidFill>
              <a:schemeClr val="accent3">
                <a:lumMod val="75000"/>
              </a:schemeClr>
            </a:solidFill>
            <a:prstDash val="solid"/>
            <a:round/>
            <a:headEnd type="none" w="med" len="med"/>
            <a:tailEnd type="triangle"/>
          </a:ln>
          <a:effectLst/>
        </p:spPr>
      </p:cxnSp>
      <p:sp>
        <p:nvSpPr>
          <p:cNvPr id="25" name="TextBox 24">
            <a:extLst>
              <a:ext uri="{FF2B5EF4-FFF2-40B4-BE49-F238E27FC236}">
                <a16:creationId xmlns:a16="http://schemas.microsoft.com/office/drawing/2014/main" id="{D22310F7-3356-4495-9C08-2942976A90E4}"/>
              </a:ext>
            </a:extLst>
          </p:cNvPr>
          <p:cNvSpPr txBox="1"/>
          <p:nvPr/>
        </p:nvSpPr>
        <p:spPr>
          <a:xfrm>
            <a:off x="2221359" y="2072550"/>
            <a:ext cx="731290" cy="400110"/>
          </a:xfrm>
          <a:prstGeom prst="rect">
            <a:avLst/>
          </a:prstGeom>
          <a:noFill/>
        </p:spPr>
        <p:txBody>
          <a:bodyPr wrap="none" rtlCol="0">
            <a:spAutoFit/>
          </a:bodyPr>
          <a:lstStyle/>
          <a:p>
            <a:pPr algn="ctr"/>
            <a:r>
              <a:rPr lang="en-US" sz="1000" dirty="0">
                <a:solidFill>
                  <a:schemeClr val="accent3">
                    <a:lumMod val="50000"/>
                  </a:schemeClr>
                </a:solidFill>
              </a:rPr>
              <a:t>Fragment</a:t>
            </a:r>
          </a:p>
          <a:p>
            <a:pPr algn="ctr"/>
            <a:r>
              <a:rPr lang="en-US" sz="1000" dirty="0">
                <a:solidFill>
                  <a:schemeClr val="accent3">
                    <a:lumMod val="50000"/>
                  </a:schemeClr>
                </a:solidFill>
              </a:rPr>
              <a:t>velocity</a:t>
            </a:r>
          </a:p>
        </p:txBody>
      </p:sp>
      <p:grpSp>
        <p:nvGrpSpPr>
          <p:cNvPr id="14349" name="Group 14348">
            <a:extLst>
              <a:ext uri="{FF2B5EF4-FFF2-40B4-BE49-F238E27FC236}">
                <a16:creationId xmlns:a16="http://schemas.microsoft.com/office/drawing/2014/main" id="{CC98FC4C-2534-442F-ADC8-DDA6186B70C4}"/>
              </a:ext>
            </a:extLst>
          </p:cNvPr>
          <p:cNvGrpSpPr/>
          <p:nvPr/>
        </p:nvGrpSpPr>
        <p:grpSpPr>
          <a:xfrm>
            <a:off x="468121" y="3160919"/>
            <a:ext cx="4819199" cy="3468481"/>
            <a:chOff x="468121" y="3160919"/>
            <a:chExt cx="4819199" cy="3468481"/>
          </a:xfrm>
        </p:grpSpPr>
        <p:pic>
          <p:nvPicPr>
            <p:cNvPr id="26" name="Picture 25">
              <a:extLst>
                <a:ext uri="{FF2B5EF4-FFF2-40B4-BE49-F238E27FC236}">
                  <a16:creationId xmlns:a16="http://schemas.microsoft.com/office/drawing/2014/main" id="{086B3756-89D7-4200-A28B-F992AE6729BC}"/>
                </a:ext>
              </a:extLst>
            </p:cNvPr>
            <p:cNvPicPr>
              <a:picLocks noChangeAspect="1"/>
            </p:cNvPicPr>
            <p:nvPr/>
          </p:nvPicPr>
          <p:blipFill>
            <a:blip r:embed="rId7"/>
            <a:stretch>
              <a:fillRect/>
            </a:stretch>
          </p:blipFill>
          <p:spPr>
            <a:xfrm>
              <a:off x="762000" y="4539080"/>
              <a:ext cx="4525320" cy="2090320"/>
            </a:xfrm>
            <a:prstGeom prst="rect">
              <a:avLst/>
            </a:prstGeom>
          </p:spPr>
        </p:pic>
        <p:pic>
          <p:nvPicPr>
            <p:cNvPr id="28" name="Picture 27">
              <a:extLst>
                <a:ext uri="{FF2B5EF4-FFF2-40B4-BE49-F238E27FC236}">
                  <a16:creationId xmlns:a16="http://schemas.microsoft.com/office/drawing/2014/main" id="{319B1F18-8D90-45EA-942F-099EEDB4A5C2}"/>
                </a:ext>
              </a:extLst>
            </p:cNvPr>
            <p:cNvPicPr>
              <a:picLocks noChangeAspect="1"/>
            </p:cNvPicPr>
            <p:nvPr/>
          </p:nvPicPr>
          <p:blipFill>
            <a:blip r:embed="rId8"/>
            <a:stretch>
              <a:fillRect/>
            </a:stretch>
          </p:blipFill>
          <p:spPr>
            <a:xfrm>
              <a:off x="468121" y="3160919"/>
              <a:ext cx="2005894" cy="1036000"/>
            </a:xfrm>
            <a:prstGeom prst="rect">
              <a:avLst/>
            </a:prstGeom>
          </p:spPr>
        </p:pic>
        <p:cxnSp>
          <p:nvCxnSpPr>
            <p:cNvPr id="30" name="Straight Arrow Connector 29">
              <a:extLst>
                <a:ext uri="{FF2B5EF4-FFF2-40B4-BE49-F238E27FC236}">
                  <a16:creationId xmlns:a16="http://schemas.microsoft.com/office/drawing/2014/main" id="{03F7E88F-0DA1-4B38-98F7-32613F6D7F32}"/>
                </a:ext>
              </a:extLst>
            </p:cNvPr>
            <p:cNvCxnSpPr>
              <a:cxnSpLocks/>
              <a:stCxn id="14339" idx="2"/>
            </p:cNvCxnSpPr>
            <p:nvPr/>
          </p:nvCxnSpPr>
          <p:spPr bwMode="auto">
            <a:xfrm>
              <a:off x="1067363" y="4144820"/>
              <a:ext cx="349846" cy="280767"/>
            </a:xfrm>
            <a:prstGeom prst="straightConnector1">
              <a:avLst/>
            </a:prstGeom>
            <a:noFill/>
            <a:ln w="9525" cap="flat" cmpd="sng" algn="ctr">
              <a:solidFill>
                <a:srgbClr val="FF0000"/>
              </a:solidFill>
              <a:prstDash val="solid"/>
              <a:round/>
              <a:headEnd type="none" w="med" len="med"/>
              <a:tailEnd type="triangle"/>
            </a:ln>
            <a:effectLst/>
          </p:spPr>
        </p:cxnSp>
        <p:sp>
          <p:nvSpPr>
            <p:cNvPr id="14339" name="Rectangle: Rounded Corners 14338">
              <a:extLst>
                <a:ext uri="{FF2B5EF4-FFF2-40B4-BE49-F238E27FC236}">
                  <a16:creationId xmlns:a16="http://schemas.microsoft.com/office/drawing/2014/main" id="{241724B7-56FF-46F1-AFEE-F00EE5312D11}"/>
                </a:ext>
              </a:extLst>
            </p:cNvPr>
            <p:cNvSpPr/>
            <p:nvPr/>
          </p:nvSpPr>
          <p:spPr bwMode="auto">
            <a:xfrm>
              <a:off x="495863" y="3829069"/>
              <a:ext cx="1143000" cy="315751"/>
            </a:xfrm>
            <a:prstGeom prst="roundRect">
              <a:avLst/>
            </a:prstGeom>
            <a:noFill/>
            <a:ln w="50800" cap="flat" cmpd="sng" algn="ctr">
              <a:solidFill>
                <a:srgbClr val="FF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grpSp>
      <p:sp>
        <p:nvSpPr>
          <p:cNvPr id="5" name="TextBox 4"/>
          <p:cNvSpPr txBox="1"/>
          <p:nvPr/>
        </p:nvSpPr>
        <p:spPr>
          <a:xfrm>
            <a:off x="3200400" y="2126214"/>
            <a:ext cx="2922050" cy="400110"/>
          </a:xfrm>
          <a:prstGeom prst="rect">
            <a:avLst/>
          </a:prstGeom>
          <a:noFill/>
        </p:spPr>
        <p:txBody>
          <a:bodyPr wrap="square" rtlCol="0">
            <a:spAutoFit/>
          </a:bodyPr>
          <a:lstStyle/>
          <a:p>
            <a:r>
              <a:rPr lang="en-US" sz="1000" dirty="0">
                <a:solidFill>
                  <a:schemeClr val="accent3">
                    <a:lumMod val="50000"/>
                  </a:schemeClr>
                </a:solidFill>
              </a:rPr>
              <a:t>Then higher Z or smaller velocity,</a:t>
            </a:r>
            <a:br>
              <a:rPr lang="en-US" sz="1000" dirty="0">
                <a:solidFill>
                  <a:schemeClr val="accent3">
                    <a:lumMod val="50000"/>
                  </a:schemeClr>
                </a:solidFill>
              </a:rPr>
            </a:br>
            <a:r>
              <a:rPr lang="en-US" sz="1000" dirty="0">
                <a:solidFill>
                  <a:schemeClr val="accent3">
                    <a:lumMod val="50000"/>
                  </a:schemeClr>
                </a:solidFill>
              </a:rPr>
              <a:t>then larger </a:t>
            </a:r>
            <a:r>
              <a:rPr lang="en-US" sz="1000" dirty="0" err="1">
                <a:solidFill>
                  <a:schemeClr val="accent3">
                    <a:lumMod val="50000"/>
                  </a:schemeClr>
                </a:solidFill>
              </a:rPr>
              <a:t>dE</a:t>
            </a:r>
            <a:r>
              <a:rPr lang="en-US" sz="1000" dirty="0">
                <a:solidFill>
                  <a:schemeClr val="accent3">
                    <a:lumMod val="50000"/>
                  </a:schemeClr>
                </a:solidFill>
              </a:rPr>
              <a:t>/dx  </a:t>
            </a:r>
            <a:r>
              <a:rPr lang="en-US" sz="800" dirty="0">
                <a:solidFill>
                  <a:schemeClr val="tx2">
                    <a:lumMod val="75000"/>
                  </a:schemeClr>
                </a:solidFill>
              </a:rPr>
              <a:t>(in 10-100 MeV/u energy region)</a:t>
            </a:r>
          </a:p>
        </p:txBody>
      </p:sp>
      <p:sp>
        <p:nvSpPr>
          <p:cNvPr id="12" name="TextBox 11"/>
          <p:cNvSpPr txBox="1"/>
          <p:nvPr/>
        </p:nvSpPr>
        <p:spPr>
          <a:xfrm>
            <a:off x="3339250" y="2526324"/>
            <a:ext cx="2412840" cy="261610"/>
          </a:xfrm>
          <a:prstGeom prst="rect">
            <a:avLst/>
          </a:prstGeom>
          <a:noFill/>
        </p:spPr>
        <p:txBody>
          <a:bodyPr wrap="none" rtlCol="0">
            <a:spAutoFit/>
          </a:bodyPr>
          <a:lstStyle/>
          <a:p>
            <a:r>
              <a:rPr lang="en-US" sz="1100" dirty="0">
                <a:solidFill>
                  <a:srgbClr val="C00000"/>
                </a:solidFill>
              </a:rPr>
              <a:t>“Wedge” = wedge-shaped degrader</a:t>
            </a:r>
          </a:p>
        </p:txBody>
      </p:sp>
      <p:grpSp>
        <p:nvGrpSpPr>
          <p:cNvPr id="15" name="Group 14"/>
          <p:cNvGrpSpPr/>
          <p:nvPr/>
        </p:nvGrpSpPr>
        <p:grpSpPr>
          <a:xfrm>
            <a:off x="6652938" y="641602"/>
            <a:ext cx="5386661" cy="2023339"/>
            <a:chOff x="6652938" y="641602"/>
            <a:chExt cx="5386661" cy="2023339"/>
          </a:xfrm>
        </p:grpSpPr>
        <p:pic>
          <p:nvPicPr>
            <p:cNvPr id="6" name="Picture 5">
              <a:extLst>
                <a:ext uri="{FF2B5EF4-FFF2-40B4-BE49-F238E27FC236}">
                  <a16:creationId xmlns:a16="http://schemas.microsoft.com/office/drawing/2014/main" id="{6615F103-268F-43DE-9043-D0AAD8625406}"/>
                </a:ext>
              </a:extLst>
            </p:cNvPr>
            <p:cNvPicPr>
              <a:picLocks noChangeAspect="1"/>
            </p:cNvPicPr>
            <p:nvPr/>
          </p:nvPicPr>
          <p:blipFill>
            <a:blip r:embed="rId9"/>
            <a:stretch>
              <a:fillRect/>
            </a:stretch>
          </p:blipFill>
          <p:spPr>
            <a:xfrm>
              <a:off x="6652938" y="641602"/>
              <a:ext cx="5386661" cy="2023339"/>
            </a:xfrm>
            <a:prstGeom prst="rect">
              <a:avLst/>
            </a:prstGeom>
          </p:spPr>
        </p:pic>
        <p:sp>
          <p:nvSpPr>
            <p:cNvPr id="14" name="TextBox 13"/>
            <p:cNvSpPr txBox="1"/>
            <p:nvPr/>
          </p:nvSpPr>
          <p:spPr>
            <a:xfrm>
              <a:off x="9016650" y="1886775"/>
              <a:ext cx="367408" cy="169277"/>
            </a:xfrm>
            <a:prstGeom prst="rect">
              <a:avLst/>
            </a:prstGeom>
            <a:noFill/>
          </p:spPr>
          <p:txBody>
            <a:bodyPr wrap="none" rtlCol="0">
              <a:spAutoFit/>
            </a:bodyPr>
            <a:lstStyle/>
            <a:p>
              <a:r>
                <a:rPr lang="en-US" sz="500" b="1" dirty="0">
                  <a:solidFill>
                    <a:srgbClr val="C00000"/>
                  </a:solidFill>
                </a:rPr>
                <a:t>+2.5%</a:t>
              </a:r>
            </a:p>
          </p:txBody>
        </p:sp>
        <p:sp>
          <p:nvSpPr>
            <p:cNvPr id="31" name="TextBox 30"/>
            <p:cNvSpPr txBox="1"/>
            <p:nvPr/>
          </p:nvSpPr>
          <p:spPr>
            <a:xfrm>
              <a:off x="8993005" y="1645971"/>
              <a:ext cx="369012" cy="169277"/>
            </a:xfrm>
            <a:prstGeom prst="rect">
              <a:avLst/>
            </a:prstGeom>
            <a:noFill/>
          </p:spPr>
          <p:txBody>
            <a:bodyPr wrap="none" rtlCol="0">
              <a:spAutoFit/>
            </a:bodyPr>
            <a:lstStyle/>
            <a:p>
              <a:r>
                <a:rPr lang="en-US" sz="500" b="1" dirty="0">
                  <a:solidFill>
                    <a:srgbClr val="C00000"/>
                  </a:solidFill>
                </a:rPr>
                <a:t> -2.5%</a:t>
              </a:r>
            </a:p>
          </p:txBody>
        </p:sp>
      </p:grpSp>
      <p:grpSp>
        <p:nvGrpSpPr>
          <p:cNvPr id="16" name="Group 15"/>
          <p:cNvGrpSpPr/>
          <p:nvPr/>
        </p:nvGrpSpPr>
        <p:grpSpPr>
          <a:xfrm>
            <a:off x="5895626" y="2068418"/>
            <a:ext cx="6041759" cy="4711664"/>
            <a:chOff x="5895626" y="2068418"/>
            <a:chExt cx="6041759" cy="4711664"/>
          </a:xfrm>
        </p:grpSpPr>
        <p:pic>
          <p:nvPicPr>
            <p:cNvPr id="3" name="Picture 2"/>
            <p:cNvPicPr>
              <a:picLocks noChangeAspect="1"/>
            </p:cNvPicPr>
            <p:nvPr/>
          </p:nvPicPr>
          <p:blipFill>
            <a:blip r:embed="rId10"/>
            <a:stretch>
              <a:fillRect/>
            </a:stretch>
          </p:blipFill>
          <p:spPr>
            <a:xfrm>
              <a:off x="5895626" y="3149020"/>
              <a:ext cx="6041759" cy="3631062"/>
            </a:xfrm>
            <a:prstGeom prst="rect">
              <a:avLst/>
            </a:prstGeom>
          </p:spPr>
        </p:pic>
        <p:cxnSp>
          <p:nvCxnSpPr>
            <p:cNvPr id="38" name="Straight Arrow Connector 37">
              <a:extLst>
                <a:ext uri="{FF2B5EF4-FFF2-40B4-BE49-F238E27FC236}">
                  <a16:creationId xmlns:a16="http://schemas.microsoft.com/office/drawing/2014/main" id="{42617DD9-2514-4D87-8271-7056B6EE60A4}"/>
                </a:ext>
              </a:extLst>
            </p:cNvPr>
            <p:cNvCxnSpPr>
              <a:cxnSpLocks/>
            </p:cNvCxnSpPr>
            <p:nvPr/>
          </p:nvCxnSpPr>
          <p:spPr bwMode="auto">
            <a:xfrm flipV="1">
              <a:off x="8763000" y="2068418"/>
              <a:ext cx="2590800" cy="1063687"/>
            </a:xfrm>
            <a:prstGeom prst="straightConnector1">
              <a:avLst/>
            </a:prstGeom>
            <a:noFill/>
            <a:ln w="9525" cap="flat" cmpd="sng" algn="ctr">
              <a:solidFill>
                <a:srgbClr val="FF0000"/>
              </a:solidFill>
              <a:prstDash val="solid"/>
              <a:round/>
              <a:headEnd type="none" w="med" len="med"/>
              <a:tailEnd type="triangle"/>
            </a:ln>
            <a:effectLst/>
          </p:spPr>
        </p:cxnSp>
      </p:grpSp>
      <p:pic>
        <p:nvPicPr>
          <p:cNvPr id="49" name="Audio 48">
            <a:hlinkClick r:id="" action="ppaction://media"/>
            <a:extLst>
              <a:ext uri="{FF2B5EF4-FFF2-40B4-BE49-F238E27FC236}">
                <a16:creationId xmlns:a16="http://schemas.microsoft.com/office/drawing/2014/main" id="{6BE58940-D130-03E0-A931-5FA6E7B7444A}"/>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979641074"/>
      </p:ext>
    </p:extLst>
  </p:cSld>
  <p:clrMapOvr>
    <a:masterClrMapping/>
  </p:clrMapOvr>
  <mc:AlternateContent xmlns:mc="http://schemas.openxmlformats.org/markup-compatibility/2006" xmlns:p14="http://schemas.microsoft.com/office/powerpoint/2010/main">
    <mc:Choice Requires="p14">
      <p:transition spd="slow" p14:dur="4750" advTm="11629"/>
    </mc:Choice>
    <mc:Fallback xmlns="">
      <p:transition spd="slow" advTm="11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3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9"/>
                </p:tgtEl>
              </p:cMediaNode>
            </p:audio>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90600" y="0"/>
            <a:ext cx="9677399" cy="533400"/>
          </a:xfrm>
        </p:spPr>
        <p:txBody>
          <a:bodyPr/>
          <a:lstStyle/>
          <a:p>
            <a:pPr eaLnBrk="1" hangingPunct="1">
              <a:tabLst>
                <a:tab pos="857220" algn="l"/>
              </a:tabLst>
              <a:defRPr/>
            </a:pPr>
            <a:r>
              <a:rPr lang="en-US" sz="2800" b="1" dirty="0"/>
              <a:t>Wedge selection (energy loss difference)</a:t>
            </a:r>
          </a:p>
        </p:txBody>
      </p:sp>
      <p:sp>
        <p:nvSpPr>
          <p:cNvPr id="21" name="Footer Placeholder 20"/>
          <p:cNvSpPr>
            <a:spLocks noGrp="1"/>
          </p:cNvSpPr>
          <p:nvPr>
            <p:ph type="ftr" sz="quarter" idx="11"/>
          </p:nvPr>
        </p:nvSpPr>
        <p:spPr/>
        <p:txBody>
          <a:bodyPr/>
          <a:lstStyle/>
          <a:p>
            <a:pPr>
              <a:defRPr/>
            </a:pPr>
            <a:r>
              <a:rPr lang="nn-NO"/>
              <a:t>OT@SIM.NSCL.MSU  04/04/18</a:t>
            </a:r>
            <a:endParaRPr lang="en-US"/>
          </a:p>
        </p:txBody>
      </p:sp>
      <p:sp>
        <p:nvSpPr>
          <p:cNvPr id="10" name="Slide Number Placeholder 9"/>
          <p:cNvSpPr>
            <a:spLocks noGrp="1"/>
          </p:cNvSpPr>
          <p:nvPr>
            <p:ph type="sldNum" sz="quarter" idx="12"/>
          </p:nvPr>
        </p:nvSpPr>
        <p:spPr/>
        <p:txBody>
          <a:bodyPr/>
          <a:lstStyle/>
          <a:p>
            <a:pPr>
              <a:defRPr/>
            </a:pPr>
            <a:fld id="{F2F21981-AD5D-4B5F-B513-F44163497774}" type="slidenum">
              <a:rPr lang="en-US" smtClean="0"/>
              <a:pPr>
                <a:defRPr/>
              </a:pPr>
              <a:t>35</a:t>
            </a:fld>
            <a:endParaRPr lang="en-US"/>
          </a:p>
        </p:txBody>
      </p:sp>
      <p:pic>
        <p:nvPicPr>
          <p:cNvPr id="2" name="Picture 1">
            <a:extLst>
              <a:ext uri="{FF2B5EF4-FFF2-40B4-BE49-F238E27FC236}">
                <a16:creationId xmlns:a16="http://schemas.microsoft.com/office/drawing/2014/main" id="{D981F997-53E1-4677-9511-39604AC55615}"/>
              </a:ext>
            </a:extLst>
          </p:cNvPr>
          <p:cNvPicPr>
            <a:picLocks noChangeAspect="1"/>
          </p:cNvPicPr>
          <p:nvPr/>
        </p:nvPicPr>
        <p:blipFill>
          <a:blip r:embed="rId6"/>
          <a:stretch>
            <a:fillRect/>
          </a:stretch>
        </p:blipFill>
        <p:spPr>
          <a:xfrm>
            <a:off x="823522" y="1739723"/>
            <a:ext cx="1558190" cy="3429000"/>
          </a:xfrm>
          <a:prstGeom prst="rect">
            <a:avLst/>
          </a:prstGeom>
        </p:spPr>
      </p:pic>
      <p:pic>
        <p:nvPicPr>
          <p:cNvPr id="23" name="Picture 22">
            <a:extLst>
              <a:ext uri="{FF2B5EF4-FFF2-40B4-BE49-F238E27FC236}">
                <a16:creationId xmlns:a16="http://schemas.microsoft.com/office/drawing/2014/main" id="{DCF3B052-9934-47B6-A1ED-9CAF3DAF1E26}"/>
              </a:ext>
            </a:extLst>
          </p:cNvPr>
          <p:cNvPicPr>
            <a:picLocks noChangeAspect="1"/>
          </p:cNvPicPr>
          <p:nvPr/>
        </p:nvPicPr>
        <p:blipFill>
          <a:blip r:embed="rId7"/>
          <a:stretch>
            <a:fillRect/>
          </a:stretch>
        </p:blipFill>
        <p:spPr>
          <a:xfrm>
            <a:off x="600470" y="929352"/>
            <a:ext cx="2035538" cy="641333"/>
          </a:xfrm>
          <a:prstGeom prst="rect">
            <a:avLst/>
          </a:prstGeom>
        </p:spPr>
      </p:pic>
      <p:sp>
        <p:nvSpPr>
          <p:cNvPr id="27" name="Rectangle: Rounded Corners 26">
            <a:extLst>
              <a:ext uri="{FF2B5EF4-FFF2-40B4-BE49-F238E27FC236}">
                <a16:creationId xmlns:a16="http://schemas.microsoft.com/office/drawing/2014/main" id="{AD58D5CF-EDD1-4977-8499-006F9558BB6B}"/>
              </a:ext>
            </a:extLst>
          </p:cNvPr>
          <p:cNvSpPr/>
          <p:nvPr/>
        </p:nvSpPr>
        <p:spPr bwMode="auto">
          <a:xfrm>
            <a:off x="1297817" y="1190452"/>
            <a:ext cx="304800" cy="307351"/>
          </a:xfrm>
          <a:prstGeom prst="roundRect">
            <a:avLst/>
          </a:prstGeom>
          <a:noFill/>
          <a:ln w="47625" cap="flat" cmpd="sng" algn="ctr">
            <a:solidFill>
              <a:srgbClr val="FF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29" name="TextBox 28">
            <a:extLst>
              <a:ext uri="{FF2B5EF4-FFF2-40B4-BE49-F238E27FC236}">
                <a16:creationId xmlns:a16="http://schemas.microsoft.com/office/drawing/2014/main" id="{2571CC39-3EA5-416E-AEBE-1EECF7A79A2A}"/>
              </a:ext>
            </a:extLst>
          </p:cNvPr>
          <p:cNvSpPr txBox="1"/>
          <p:nvPr/>
        </p:nvSpPr>
        <p:spPr>
          <a:xfrm>
            <a:off x="414010" y="663256"/>
            <a:ext cx="2388795" cy="261610"/>
          </a:xfrm>
          <a:prstGeom prst="rect">
            <a:avLst/>
          </a:prstGeom>
          <a:noFill/>
        </p:spPr>
        <p:txBody>
          <a:bodyPr wrap="none" rtlCol="0">
            <a:spAutoFit/>
          </a:bodyPr>
          <a:lstStyle/>
          <a:p>
            <a:r>
              <a:rPr lang="en-US" sz="1100" dirty="0"/>
              <a:t>Tune separator for setting fragment</a:t>
            </a:r>
          </a:p>
        </p:txBody>
      </p:sp>
      <p:pic>
        <p:nvPicPr>
          <p:cNvPr id="31" name="Picture 30">
            <a:extLst>
              <a:ext uri="{FF2B5EF4-FFF2-40B4-BE49-F238E27FC236}">
                <a16:creationId xmlns:a16="http://schemas.microsoft.com/office/drawing/2014/main" id="{8C854C9E-7DED-462B-8B56-D472D3BDF21A}"/>
              </a:ext>
            </a:extLst>
          </p:cNvPr>
          <p:cNvPicPr>
            <a:picLocks noChangeAspect="1"/>
          </p:cNvPicPr>
          <p:nvPr/>
        </p:nvPicPr>
        <p:blipFill>
          <a:blip r:embed="rId8"/>
          <a:stretch>
            <a:fillRect/>
          </a:stretch>
        </p:blipFill>
        <p:spPr>
          <a:xfrm>
            <a:off x="196701" y="5782887"/>
            <a:ext cx="1673819" cy="512442"/>
          </a:xfrm>
          <a:prstGeom prst="rect">
            <a:avLst/>
          </a:prstGeom>
        </p:spPr>
      </p:pic>
      <p:sp>
        <p:nvSpPr>
          <p:cNvPr id="32" name="Arrow: Down 31">
            <a:extLst>
              <a:ext uri="{FF2B5EF4-FFF2-40B4-BE49-F238E27FC236}">
                <a16:creationId xmlns:a16="http://schemas.microsoft.com/office/drawing/2014/main" id="{E1217A4A-52E7-4A49-B8D4-DF563B93EF1B}"/>
              </a:ext>
            </a:extLst>
          </p:cNvPr>
          <p:cNvSpPr/>
          <p:nvPr/>
        </p:nvSpPr>
        <p:spPr bwMode="auto">
          <a:xfrm rot="16200000">
            <a:off x="1950441" y="5946731"/>
            <a:ext cx="244300" cy="313616"/>
          </a:xfrm>
          <a:prstGeom prst="downArrow">
            <a:avLst/>
          </a:prstGeom>
          <a:noFill/>
          <a:ln w="9525" cap="flat" cmpd="sng" algn="ctr">
            <a:solidFill>
              <a:schemeClr val="bg1">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sp>
        <p:nvSpPr>
          <p:cNvPr id="33" name="Arrow: Down 32">
            <a:extLst>
              <a:ext uri="{FF2B5EF4-FFF2-40B4-BE49-F238E27FC236}">
                <a16:creationId xmlns:a16="http://schemas.microsoft.com/office/drawing/2014/main" id="{F978691D-8722-455E-AEF7-2F04146E6F1B}"/>
              </a:ext>
            </a:extLst>
          </p:cNvPr>
          <p:cNvSpPr/>
          <p:nvPr/>
        </p:nvSpPr>
        <p:spPr bwMode="auto">
          <a:xfrm>
            <a:off x="990600" y="5348910"/>
            <a:ext cx="244300" cy="313616"/>
          </a:xfrm>
          <a:prstGeom prst="downArrow">
            <a:avLst/>
          </a:prstGeom>
          <a:noFill/>
          <a:ln w="9525" cap="flat" cmpd="sng" algn="ctr">
            <a:solidFill>
              <a:schemeClr val="bg1">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pic>
        <p:nvPicPr>
          <p:cNvPr id="3" name="Picture 2">
            <a:extLst>
              <a:ext uri="{FF2B5EF4-FFF2-40B4-BE49-F238E27FC236}">
                <a16:creationId xmlns:a16="http://schemas.microsoft.com/office/drawing/2014/main" id="{AA063EDF-8096-43DC-B178-876140FA2B85}"/>
              </a:ext>
            </a:extLst>
          </p:cNvPr>
          <p:cNvPicPr>
            <a:picLocks noChangeAspect="1"/>
          </p:cNvPicPr>
          <p:nvPr/>
        </p:nvPicPr>
        <p:blipFill>
          <a:blip r:embed="rId9"/>
          <a:stretch>
            <a:fillRect/>
          </a:stretch>
        </p:blipFill>
        <p:spPr>
          <a:xfrm>
            <a:off x="2381712" y="5337761"/>
            <a:ext cx="1103812" cy="1366405"/>
          </a:xfrm>
          <a:prstGeom prst="rect">
            <a:avLst/>
          </a:prstGeom>
        </p:spPr>
      </p:pic>
      <p:grpSp>
        <p:nvGrpSpPr>
          <p:cNvPr id="9" name="Group 8">
            <a:extLst>
              <a:ext uri="{FF2B5EF4-FFF2-40B4-BE49-F238E27FC236}">
                <a16:creationId xmlns:a16="http://schemas.microsoft.com/office/drawing/2014/main" id="{6386919F-91D9-4AA2-A964-95AB2EC27EAA}"/>
              </a:ext>
            </a:extLst>
          </p:cNvPr>
          <p:cNvGrpSpPr/>
          <p:nvPr/>
        </p:nvGrpSpPr>
        <p:grpSpPr>
          <a:xfrm>
            <a:off x="4411273" y="924866"/>
            <a:ext cx="6957205" cy="5658497"/>
            <a:chOff x="4411273" y="924866"/>
            <a:chExt cx="6957205" cy="5658497"/>
          </a:xfrm>
        </p:grpSpPr>
        <p:pic>
          <p:nvPicPr>
            <p:cNvPr id="4" name="Picture 3">
              <a:extLst>
                <a:ext uri="{FF2B5EF4-FFF2-40B4-BE49-F238E27FC236}">
                  <a16:creationId xmlns:a16="http://schemas.microsoft.com/office/drawing/2014/main" id="{7BFF4C0C-32D3-4421-8C01-17A38A25BC38}"/>
                </a:ext>
              </a:extLst>
            </p:cNvPr>
            <p:cNvPicPr>
              <a:picLocks noChangeAspect="1"/>
            </p:cNvPicPr>
            <p:nvPr/>
          </p:nvPicPr>
          <p:blipFill>
            <a:blip r:embed="rId10"/>
            <a:stretch>
              <a:fillRect/>
            </a:stretch>
          </p:blipFill>
          <p:spPr>
            <a:xfrm>
              <a:off x="4411273" y="924866"/>
              <a:ext cx="6957205" cy="4004783"/>
            </a:xfrm>
            <a:prstGeom prst="rect">
              <a:avLst/>
            </a:prstGeom>
          </p:spPr>
        </p:pic>
        <p:sp>
          <p:nvSpPr>
            <p:cNvPr id="36" name="TextBox 35">
              <a:extLst>
                <a:ext uri="{FF2B5EF4-FFF2-40B4-BE49-F238E27FC236}">
                  <a16:creationId xmlns:a16="http://schemas.microsoft.com/office/drawing/2014/main" id="{2A637798-927B-4630-BD67-4131F9ED495D}"/>
                </a:ext>
              </a:extLst>
            </p:cNvPr>
            <p:cNvSpPr txBox="1"/>
            <p:nvPr/>
          </p:nvSpPr>
          <p:spPr>
            <a:xfrm>
              <a:off x="5029200" y="1155442"/>
              <a:ext cx="2339102" cy="369332"/>
            </a:xfrm>
            <a:prstGeom prst="rect">
              <a:avLst/>
            </a:prstGeom>
            <a:noFill/>
          </p:spPr>
          <p:txBody>
            <a:bodyPr wrap="none" rtlCol="0">
              <a:spAutoFit/>
            </a:bodyPr>
            <a:lstStyle/>
            <a:p>
              <a:r>
                <a:rPr lang="en-US" sz="1800" dirty="0">
                  <a:solidFill>
                    <a:schemeClr val="accent5">
                      <a:lumMod val="25000"/>
                    </a:schemeClr>
                  </a:solidFill>
                </a:rPr>
                <a:t>After Focal Plain slits</a:t>
              </a:r>
            </a:p>
          </p:txBody>
        </p:sp>
        <p:pic>
          <p:nvPicPr>
            <p:cNvPr id="5" name="Picture 4">
              <a:extLst>
                <a:ext uri="{FF2B5EF4-FFF2-40B4-BE49-F238E27FC236}">
                  <a16:creationId xmlns:a16="http://schemas.microsoft.com/office/drawing/2014/main" id="{419B156D-11C1-4CD1-BBAA-1BC0237BE486}"/>
                </a:ext>
              </a:extLst>
            </p:cNvPr>
            <p:cNvPicPr>
              <a:picLocks noChangeAspect="1"/>
            </p:cNvPicPr>
            <p:nvPr/>
          </p:nvPicPr>
          <p:blipFill>
            <a:blip r:embed="rId11"/>
            <a:stretch>
              <a:fillRect/>
            </a:stretch>
          </p:blipFill>
          <p:spPr>
            <a:xfrm>
              <a:off x="6781800" y="5458563"/>
              <a:ext cx="2687700" cy="1124800"/>
            </a:xfrm>
            <a:prstGeom prst="rect">
              <a:avLst/>
            </a:prstGeom>
          </p:spPr>
        </p:pic>
      </p:grpSp>
      <p:grpSp>
        <p:nvGrpSpPr>
          <p:cNvPr id="14" name="Group 13">
            <a:extLst>
              <a:ext uri="{FF2B5EF4-FFF2-40B4-BE49-F238E27FC236}">
                <a16:creationId xmlns:a16="http://schemas.microsoft.com/office/drawing/2014/main" id="{FEB8E12A-121F-4786-ADD4-A107779A7459}"/>
              </a:ext>
            </a:extLst>
          </p:cNvPr>
          <p:cNvGrpSpPr/>
          <p:nvPr/>
        </p:nvGrpSpPr>
        <p:grpSpPr>
          <a:xfrm>
            <a:off x="4937761" y="2715252"/>
            <a:ext cx="3281252" cy="1800875"/>
            <a:chOff x="4937761" y="2715252"/>
            <a:chExt cx="3281252" cy="1800875"/>
          </a:xfrm>
        </p:grpSpPr>
        <p:grpSp>
          <p:nvGrpSpPr>
            <p:cNvPr id="13" name="Group 12">
              <a:extLst>
                <a:ext uri="{FF2B5EF4-FFF2-40B4-BE49-F238E27FC236}">
                  <a16:creationId xmlns:a16="http://schemas.microsoft.com/office/drawing/2014/main" id="{9E50C652-52EF-481B-B067-9D9EF2E54AD1}"/>
                </a:ext>
              </a:extLst>
            </p:cNvPr>
            <p:cNvGrpSpPr/>
            <p:nvPr/>
          </p:nvGrpSpPr>
          <p:grpSpPr>
            <a:xfrm>
              <a:off x="4937761" y="2715252"/>
              <a:ext cx="2987039" cy="1800875"/>
              <a:chOff x="4937761" y="2715252"/>
              <a:chExt cx="2987039" cy="1800875"/>
            </a:xfrm>
          </p:grpSpPr>
          <p:pic>
            <p:nvPicPr>
              <p:cNvPr id="11" name="Picture 10">
                <a:extLst>
                  <a:ext uri="{FF2B5EF4-FFF2-40B4-BE49-F238E27FC236}">
                    <a16:creationId xmlns:a16="http://schemas.microsoft.com/office/drawing/2014/main" id="{D64473C6-A569-40A9-995B-6E3D1F8EDBA4}"/>
                  </a:ext>
                </a:extLst>
              </p:cNvPr>
              <p:cNvPicPr>
                <a:picLocks noChangeAspect="1"/>
              </p:cNvPicPr>
              <p:nvPr/>
            </p:nvPicPr>
            <p:blipFill>
              <a:blip r:embed="rId12"/>
              <a:stretch>
                <a:fillRect/>
              </a:stretch>
            </p:blipFill>
            <p:spPr>
              <a:xfrm>
                <a:off x="4937761" y="2715252"/>
                <a:ext cx="2987039" cy="1800875"/>
              </a:xfrm>
              <a:prstGeom prst="rect">
                <a:avLst/>
              </a:prstGeom>
            </p:spPr>
          </p:pic>
          <p:sp>
            <p:nvSpPr>
              <p:cNvPr id="12" name="TextBox 11">
                <a:extLst>
                  <a:ext uri="{FF2B5EF4-FFF2-40B4-BE49-F238E27FC236}">
                    <a16:creationId xmlns:a16="http://schemas.microsoft.com/office/drawing/2014/main" id="{AFF27987-9F86-4E09-A87C-408285729306}"/>
                  </a:ext>
                </a:extLst>
              </p:cNvPr>
              <p:cNvSpPr txBox="1"/>
              <p:nvPr/>
            </p:nvSpPr>
            <p:spPr>
              <a:xfrm rot="19894026">
                <a:off x="5051483" y="3298195"/>
                <a:ext cx="2089033" cy="261610"/>
              </a:xfrm>
              <a:prstGeom prst="rect">
                <a:avLst/>
              </a:prstGeom>
              <a:noFill/>
            </p:spPr>
            <p:txBody>
              <a:bodyPr wrap="none" rtlCol="0">
                <a:spAutoFit/>
              </a:bodyPr>
              <a:lstStyle/>
              <a:p>
                <a:r>
                  <a:rPr lang="en-US" sz="1100" dirty="0"/>
                  <a:t>Fragment production in wedge</a:t>
                </a:r>
              </a:p>
            </p:txBody>
          </p:sp>
        </p:grpSp>
        <p:sp>
          <p:nvSpPr>
            <p:cNvPr id="43" name="TextBox 42">
              <a:extLst>
                <a:ext uri="{FF2B5EF4-FFF2-40B4-BE49-F238E27FC236}">
                  <a16:creationId xmlns:a16="http://schemas.microsoft.com/office/drawing/2014/main" id="{52686E74-86E2-44D2-90C8-103BE9221307}"/>
                </a:ext>
              </a:extLst>
            </p:cNvPr>
            <p:cNvSpPr txBox="1"/>
            <p:nvPr/>
          </p:nvSpPr>
          <p:spPr>
            <a:xfrm rot="19894026">
              <a:off x="6111785" y="3566368"/>
              <a:ext cx="2107228" cy="600164"/>
            </a:xfrm>
            <a:prstGeom prst="rect">
              <a:avLst/>
            </a:prstGeom>
            <a:noFill/>
          </p:spPr>
          <p:txBody>
            <a:bodyPr wrap="square" rtlCol="0">
              <a:spAutoFit/>
            </a:bodyPr>
            <a:lstStyle/>
            <a:p>
              <a:pPr algn="ctr"/>
              <a:r>
                <a:rPr lang="en-US" sz="1100" dirty="0">
                  <a:solidFill>
                    <a:schemeClr val="bg1">
                      <a:lumMod val="50000"/>
                    </a:schemeClr>
                  </a:solidFill>
                </a:rPr>
                <a:t>FRIB : the second wedge </a:t>
              </a:r>
              <a:br>
                <a:rPr lang="en-US" sz="1100" dirty="0">
                  <a:solidFill>
                    <a:schemeClr val="bg1">
                      <a:lumMod val="50000"/>
                    </a:schemeClr>
                  </a:solidFill>
                </a:rPr>
              </a:br>
              <a:r>
                <a:rPr lang="en-US" sz="1100" dirty="0">
                  <a:solidFill>
                    <a:schemeClr val="bg1">
                      <a:lumMod val="50000"/>
                    </a:schemeClr>
                  </a:solidFill>
                </a:rPr>
                <a:t>separation stage to eliminate </a:t>
              </a:r>
              <a:br>
                <a:rPr lang="en-US" sz="1100" dirty="0">
                  <a:solidFill>
                    <a:schemeClr val="bg1">
                      <a:lumMod val="50000"/>
                    </a:schemeClr>
                  </a:solidFill>
                </a:rPr>
              </a:br>
              <a:r>
                <a:rPr lang="en-US" sz="1100" dirty="0">
                  <a:solidFill>
                    <a:schemeClr val="bg1">
                      <a:lumMod val="50000"/>
                    </a:schemeClr>
                  </a:solidFill>
                </a:rPr>
                <a:t>these products</a:t>
              </a:r>
            </a:p>
          </p:txBody>
        </p:sp>
      </p:grpSp>
      <p:pic>
        <p:nvPicPr>
          <p:cNvPr id="39" name="Audio 38">
            <a:hlinkClick r:id="" action="ppaction://media"/>
            <a:extLst>
              <a:ext uri="{FF2B5EF4-FFF2-40B4-BE49-F238E27FC236}">
                <a16:creationId xmlns:a16="http://schemas.microsoft.com/office/drawing/2014/main" id="{6818EAE5-0C02-240B-31D6-71A5F9CC3AD1}"/>
              </a:ext>
            </a:extLst>
          </p:cNvPr>
          <p:cNvPicPr>
            <a:picLocks noChangeAspect="1"/>
          </p:cNvPicPr>
          <p:nvPr>
            <a:audioFile r:link="rId3"/>
            <p:extLst>
              <p:ext uri="{DAA4B4D4-6D71-4841-9C94-3DE7FCFB9230}">
                <p14:media xmlns:p14="http://schemas.microsoft.com/office/powerpoint/2010/main" r:embed="rId2"/>
              </p:ext>
            </p:extLst>
          </p:nvPr>
        </p:nvPicPr>
        <p:blipFill>
          <a:blip r:embed="rId13"/>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345184442"/>
      </p:ext>
    </p:extLst>
  </p:cSld>
  <p:clrMapOvr>
    <a:masterClrMapping/>
  </p:clrMapOvr>
  <mc:AlternateContent xmlns:mc="http://schemas.openxmlformats.org/markup-compatibility/2006" xmlns:p14="http://schemas.microsoft.com/office/powerpoint/2010/main">
    <mc:Choice Requires="p14">
      <p:transition spd="slow" p14:dur="4750" advTm="11265"/>
    </mc:Choice>
    <mc:Fallback xmlns="">
      <p:transition spd="slow" advTm="11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13F13C-E719-4667-8A8F-C618255BE42F}"/>
              </a:ext>
            </a:extLst>
          </p:cNvPr>
          <p:cNvPicPr>
            <a:picLocks/>
          </p:cNvPicPr>
          <p:nvPr/>
        </p:nvPicPr>
        <p:blipFill>
          <a:blip r:embed="rId5"/>
          <a:stretch>
            <a:fillRect/>
          </a:stretch>
        </p:blipFill>
        <p:spPr>
          <a:xfrm>
            <a:off x="8153400" y="631634"/>
            <a:ext cx="3955023" cy="4506817"/>
          </a:xfrm>
          <a:prstGeom prst="rect">
            <a:avLst/>
          </a:prstGeom>
        </p:spPr>
      </p:pic>
      <p:pic>
        <p:nvPicPr>
          <p:cNvPr id="7" name="Picture 6">
            <a:extLst>
              <a:ext uri="{FF2B5EF4-FFF2-40B4-BE49-F238E27FC236}">
                <a16:creationId xmlns:a16="http://schemas.microsoft.com/office/drawing/2014/main" id="{741A77CA-AB12-4F1F-BF10-E5ABCDD7571B}"/>
              </a:ext>
            </a:extLst>
          </p:cNvPr>
          <p:cNvPicPr>
            <a:picLocks/>
          </p:cNvPicPr>
          <p:nvPr/>
        </p:nvPicPr>
        <p:blipFill>
          <a:blip r:embed="rId6"/>
          <a:stretch>
            <a:fillRect/>
          </a:stretch>
        </p:blipFill>
        <p:spPr>
          <a:xfrm>
            <a:off x="4110242" y="631634"/>
            <a:ext cx="3955023" cy="4506817"/>
          </a:xfrm>
          <a:prstGeom prst="rect">
            <a:avLst/>
          </a:prstGeom>
        </p:spPr>
      </p:pic>
      <p:pic>
        <p:nvPicPr>
          <p:cNvPr id="8" name="Picture 7">
            <a:extLst>
              <a:ext uri="{FF2B5EF4-FFF2-40B4-BE49-F238E27FC236}">
                <a16:creationId xmlns:a16="http://schemas.microsoft.com/office/drawing/2014/main" id="{B26449F5-588D-482C-ADF8-A5B07D004C2B}"/>
              </a:ext>
            </a:extLst>
          </p:cNvPr>
          <p:cNvPicPr>
            <a:picLocks/>
          </p:cNvPicPr>
          <p:nvPr/>
        </p:nvPicPr>
        <p:blipFill>
          <a:blip r:embed="rId7"/>
          <a:stretch>
            <a:fillRect/>
          </a:stretch>
        </p:blipFill>
        <p:spPr>
          <a:xfrm>
            <a:off x="-4557" y="566451"/>
            <a:ext cx="4114800" cy="4572000"/>
          </a:xfrm>
          <a:prstGeom prst="rect">
            <a:avLst/>
          </a:prstGeom>
        </p:spPr>
      </p:pic>
      <p:sp>
        <p:nvSpPr>
          <p:cNvPr id="14338" name="Rectangle 2"/>
          <p:cNvSpPr>
            <a:spLocks noGrp="1" noChangeArrowheads="1"/>
          </p:cNvSpPr>
          <p:nvPr>
            <p:ph type="title"/>
          </p:nvPr>
        </p:nvSpPr>
        <p:spPr>
          <a:xfrm>
            <a:off x="990600" y="0"/>
            <a:ext cx="9677399" cy="533400"/>
          </a:xfrm>
        </p:spPr>
        <p:txBody>
          <a:bodyPr/>
          <a:lstStyle/>
          <a:p>
            <a:pPr eaLnBrk="1" hangingPunct="1">
              <a:tabLst>
                <a:tab pos="857220" algn="l"/>
              </a:tabLst>
              <a:defRPr/>
            </a:pPr>
            <a:r>
              <a:rPr lang="en-US" sz="2800" b="1" dirty="0"/>
              <a:t>Selection summary</a:t>
            </a:r>
          </a:p>
        </p:txBody>
      </p:sp>
      <p:sp>
        <p:nvSpPr>
          <p:cNvPr id="21" name="Footer Placeholder 20"/>
          <p:cNvSpPr>
            <a:spLocks noGrp="1"/>
          </p:cNvSpPr>
          <p:nvPr>
            <p:ph type="ftr" sz="quarter" idx="11"/>
          </p:nvPr>
        </p:nvSpPr>
        <p:spPr/>
        <p:txBody>
          <a:bodyPr/>
          <a:lstStyle/>
          <a:p>
            <a:pPr>
              <a:defRPr/>
            </a:pPr>
            <a:r>
              <a:rPr lang="nn-NO"/>
              <a:t>OT@SIM.NSCL.MSU  04/04/18</a:t>
            </a:r>
            <a:endParaRPr lang="en-US"/>
          </a:p>
        </p:txBody>
      </p:sp>
      <p:sp>
        <p:nvSpPr>
          <p:cNvPr id="10" name="Slide Number Placeholder 9"/>
          <p:cNvSpPr>
            <a:spLocks noGrp="1"/>
          </p:cNvSpPr>
          <p:nvPr>
            <p:ph type="sldNum" sz="quarter" idx="12"/>
          </p:nvPr>
        </p:nvSpPr>
        <p:spPr/>
        <p:txBody>
          <a:bodyPr/>
          <a:lstStyle/>
          <a:p>
            <a:pPr>
              <a:defRPr/>
            </a:pPr>
            <a:fld id="{F2F21981-AD5D-4B5F-B513-F44163497774}" type="slidenum">
              <a:rPr lang="en-US" smtClean="0"/>
              <a:pPr>
                <a:defRPr/>
              </a:pPr>
              <a:t>36</a:t>
            </a:fld>
            <a:endParaRPr lang="en-US"/>
          </a:p>
        </p:txBody>
      </p:sp>
      <p:sp>
        <p:nvSpPr>
          <p:cNvPr id="36" name="TextBox 35">
            <a:extLst>
              <a:ext uri="{FF2B5EF4-FFF2-40B4-BE49-F238E27FC236}">
                <a16:creationId xmlns:a16="http://schemas.microsoft.com/office/drawing/2014/main" id="{2A637798-927B-4630-BD67-4131F9ED495D}"/>
              </a:ext>
            </a:extLst>
          </p:cNvPr>
          <p:cNvSpPr txBox="1"/>
          <p:nvPr/>
        </p:nvSpPr>
        <p:spPr>
          <a:xfrm>
            <a:off x="8328897" y="919904"/>
            <a:ext cx="2339102" cy="615553"/>
          </a:xfrm>
          <a:prstGeom prst="rect">
            <a:avLst/>
          </a:prstGeom>
          <a:noFill/>
        </p:spPr>
        <p:txBody>
          <a:bodyPr wrap="none" rtlCol="0">
            <a:spAutoFit/>
          </a:bodyPr>
          <a:lstStyle/>
          <a:p>
            <a:r>
              <a:rPr lang="en-US" sz="1800" dirty="0">
                <a:solidFill>
                  <a:schemeClr val="accent5">
                    <a:lumMod val="25000"/>
                  </a:schemeClr>
                </a:solidFill>
              </a:rPr>
              <a:t>After Focal Plain slits</a:t>
            </a:r>
          </a:p>
          <a:p>
            <a:r>
              <a:rPr lang="en-US" sz="1600" i="1" dirty="0">
                <a:solidFill>
                  <a:schemeClr val="accent6">
                    <a:lumMod val="50000"/>
                  </a:schemeClr>
                </a:solidFill>
              </a:rPr>
              <a:t>“Wedge”</a:t>
            </a:r>
            <a:r>
              <a:rPr lang="en-US" sz="1600" i="1" dirty="0">
                <a:solidFill>
                  <a:schemeClr val="accent6">
                    <a:lumMod val="50000"/>
                  </a:schemeClr>
                </a:solidFill>
                <a:sym typeface="Symbol" panose="05050102010706020507" pitchFamily="18" charset="2"/>
              </a:rPr>
              <a:t> selection</a:t>
            </a:r>
            <a:endParaRPr lang="en-US" sz="1600" i="1" dirty="0">
              <a:solidFill>
                <a:schemeClr val="accent6">
                  <a:lumMod val="50000"/>
                </a:schemeClr>
              </a:solidFill>
            </a:endParaRPr>
          </a:p>
        </p:txBody>
      </p:sp>
      <p:sp>
        <p:nvSpPr>
          <p:cNvPr id="18" name="TextBox 17">
            <a:extLst>
              <a:ext uri="{FF2B5EF4-FFF2-40B4-BE49-F238E27FC236}">
                <a16:creationId xmlns:a16="http://schemas.microsoft.com/office/drawing/2014/main" id="{2311A909-C229-4B90-992C-7A5715D89CD7}"/>
              </a:ext>
            </a:extLst>
          </p:cNvPr>
          <p:cNvSpPr txBox="1"/>
          <p:nvPr/>
        </p:nvSpPr>
        <p:spPr>
          <a:xfrm>
            <a:off x="4198378" y="919904"/>
            <a:ext cx="1981199" cy="615553"/>
          </a:xfrm>
          <a:prstGeom prst="rect">
            <a:avLst/>
          </a:prstGeom>
          <a:noFill/>
        </p:spPr>
        <p:txBody>
          <a:bodyPr wrap="square" rtlCol="0">
            <a:spAutoFit/>
          </a:bodyPr>
          <a:lstStyle/>
          <a:p>
            <a:r>
              <a:rPr lang="en-US" sz="1800" dirty="0">
                <a:solidFill>
                  <a:schemeClr val="accent5">
                    <a:lumMod val="25000"/>
                  </a:schemeClr>
                </a:solidFill>
              </a:rPr>
              <a:t>After Image2 slits</a:t>
            </a:r>
          </a:p>
          <a:p>
            <a:r>
              <a:rPr lang="en-US" sz="1600" dirty="0">
                <a:solidFill>
                  <a:schemeClr val="accent6">
                    <a:lumMod val="50000"/>
                  </a:schemeClr>
                </a:solidFill>
              </a:rPr>
              <a:t>B</a:t>
            </a:r>
            <a:r>
              <a:rPr lang="en-US" sz="1600" dirty="0">
                <a:solidFill>
                  <a:schemeClr val="accent6">
                    <a:lumMod val="50000"/>
                  </a:schemeClr>
                </a:solidFill>
                <a:sym typeface="Symbol" panose="05050102010706020507" pitchFamily="18" charset="2"/>
              </a:rPr>
              <a:t> </a:t>
            </a:r>
            <a:r>
              <a:rPr lang="en-US" sz="1600" i="1" dirty="0">
                <a:solidFill>
                  <a:schemeClr val="accent6">
                    <a:lumMod val="50000"/>
                  </a:schemeClr>
                </a:solidFill>
                <a:sym typeface="Symbol" panose="05050102010706020507" pitchFamily="18" charset="2"/>
              </a:rPr>
              <a:t>selection</a:t>
            </a:r>
            <a:endParaRPr lang="en-US" sz="1600" i="1" dirty="0">
              <a:solidFill>
                <a:schemeClr val="accent6">
                  <a:lumMod val="50000"/>
                </a:schemeClr>
              </a:solidFill>
            </a:endParaRPr>
          </a:p>
        </p:txBody>
      </p:sp>
      <p:sp>
        <p:nvSpPr>
          <p:cNvPr id="24" name="TextBox 23">
            <a:extLst>
              <a:ext uri="{FF2B5EF4-FFF2-40B4-BE49-F238E27FC236}">
                <a16:creationId xmlns:a16="http://schemas.microsoft.com/office/drawing/2014/main" id="{D64B4439-5F74-4EF3-8AFC-9B1BDC1C3F97}"/>
              </a:ext>
            </a:extLst>
          </p:cNvPr>
          <p:cNvSpPr txBox="1"/>
          <p:nvPr/>
        </p:nvSpPr>
        <p:spPr>
          <a:xfrm>
            <a:off x="371819" y="919904"/>
            <a:ext cx="1373196" cy="369332"/>
          </a:xfrm>
          <a:prstGeom prst="rect">
            <a:avLst/>
          </a:prstGeom>
          <a:noFill/>
        </p:spPr>
        <p:txBody>
          <a:bodyPr wrap="none" rtlCol="0">
            <a:spAutoFit/>
          </a:bodyPr>
          <a:lstStyle/>
          <a:p>
            <a:r>
              <a:rPr lang="en-US" sz="1800" dirty="0">
                <a:solidFill>
                  <a:schemeClr val="accent5">
                    <a:lumMod val="25000"/>
                  </a:schemeClr>
                </a:solidFill>
              </a:rPr>
              <a:t>After Target</a:t>
            </a:r>
          </a:p>
        </p:txBody>
      </p:sp>
      <p:pic>
        <p:nvPicPr>
          <p:cNvPr id="12" name="Picture 11">
            <a:extLst>
              <a:ext uri="{FF2B5EF4-FFF2-40B4-BE49-F238E27FC236}">
                <a16:creationId xmlns:a16="http://schemas.microsoft.com/office/drawing/2014/main" id="{83CF63DD-C36A-4C01-8528-5A9C7147139E}"/>
              </a:ext>
            </a:extLst>
          </p:cNvPr>
          <p:cNvPicPr>
            <a:picLocks noChangeAspect="1"/>
          </p:cNvPicPr>
          <p:nvPr/>
        </p:nvPicPr>
        <p:blipFill>
          <a:blip r:embed="rId8"/>
          <a:stretch>
            <a:fillRect/>
          </a:stretch>
        </p:blipFill>
        <p:spPr>
          <a:xfrm>
            <a:off x="3164512" y="5426721"/>
            <a:ext cx="5750888" cy="1203733"/>
          </a:xfrm>
          <a:prstGeom prst="rect">
            <a:avLst/>
          </a:prstGeom>
        </p:spPr>
      </p:pic>
      <p:pic>
        <p:nvPicPr>
          <p:cNvPr id="33" name="Audio 32">
            <a:hlinkClick r:id="" action="ppaction://media"/>
            <a:extLst>
              <a:ext uri="{FF2B5EF4-FFF2-40B4-BE49-F238E27FC236}">
                <a16:creationId xmlns:a16="http://schemas.microsoft.com/office/drawing/2014/main" id="{CAA36E0B-1952-95EE-D7FB-833BA976482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86939556"/>
      </p:ext>
    </p:extLst>
  </p:cSld>
  <p:clrMapOvr>
    <a:masterClrMapping/>
  </p:clrMapOvr>
  <mc:AlternateContent xmlns:mc="http://schemas.openxmlformats.org/markup-compatibility/2006" xmlns:p14="http://schemas.microsoft.com/office/powerpoint/2010/main">
    <mc:Choice Requires="p14">
      <p:transition spd="slow" p14:dur="4750" advTm="13409"/>
    </mc:Choice>
    <mc:Fallback xmlns="">
      <p:transition spd="slow" advTm="13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5000" y="0"/>
            <a:ext cx="7696200" cy="533400"/>
          </a:xfrm>
        </p:spPr>
        <p:txBody>
          <a:bodyPr/>
          <a:lstStyle/>
          <a:p>
            <a:r>
              <a:rPr lang="en-US" sz="2800" dirty="0"/>
              <a:t>1</a:t>
            </a:r>
          </a:p>
        </p:txBody>
      </p:sp>
      <p:sp>
        <p:nvSpPr>
          <p:cNvPr id="4" name="Footer Placeholder 3"/>
          <p:cNvSpPr>
            <a:spLocks noGrp="1"/>
          </p:cNvSpPr>
          <p:nvPr>
            <p:ph type="ftr" sz="quarter" idx="11"/>
          </p:nvPr>
        </p:nvSpPr>
        <p:spPr/>
        <p:txBody>
          <a:bodyPr/>
          <a:lstStyle/>
          <a:p>
            <a:pPr>
              <a:defRPr/>
            </a:pPr>
            <a:r>
              <a:rPr lang="nn-NO"/>
              <a:t>OT@SIM.NSCL.MSU  04/04/18</a:t>
            </a:r>
            <a:endParaRPr lang="en-US"/>
          </a:p>
        </p:txBody>
      </p:sp>
      <p:sp>
        <p:nvSpPr>
          <p:cNvPr id="5" name="Slide Number Placeholder 4"/>
          <p:cNvSpPr>
            <a:spLocks noGrp="1"/>
          </p:cNvSpPr>
          <p:nvPr>
            <p:ph type="sldNum" sz="quarter" idx="12"/>
          </p:nvPr>
        </p:nvSpPr>
        <p:spPr/>
        <p:txBody>
          <a:bodyPr/>
          <a:lstStyle/>
          <a:p>
            <a:pPr>
              <a:defRPr/>
            </a:pPr>
            <a:fld id="{6BFA1CDA-62A8-4B2A-ABBD-8FE174704D3A}" type="slidenum">
              <a:rPr lang="en-US" smtClean="0"/>
              <a:pPr>
                <a:defRPr/>
              </a:pPr>
              <a:t>37</a:t>
            </a:fld>
            <a:endParaRPr lang="en-US"/>
          </a:p>
        </p:txBody>
      </p:sp>
      <p:sp>
        <p:nvSpPr>
          <p:cNvPr id="13" name="TextBox 12"/>
          <p:cNvSpPr txBox="1"/>
          <p:nvPr/>
        </p:nvSpPr>
        <p:spPr>
          <a:xfrm>
            <a:off x="0" y="0"/>
            <a:ext cx="12192000" cy="6858000"/>
          </a:xfrm>
          <a:prstGeom prst="rect">
            <a:avLst/>
          </a:prstGeom>
          <a:solidFill>
            <a:schemeClr val="accent1">
              <a:lumMod val="50000"/>
            </a:schemeClr>
          </a:solidFill>
        </p:spPr>
        <p:txBody>
          <a:bodyPr wrap="none" rtlCol="0">
            <a:noAutofit/>
          </a:bodyPr>
          <a:lstStyle/>
          <a:p>
            <a:endParaRPr lang="en-US" sz="6000" dirty="0">
              <a:solidFill>
                <a:schemeClr val="tx1">
                  <a:lumMod val="95000"/>
                </a:schemeClr>
              </a:solidFill>
            </a:endParaRPr>
          </a:p>
          <a:p>
            <a:endParaRPr lang="en-US" sz="6000" dirty="0">
              <a:solidFill>
                <a:schemeClr val="tx1">
                  <a:lumMod val="95000"/>
                </a:schemeClr>
              </a:solidFill>
            </a:endParaRPr>
          </a:p>
          <a:p>
            <a:endParaRPr lang="ru-RU" sz="6000" dirty="0">
              <a:solidFill>
                <a:schemeClr val="tx1">
                  <a:lumMod val="95000"/>
                </a:schemeClr>
              </a:solidFill>
            </a:endParaRPr>
          </a:p>
          <a:p>
            <a:pPr algn="ctr"/>
            <a:r>
              <a:rPr lang="en-US" sz="6000" dirty="0">
                <a:solidFill>
                  <a:schemeClr val="tx1">
                    <a:lumMod val="95000"/>
                  </a:schemeClr>
                </a:solidFill>
              </a:rPr>
              <a:t>Registration &amp;</a:t>
            </a:r>
          </a:p>
          <a:p>
            <a:pPr algn="ctr"/>
            <a:r>
              <a:rPr lang="en-US" sz="6000" dirty="0">
                <a:solidFill>
                  <a:schemeClr val="tx1">
                    <a:lumMod val="95000"/>
                  </a:schemeClr>
                </a:solidFill>
              </a:rPr>
              <a:t>Identification</a:t>
            </a:r>
          </a:p>
        </p:txBody>
      </p:sp>
      <p:pic>
        <p:nvPicPr>
          <p:cNvPr id="35" name="Audio 34">
            <a:hlinkClick r:id="" action="ppaction://media"/>
            <a:extLst>
              <a:ext uri="{FF2B5EF4-FFF2-40B4-BE49-F238E27FC236}">
                <a16:creationId xmlns:a16="http://schemas.microsoft.com/office/drawing/2014/main" id="{D1E99DA0-DBD3-CD66-FBD6-59431265337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30964171"/>
      </p:ext>
    </p:extLst>
  </p:cSld>
  <p:clrMapOvr>
    <a:masterClrMapping/>
  </p:clrMapOvr>
  <mc:AlternateContent xmlns:mc="http://schemas.openxmlformats.org/markup-compatibility/2006" xmlns:p14="http://schemas.microsoft.com/office/powerpoint/2010/main">
    <mc:Choice Requires="p14">
      <p:transition spd="slow" p14:dur="4750" advTm="4699"/>
    </mc:Choice>
    <mc:Fallback xmlns="">
      <p:transition spd="slow" advTm="4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4"/>
          <p:cNvSpPr>
            <a:spLocks noGrp="1"/>
          </p:cNvSpPr>
          <p:nvPr>
            <p:ph type="ftr" sz="quarter" idx="11"/>
          </p:nvPr>
        </p:nvSpPr>
        <p:spPr>
          <a:noFill/>
        </p:spPr>
        <p:txBody>
          <a:bodyPr/>
          <a:lstStyle/>
          <a:p>
            <a:r>
              <a:rPr lang="en-US"/>
              <a:t>OT@SIM.NSCL.MSU  04/04/18</a:t>
            </a:r>
          </a:p>
        </p:txBody>
      </p:sp>
      <p:sp>
        <p:nvSpPr>
          <p:cNvPr id="11" name="Slide Number Placeholder 5"/>
          <p:cNvSpPr>
            <a:spLocks noGrp="1"/>
          </p:cNvSpPr>
          <p:nvPr>
            <p:ph type="sldNum" sz="quarter" idx="12"/>
          </p:nvPr>
        </p:nvSpPr>
        <p:spPr/>
        <p:txBody>
          <a:bodyPr/>
          <a:lstStyle/>
          <a:p>
            <a:pPr>
              <a:defRPr/>
            </a:pPr>
            <a:fld id="{14E7104A-F5E3-4D3A-8DF0-8CE781A83D9B}" type="slidenum">
              <a:rPr lang="en-US"/>
              <a:pPr>
                <a:defRPr/>
              </a:pPr>
              <a:t>38</a:t>
            </a:fld>
            <a:endParaRPr lang="en-US"/>
          </a:p>
        </p:txBody>
      </p:sp>
      <p:sp>
        <p:nvSpPr>
          <p:cNvPr id="1513474" name="Rectangle 2"/>
          <p:cNvSpPr>
            <a:spLocks noGrp="1" noChangeArrowheads="1"/>
          </p:cNvSpPr>
          <p:nvPr>
            <p:ph type="title"/>
          </p:nvPr>
        </p:nvSpPr>
        <p:spPr>
          <a:xfrm>
            <a:off x="1905000" y="76200"/>
            <a:ext cx="7696200" cy="381000"/>
          </a:xfrm>
        </p:spPr>
        <p:txBody>
          <a:bodyPr/>
          <a:lstStyle/>
          <a:p>
            <a:pPr eaLnBrk="1" hangingPunct="1">
              <a:lnSpc>
                <a:spcPct val="90000"/>
              </a:lnSpc>
              <a:defRPr/>
            </a:pPr>
            <a:r>
              <a:rPr lang="en-US" b="1" dirty="0">
                <a:solidFill>
                  <a:srgbClr val="C00000"/>
                </a:solidFill>
                <a:cs typeface="Times New Roman" pitchFamily="18" charset="0"/>
              </a:rPr>
              <a:t>P</a:t>
            </a:r>
            <a:r>
              <a:rPr lang="en-US" b="1" dirty="0">
                <a:solidFill>
                  <a:srgbClr val="DDDDDD"/>
                </a:solidFill>
                <a:cs typeface="Times New Roman" pitchFamily="18" charset="0"/>
              </a:rPr>
              <a:t>article   </a:t>
            </a:r>
            <a:r>
              <a:rPr lang="en-US" b="1" dirty="0" err="1">
                <a:solidFill>
                  <a:srgbClr val="C00000"/>
                </a:solidFill>
                <a:cs typeface="Times New Roman" pitchFamily="18" charset="0"/>
              </a:rPr>
              <a:t>ID</a:t>
            </a:r>
            <a:r>
              <a:rPr lang="en-US" b="1" dirty="0" err="1">
                <a:solidFill>
                  <a:srgbClr val="DDDDDD"/>
                </a:solidFill>
                <a:cs typeface="Times New Roman" pitchFamily="18" charset="0"/>
              </a:rPr>
              <a:t>entification</a:t>
            </a:r>
            <a:endParaRPr lang="en-US" b="1" dirty="0">
              <a:solidFill>
                <a:srgbClr val="DDDDDD"/>
              </a:solidFill>
              <a:cs typeface="Times New Roman" pitchFamily="18" charset="0"/>
            </a:endParaRPr>
          </a:p>
        </p:txBody>
      </p:sp>
      <p:sp>
        <p:nvSpPr>
          <p:cNvPr id="2" name="Rectangle 1"/>
          <p:cNvSpPr/>
          <p:nvPr/>
        </p:nvSpPr>
        <p:spPr>
          <a:xfrm>
            <a:off x="244385" y="799601"/>
            <a:ext cx="4953000" cy="5663089"/>
          </a:xfrm>
          <a:prstGeom prst="rect">
            <a:avLst/>
          </a:prstGeom>
        </p:spPr>
        <p:txBody>
          <a:bodyPr wrap="square">
            <a:spAutoFit/>
          </a:bodyPr>
          <a:lstStyle/>
          <a:p>
            <a:pPr algn="l"/>
            <a:r>
              <a:rPr lang="en-US" sz="2000" dirty="0">
                <a:solidFill>
                  <a:srgbClr val="C00000"/>
                </a:solidFill>
              </a:rPr>
              <a:t>What  do we want to know?</a:t>
            </a:r>
          </a:p>
          <a:p>
            <a:pPr algn="l"/>
            <a:endParaRPr lang="en-US" sz="2000" dirty="0">
              <a:solidFill>
                <a:srgbClr val="C00000"/>
              </a:solidFill>
            </a:endParaRPr>
          </a:p>
          <a:p>
            <a:pPr marL="693738" indent="-349250" algn="l">
              <a:spcAft>
                <a:spcPts val="600"/>
              </a:spcAft>
              <a:buAutoNum type="arabicPeriod"/>
            </a:pPr>
            <a:r>
              <a:rPr lang="en-US" sz="2000" dirty="0">
                <a:solidFill>
                  <a:schemeClr val="bg1">
                    <a:lumMod val="50000"/>
                  </a:schemeClr>
                </a:solidFill>
              </a:rPr>
              <a:t>A</a:t>
            </a:r>
          </a:p>
          <a:p>
            <a:pPr marL="693738" indent="-349250" algn="l">
              <a:spcAft>
                <a:spcPts val="600"/>
              </a:spcAft>
              <a:buAutoNum type="arabicPeriod"/>
            </a:pPr>
            <a:r>
              <a:rPr lang="en-US" sz="2000" dirty="0">
                <a:solidFill>
                  <a:schemeClr val="bg1">
                    <a:lumMod val="50000"/>
                  </a:schemeClr>
                </a:solidFill>
              </a:rPr>
              <a:t>Z</a:t>
            </a:r>
          </a:p>
          <a:p>
            <a:pPr marL="693738" indent="-349250" algn="l">
              <a:spcAft>
                <a:spcPts val="600"/>
              </a:spcAft>
              <a:buAutoNum type="arabicPeriod"/>
            </a:pPr>
            <a:r>
              <a:rPr lang="en-US" sz="2000" dirty="0">
                <a:solidFill>
                  <a:schemeClr val="bg1">
                    <a:lumMod val="50000"/>
                  </a:schemeClr>
                </a:solidFill>
              </a:rPr>
              <a:t>Q</a:t>
            </a:r>
          </a:p>
          <a:p>
            <a:pPr marL="693738" indent="-349250" algn="l">
              <a:buAutoNum type="arabicPeriod"/>
            </a:pPr>
            <a:r>
              <a:rPr lang="en-US" sz="2000" dirty="0">
                <a:solidFill>
                  <a:schemeClr val="bg1">
                    <a:lumMod val="50000"/>
                  </a:schemeClr>
                </a:solidFill>
              </a:rPr>
              <a:t>Energy </a:t>
            </a:r>
            <a:r>
              <a:rPr lang="en-US" sz="1400" dirty="0">
                <a:solidFill>
                  <a:schemeClr val="bg1">
                    <a:lumMod val="50000"/>
                  </a:schemeClr>
                </a:solidFill>
              </a:rPr>
              <a:t>(property of incoming ion in detectors)</a:t>
            </a:r>
          </a:p>
          <a:p>
            <a:pPr algn="l"/>
            <a:endParaRPr lang="en-US" sz="2000" dirty="0"/>
          </a:p>
          <a:p>
            <a:pPr algn="l"/>
            <a:r>
              <a:rPr lang="en-US" sz="2000" dirty="0">
                <a:solidFill>
                  <a:srgbClr val="008000"/>
                </a:solidFill>
              </a:rPr>
              <a:t>What do we measure?</a:t>
            </a:r>
          </a:p>
          <a:p>
            <a:pPr marL="457200" indent="-457200" algn="l">
              <a:buFont typeface="+mj-lt"/>
              <a:buAutoNum type="arabicPeriod"/>
            </a:pPr>
            <a:endParaRPr lang="en-US" sz="2000" dirty="0"/>
          </a:p>
          <a:p>
            <a:pPr marL="693738" indent="-349250" algn="l">
              <a:spcAft>
                <a:spcPts val="600"/>
              </a:spcAft>
              <a:buFont typeface="+mj-lt"/>
              <a:buAutoNum type="arabicPeriod"/>
            </a:pPr>
            <a:r>
              <a:rPr lang="en-US" sz="2000" dirty="0">
                <a:solidFill>
                  <a:schemeClr val="bg1">
                    <a:lumMod val="50000"/>
                  </a:schemeClr>
                </a:solidFill>
              </a:rPr>
              <a:t>Total kinetic energy</a:t>
            </a:r>
          </a:p>
          <a:p>
            <a:pPr marL="693738" indent="-349250" algn="l">
              <a:spcAft>
                <a:spcPts val="600"/>
              </a:spcAft>
              <a:buFont typeface="+mj-lt"/>
              <a:buAutoNum type="arabicPeriod"/>
            </a:pPr>
            <a:r>
              <a:rPr lang="en-US" sz="2000" dirty="0">
                <a:solidFill>
                  <a:schemeClr val="bg1">
                    <a:lumMod val="50000"/>
                  </a:schemeClr>
                </a:solidFill>
              </a:rPr>
              <a:t>Magnetic (electric) rigidity </a:t>
            </a:r>
          </a:p>
          <a:p>
            <a:pPr marL="693738" indent="-349250" algn="l">
              <a:spcAft>
                <a:spcPts val="600"/>
              </a:spcAft>
              <a:buFont typeface="+mj-lt"/>
              <a:buAutoNum type="arabicPeriod"/>
            </a:pPr>
            <a:r>
              <a:rPr lang="en-US" sz="2000" dirty="0">
                <a:solidFill>
                  <a:schemeClr val="bg1">
                    <a:lumMod val="50000"/>
                  </a:schemeClr>
                </a:solidFill>
              </a:rPr>
              <a:t>Energy loss in detector</a:t>
            </a:r>
          </a:p>
          <a:p>
            <a:pPr marL="693738" indent="-349250" algn="l">
              <a:buFont typeface="+mj-lt"/>
              <a:buAutoNum type="arabicPeriod"/>
            </a:pPr>
            <a:r>
              <a:rPr lang="en-US" sz="2000" dirty="0">
                <a:solidFill>
                  <a:schemeClr val="bg1">
                    <a:lumMod val="50000"/>
                  </a:schemeClr>
                </a:solidFill>
              </a:rPr>
              <a:t>Velocity (time of flight)</a:t>
            </a:r>
          </a:p>
          <a:p>
            <a:pPr marL="693738" indent="-349250" algn="l">
              <a:buFont typeface="+mj-lt"/>
              <a:buAutoNum type="arabicPeriod"/>
            </a:pPr>
            <a:endParaRPr lang="en-US" sz="2000" dirty="0">
              <a:solidFill>
                <a:schemeClr val="bg1">
                  <a:lumMod val="50000"/>
                </a:schemeClr>
              </a:solidFill>
            </a:endParaRPr>
          </a:p>
          <a:p>
            <a:pPr marL="693738" indent="-349250" algn="l">
              <a:buFont typeface="+mj-lt"/>
              <a:buAutoNum type="arabicPeriod"/>
            </a:pPr>
            <a:endParaRPr lang="en-US" sz="2000" dirty="0">
              <a:solidFill>
                <a:schemeClr val="bg1">
                  <a:lumMod val="50000"/>
                </a:schemeClr>
              </a:solidFill>
            </a:endParaRPr>
          </a:p>
          <a:p>
            <a:pPr marL="344488" algn="l"/>
            <a:r>
              <a:rPr lang="en-US" sz="1600" dirty="0">
                <a:solidFill>
                  <a:schemeClr val="tx1">
                    <a:lumMod val="65000"/>
                  </a:schemeClr>
                </a:solidFill>
              </a:rPr>
              <a:t>In our case (low Z, </a:t>
            </a:r>
            <a:r>
              <a:rPr lang="en-US" sz="1600" i="1" dirty="0">
                <a:solidFill>
                  <a:schemeClr val="tx1">
                    <a:lumMod val="65000"/>
                  </a:schemeClr>
                </a:solidFill>
              </a:rPr>
              <a:t>E</a:t>
            </a:r>
            <a:r>
              <a:rPr lang="en-US" sz="1600" dirty="0">
                <a:solidFill>
                  <a:schemeClr val="tx1">
                    <a:lumMod val="65000"/>
                  </a:schemeClr>
                </a:solidFill>
              </a:rPr>
              <a:t>=140 MeV/u) we assume Q=Z, so we do need only 3 values to measure</a:t>
            </a:r>
          </a:p>
        </p:txBody>
      </p:sp>
      <p:grpSp>
        <p:nvGrpSpPr>
          <p:cNvPr id="10" name="Group 9">
            <a:extLst>
              <a:ext uri="{FF2B5EF4-FFF2-40B4-BE49-F238E27FC236}">
                <a16:creationId xmlns:a16="http://schemas.microsoft.com/office/drawing/2014/main" id="{B8C43846-BF58-2BB5-DD67-E84CA9EE41DB}"/>
              </a:ext>
            </a:extLst>
          </p:cNvPr>
          <p:cNvGrpSpPr/>
          <p:nvPr/>
        </p:nvGrpSpPr>
        <p:grpSpPr>
          <a:xfrm>
            <a:off x="5867400" y="701279"/>
            <a:ext cx="6353978" cy="5624719"/>
            <a:chOff x="5867400" y="701279"/>
            <a:chExt cx="6353978" cy="5624719"/>
          </a:xfrm>
        </p:grpSpPr>
        <p:grpSp>
          <p:nvGrpSpPr>
            <p:cNvPr id="26" name="Group 25">
              <a:extLst>
                <a:ext uri="{FF2B5EF4-FFF2-40B4-BE49-F238E27FC236}">
                  <a16:creationId xmlns:a16="http://schemas.microsoft.com/office/drawing/2014/main" id="{4F625F2E-7A37-42C2-86F8-F2E249401D7A}"/>
                </a:ext>
              </a:extLst>
            </p:cNvPr>
            <p:cNvGrpSpPr/>
            <p:nvPr/>
          </p:nvGrpSpPr>
          <p:grpSpPr>
            <a:xfrm>
              <a:off x="5867400" y="701279"/>
              <a:ext cx="6353978" cy="5624719"/>
              <a:chOff x="5867400" y="701279"/>
              <a:chExt cx="6353978" cy="5624719"/>
            </a:xfrm>
          </p:grpSpPr>
          <p:pic>
            <p:nvPicPr>
              <p:cNvPr id="7" name="Picture 2">
                <a:extLst>
                  <a:ext uri="{FF2B5EF4-FFF2-40B4-BE49-F238E27FC236}">
                    <a16:creationId xmlns:a16="http://schemas.microsoft.com/office/drawing/2014/main" id="{DC6CF9FD-267A-432B-91F3-CCCD90FB09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050310"/>
                <a:ext cx="5970599" cy="3532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58EB9901-4148-4213-B75D-C15BE47ED232}"/>
                  </a:ext>
                </a:extLst>
              </p:cNvPr>
              <p:cNvSpPr txBox="1"/>
              <p:nvPr/>
            </p:nvSpPr>
            <p:spPr>
              <a:xfrm>
                <a:off x="10773579" y="701279"/>
                <a:ext cx="1447799" cy="246221"/>
              </a:xfrm>
              <a:prstGeom prst="rect">
                <a:avLst/>
              </a:prstGeom>
              <a:noFill/>
            </p:spPr>
            <p:txBody>
              <a:bodyPr wrap="square" rtlCol="0">
                <a:spAutoFit/>
              </a:bodyPr>
              <a:lstStyle/>
              <a:p>
                <a:r>
                  <a:rPr lang="en-US" sz="1000" i="1" dirty="0">
                    <a:solidFill>
                      <a:schemeClr val="tx2">
                        <a:lumMod val="50000"/>
                      </a:schemeClr>
                    </a:solidFill>
                  </a:rPr>
                  <a:t>Courtesy by </a:t>
                </a:r>
                <a:r>
                  <a:rPr lang="en-US" sz="1000" i="1" dirty="0" err="1">
                    <a:solidFill>
                      <a:schemeClr val="tx2">
                        <a:lumMod val="50000"/>
                      </a:schemeClr>
                    </a:solidFill>
                  </a:rPr>
                  <a:t>A.Stolz</a:t>
                </a:r>
                <a:endParaRPr lang="en-US" sz="1000" i="1" dirty="0">
                  <a:solidFill>
                    <a:schemeClr val="tx2">
                      <a:lumMod val="50000"/>
                    </a:schemeClr>
                  </a:solidFill>
                </a:endParaRPr>
              </a:p>
            </p:txBody>
          </p:sp>
          <p:cxnSp>
            <p:nvCxnSpPr>
              <p:cNvPr id="4" name="Straight Connector 3">
                <a:extLst>
                  <a:ext uri="{FF2B5EF4-FFF2-40B4-BE49-F238E27FC236}">
                    <a16:creationId xmlns:a16="http://schemas.microsoft.com/office/drawing/2014/main" id="{3D575CAC-7C28-49CE-889E-C0601D8A7C27}"/>
                  </a:ext>
                </a:extLst>
              </p:cNvPr>
              <p:cNvCxnSpPr>
                <a:cxnSpLocks/>
              </p:cNvCxnSpPr>
              <p:nvPr/>
            </p:nvCxnSpPr>
            <p:spPr bwMode="auto">
              <a:xfrm>
                <a:off x="6728823" y="4463266"/>
                <a:ext cx="266700" cy="1143000"/>
              </a:xfrm>
              <a:prstGeom prst="line">
                <a:avLst/>
              </a:prstGeom>
              <a:noFill/>
              <a:ln w="9525" cap="flat" cmpd="sng" algn="ctr">
                <a:solidFill>
                  <a:schemeClr val="bg1">
                    <a:lumMod val="50000"/>
                  </a:schemeClr>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6C3E37C0-D4BE-4435-86D1-272E39CED3C3}"/>
                  </a:ext>
                </a:extLst>
              </p:cNvPr>
              <p:cNvCxnSpPr>
                <a:cxnSpLocks/>
              </p:cNvCxnSpPr>
              <p:nvPr/>
            </p:nvCxnSpPr>
            <p:spPr bwMode="auto">
              <a:xfrm flipH="1">
                <a:off x="10058400" y="4463266"/>
                <a:ext cx="1292646" cy="1255565"/>
              </a:xfrm>
              <a:prstGeom prst="line">
                <a:avLst/>
              </a:prstGeom>
              <a:noFill/>
              <a:ln w="9525" cap="flat" cmpd="sng" algn="ctr">
                <a:solidFill>
                  <a:schemeClr val="bg1">
                    <a:lumMod val="50000"/>
                  </a:schemeClr>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E72FB7A6-4DE6-4C1C-AE73-139C1D015094}"/>
                  </a:ext>
                </a:extLst>
              </p:cNvPr>
              <p:cNvCxnSpPr>
                <a:cxnSpLocks/>
              </p:cNvCxnSpPr>
              <p:nvPr/>
            </p:nvCxnSpPr>
            <p:spPr bwMode="auto">
              <a:xfrm>
                <a:off x="8466547" y="4499631"/>
                <a:ext cx="1219200" cy="1219200"/>
              </a:xfrm>
              <a:prstGeom prst="line">
                <a:avLst/>
              </a:prstGeom>
              <a:noFill/>
              <a:ln w="9525" cap="flat" cmpd="sng" algn="ctr">
                <a:solidFill>
                  <a:schemeClr val="bg1">
                    <a:lumMod val="50000"/>
                  </a:schemeClr>
                </a:solidFill>
                <a:prstDash val="solid"/>
                <a:round/>
                <a:headEnd type="none" w="med" len="med"/>
                <a:tailEnd type="none" w="med" len="med"/>
              </a:ln>
              <a:effectLst/>
            </p:spPr>
          </p:cxnSp>
          <p:sp>
            <p:nvSpPr>
              <p:cNvPr id="16" name="TextBox 15">
                <a:extLst>
                  <a:ext uri="{FF2B5EF4-FFF2-40B4-BE49-F238E27FC236}">
                    <a16:creationId xmlns:a16="http://schemas.microsoft.com/office/drawing/2014/main" id="{F19867A8-731A-44F2-A579-C9E7CD060693}"/>
                  </a:ext>
                </a:extLst>
              </p:cNvPr>
              <p:cNvSpPr txBox="1"/>
              <p:nvPr/>
            </p:nvSpPr>
            <p:spPr>
              <a:xfrm>
                <a:off x="9076147" y="5718831"/>
                <a:ext cx="1352037" cy="338554"/>
              </a:xfrm>
              <a:prstGeom prst="rect">
                <a:avLst/>
              </a:prstGeom>
              <a:noFill/>
            </p:spPr>
            <p:txBody>
              <a:bodyPr wrap="none" rtlCol="0">
                <a:spAutoFit/>
              </a:bodyPr>
              <a:lstStyle/>
              <a:p>
                <a:r>
                  <a:rPr lang="en-US" sz="1600" dirty="0">
                    <a:solidFill>
                      <a:schemeClr val="bg1">
                        <a:lumMod val="50000"/>
                      </a:schemeClr>
                    </a:solidFill>
                  </a:rPr>
                  <a:t>Time of flight</a:t>
                </a:r>
              </a:p>
            </p:txBody>
          </p:sp>
          <p:sp>
            <p:nvSpPr>
              <p:cNvPr id="19" name="TextBox 18">
                <a:extLst>
                  <a:ext uri="{FF2B5EF4-FFF2-40B4-BE49-F238E27FC236}">
                    <a16:creationId xmlns:a16="http://schemas.microsoft.com/office/drawing/2014/main" id="{6632DE36-C94C-4C31-A00F-73010F3909E3}"/>
                  </a:ext>
                </a:extLst>
              </p:cNvPr>
              <p:cNvSpPr txBox="1"/>
              <p:nvPr/>
            </p:nvSpPr>
            <p:spPr>
              <a:xfrm>
                <a:off x="6252165" y="5661565"/>
                <a:ext cx="1665841" cy="338554"/>
              </a:xfrm>
              <a:prstGeom prst="rect">
                <a:avLst/>
              </a:prstGeom>
              <a:noFill/>
            </p:spPr>
            <p:txBody>
              <a:bodyPr wrap="none" rtlCol="0">
                <a:spAutoFit/>
              </a:bodyPr>
              <a:lstStyle/>
              <a:p>
                <a:r>
                  <a:rPr lang="en-US" sz="1600" dirty="0">
                    <a:solidFill>
                      <a:schemeClr val="bg1">
                        <a:lumMod val="50000"/>
                      </a:schemeClr>
                    </a:solidFill>
                  </a:rPr>
                  <a:t>Magnetic rigidity</a:t>
                </a:r>
              </a:p>
            </p:txBody>
          </p:sp>
          <p:cxnSp>
            <p:nvCxnSpPr>
              <p:cNvPr id="20" name="Straight Connector 19">
                <a:extLst>
                  <a:ext uri="{FF2B5EF4-FFF2-40B4-BE49-F238E27FC236}">
                    <a16:creationId xmlns:a16="http://schemas.microsoft.com/office/drawing/2014/main" id="{0447490D-BD38-416A-A5C2-FDD139830E2E}"/>
                  </a:ext>
                </a:extLst>
              </p:cNvPr>
              <p:cNvCxnSpPr>
                <a:cxnSpLocks/>
              </p:cNvCxnSpPr>
              <p:nvPr/>
            </p:nvCxnSpPr>
            <p:spPr bwMode="auto">
              <a:xfrm flipH="1">
                <a:off x="10270776" y="4121491"/>
                <a:ext cx="314815" cy="683550"/>
              </a:xfrm>
              <a:prstGeom prst="line">
                <a:avLst/>
              </a:prstGeom>
              <a:noFill/>
              <a:ln w="9525" cap="flat" cmpd="sng" algn="ctr">
                <a:solidFill>
                  <a:schemeClr val="bg1">
                    <a:lumMod val="60000"/>
                    <a:lumOff val="40000"/>
                  </a:schemeClr>
                </a:solidFill>
                <a:prstDash val="solid"/>
                <a:round/>
                <a:headEnd type="none" w="med" len="med"/>
                <a:tailEnd type="none" w="med" len="med"/>
              </a:ln>
              <a:effectLst/>
            </p:spPr>
          </p:cxnSp>
          <p:sp>
            <p:nvSpPr>
              <p:cNvPr id="22" name="TextBox 21">
                <a:extLst>
                  <a:ext uri="{FF2B5EF4-FFF2-40B4-BE49-F238E27FC236}">
                    <a16:creationId xmlns:a16="http://schemas.microsoft.com/office/drawing/2014/main" id="{43448F91-0627-4BC4-B480-63350B75D009}"/>
                  </a:ext>
                </a:extLst>
              </p:cNvPr>
              <p:cNvSpPr txBox="1"/>
              <p:nvPr/>
            </p:nvSpPr>
            <p:spPr>
              <a:xfrm>
                <a:off x="9936813" y="4805041"/>
                <a:ext cx="434734" cy="338554"/>
              </a:xfrm>
              <a:prstGeom prst="rect">
                <a:avLst/>
              </a:prstGeom>
              <a:noFill/>
            </p:spPr>
            <p:txBody>
              <a:bodyPr wrap="none" rtlCol="0">
                <a:spAutoFit/>
              </a:bodyPr>
              <a:lstStyle/>
              <a:p>
                <a:r>
                  <a:rPr lang="en-US" sz="1600" dirty="0" err="1">
                    <a:solidFill>
                      <a:srgbClr val="0070C0"/>
                    </a:solidFill>
                  </a:rPr>
                  <a:t>dE</a:t>
                </a:r>
                <a:endParaRPr lang="en-US" sz="1600" dirty="0">
                  <a:solidFill>
                    <a:srgbClr val="0070C0"/>
                  </a:solidFill>
                </a:endParaRPr>
              </a:p>
            </p:txBody>
          </p:sp>
          <p:cxnSp>
            <p:nvCxnSpPr>
              <p:cNvPr id="23" name="Straight Connector 22">
                <a:extLst>
                  <a:ext uri="{FF2B5EF4-FFF2-40B4-BE49-F238E27FC236}">
                    <a16:creationId xmlns:a16="http://schemas.microsoft.com/office/drawing/2014/main" id="{D4770D45-E9D8-4880-991E-66BA93B19CFA}"/>
                  </a:ext>
                </a:extLst>
              </p:cNvPr>
              <p:cNvCxnSpPr>
                <a:cxnSpLocks/>
              </p:cNvCxnSpPr>
              <p:nvPr/>
            </p:nvCxnSpPr>
            <p:spPr bwMode="auto">
              <a:xfrm>
                <a:off x="10622613" y="4142504"/>
                <a:ext cx="686662" cy="1791825"/>
              </a:xfrm>
              <a:prstGeom prst="line">
                <a:avLst/>
              </a:prstGeom>
              <a:noFill/>
              <a:ln w="9525" cap="flat" cmpd="sng" algn="ctr">
                <a:solidFill>
                  <a:schemeClr val="accent6">
                    <a:lumMod val="50000"/>
                  </a:schemeClr>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C8DEDE6D-46D0-477E-995C-73CC1BF77A12}"/>
                  </a:ext>
                </a:extLst>
              </p:cNvPr>
              <p:cNvCxnSpPr>
                <a:cxnSpLocks/>
              </p:cNvCxnSpPr>
              <p:nvPr/>
            </p:nvCxnSpPr>
            <p:spPr bwMode="auto">
              <a:xfrm>
                <a:off x="11079408" y="4370935"/>
                <a:ext cx="219346" cy="1563394"/>
              </a:xfrm>
              <a:prstGeom prst="line">
                <a:avLst/>
              </a:prstGeom>
              <a:noFill/>
              <a:ln w="9525" cap="flat" cmpd="sng" algn="ctr">
                <a:solidFill>
                  <a:schemeClr val="accent6">
                    <a:lumMod val="50000"/>
                  </a:schemeClr>
                </a:solidFill>
                <a:prstDash val="solid"/>
                <a:round/>
                <a:headEnd type="none" w="med" len="med"/>
                <a:tailEnd type="none" w="med" len="med"/>
              </a:ln>
              <a:effectLst/>
            </p:spPr>
          </p:cxnSp>
          <p:sp>
            <p:nvSpPr>
              <p:cNvPr id="28" name="TextBox 27">
                <a:extLst>
                  <a:ext uri="{FF2B5EF4-FFF2-40B4-BE49-F238E27FC236}">
                    <a16:creationId xmlns:a16="http://schemas.microsoft.com/office/drawing/2014/main" id="{C559AD1C-55EE-4CA8-937F-1DDD9B4DBE74}"/>
                  </a:ext>
                </a:extLst>
              </p:cNvPr>
              <p:cNvSpPr txBox="1"/>
              <p:nvPr/>
            </p:nvSpPr>
            <p:spPr>
              <a:xfrm>
                <a:off x="11123617" y="5987444"/>
                <a:ext cx="582211" cy="338554"/>
              </a:xfrm>
              <a:prstGeom prst="rect">
                <a:avLst/>
              </a:prstGeom>
              <a:noFill/>
            </p:spPr>
            <p:txBody>
              <a:bodyPr wrap="none" rtlCol="0">
                <a:spAutoFit/>
              </a:bodyPr>
              <a:lstStyle/>
              <a:p>
                <a:r>
                  <a:rPr lang="en-US" sz="1600" dirty="0">
                    <a:solidFill>
                      <a:srgbClr val="006600"/>
                    </a:solidFill>
                  </a:rPr>
                  <a:t>TKE</a:t>
                </a:r>
              </a:p>
            </p:txBody>
          </p:sp>
        </p:grpSp>
        <p:sp>
          <p:nvSpPr>
            <p:cNvPr id="6" name="TextBox 5">
              <a:extLst>
                <a:ext uri="{FF2B5EF4-FFF2-40B4-BE49-F238E27FC236}">
                  <a16:creationId xmlns:a16="http://schemas.microsoft.com/office/drawing/2014/main" id="{0B4A69FC-4F00-FD30-C98C-443BD54EDE69}"/>
                </a:ext>
              </a:extLst>
            </p:cNvPr>
            <p:cNvSpPr txBox="1"/>
            <p:nvPr/>
          </p:nvSpPr>
          <p:spPr>
            <a:xfrm>
              <a:off x="9936813" y="947500"/>
              <a:ext cx="679994" cy="253916"/>
            </a:xfrm>
            <a:prstGeom prst="rect">
              <a:avLst/>
            </a:prstGeom>
            <a:noFill/>
          </p:spPr>
          <p:txBody>
            <a:bodyPr wrap="none" rtlCol="0">
              <a:spAutoFit/>
            </a:bodyPr>
            <a:lstStyle/>
            <a:p>
              <a:r>
                <a:rPr lang="en-US" sz="1050" dirty="0">
                  <a:solidFill>
                    <a:schemeClr val="tx2">
                      <a:lumMod val="50000"/>
                    </a:schemeClr>
                  </a:solidFill>
                </a:rPr>
                <a:t>Image-4</a:t>
              </a:r>
            </a:p>
          </p:txBody>
        </p:sp>
        <p:sp>
          <p:nvSpPr>
            <p:cNvPr id="9" name="TextBox 8">
              <a:extLst>
                <a:ext uri="{FF2B5EF4-FFF2-40B4-BE49-F238E27FC236}">
                  <a16:creationId xmlns:a16="http://schemas.microsoft.com/office/drawing/2014/main" id="{06645F7E-C1AD-0B96-1EA3-363D84194FFB}"/>
                </a:ext>
              </a:extLst>
            </p:cNvPr>
            <p:cNvSpPr txBox="1"/>
            <p:nvPr/>
          </p:nvSpPr>
          <p:spPr>
            <a:xfrm>
              <a:off x="9905597" y="2267776"/>
              <a:ext cx="764953" cy="276999"/>
            </a:xfrm>
            <a:prstGeom prst="rect">
              <a:avLst/>
            </a:prstGeom>
            <a:noFill/>
          </p:spPr>
          <p:txBody>
            <a:bodyPr wrap="none" rtlCol="0">
              <a:spAutoFit/>
            </a:bodyPr>
            <a:lstStyle/>
            <a:p>
              <a:r>
                <a:rPr lang="en-US" sz="1200" b="1" dirty="0">
                  <a:solidFill>
                    <a:schemeClr val="accent4">
                      <a:lumMod val="10000"/>
                    </a:schemeClr>
                  </a:solidFill>
                </a:rPr>
                <a:t>Image-4</a:t>
              </a:r>
            </a:p>
          </p:txBody>
        </p:sp>
      </p:grpSp>
      <p:pic>
        <p:nvPicPr>
          <p:cNvPr id="15416" name="Audio 15415">
            <a:hlinkClick r:id="" action="ppaction://media"/>
            <a:extLst>
              <a:ext uri="{FF2B5EF4-FFF2-40B4-BE49-F238E27FC236}">
                <a16:creationId xmlns:a16="http://schemas.microsoft.com/office/drawing/2014/main" id="{B3BD2652-C2A4-F2CD-DB55-D1514C353BAE}"/>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839288832"/>
      </p:ext>
    </p:extLst>
  </p:cSld>
  <p:clrMapOvr>
    <a:masterClrMapping/>
  </p:clrMapOvr>
  <mc:AlternateContent xmlns:mc="http://schemas.openxmlformats.org/markup-compatibility/2006" xmlns:p14="http://schemas.microsoft.com/office/powerpoint/2010/main">
    <mc:Choice Requires="p14">
      <p:transition spd="slow" p14:dur="4750" advTm="48744"/>
    </mc:Choice>
    <mc:Fallback xmlns="">
      <p:transition spd="slow" advTm="48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4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541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5000" y="0"/>
            <a:ext cx="7696200" cy="533400"/>
          </a:xfrm>
        </p:spPr>
        <p:txBody>
          <a:bodyPr/>
          <a:lstStyle/>
          <a:p>
            <a:r>
              <a:rPr lang="en-US" dirty="0"/>
              <a:t>Correlation plots and B</a:t>
            </a:r>
            <a:r>
              <a:rPr lang="en-US" dirty="0">
                <a:sym typeface="Symbol"/>
              </a:rPr>
              <a:t></a:t>
            </a:r>
            <a:r>
              <a:rPr lang="en-US" dirty="0"/>
              <a:t>-selection</a:t>
            </a:r>
          </a:p>
        </p:txBody>
      </p:sp>
      <p:sp>
        <p:nvSpPr>
          <p:cNvPr id="4" name="Footer Placeholder 3"/>
          <p:cNvSpPr>
            <a:spLocks noGrp="1"/>
          </p:cNvSpPr>
          <p:nvPr>
            <p:ph type="ftr" sz="quarter" idx="11"/>
          </p:nvPr>
        </p:nvSpPr>
        <p:spPr/>
        <p:txBody>
          <a:bodyPr/>
          <a:lstStyle/>
          <a:p>
            <a:pPr>
              <a:defRPr/>
            </a:pPr>
            <a:r>
              <a:rPr lang="nn-NO"/>
              <a:t>OT@SIM.NSCL.MSU  04/04/18</a:t>
            </a:r>
            <a:endParaRPr lang="en-US"/>
          </a:p>
        </p:txBody>
      </p:sp>
      <p:sp>
        <p:nvSpPr>
          <p:cNvPr id="5" name="Slide Number Placeholder 4"/>
          <p:cNvSpPr>
            <a:spLocks noGrp="1"/>
          </p:cNvSpPr>
          <p:nvPr>
            <p:ph type="sldNum" sz="quarter" idx="12"/>
          </p:nvPr>
        </p:nvSpPr>
        <p:spPr/>
        <p:txBody>
          <a:bodyPr/>
          <a:lstStyle/>
          <a:p>
            <a:pPr>
              <a:defRPr/>
            </a:pPr>
            <a:fld id="{6BFA1CDA-62A8-4B2A-ABBD-8FE174704D3A}" type="slidenum">
              <a:rPr lang="en-US" smtClean="0"/>
              <a:pPr>
                <a:defRPr/>
              </a:pPr>
              <a:t>39</a:t>
            </a:fld>
            <a:endParaRPr lang="en-US"/>
          </a:p>
        </p:txBody>
      </p:sp>
      <p:grpSp>
        <p:nvGrpSpPr>
          <p:cNvPr id="9" name="Group 8"/>
          <p:cNvGrpSpPr/>
          <p:nvPr/>
        </p:nvGrpSpPr>
        <p:grpSpPr>
          <a:xfrm>
            <a:off x="1524000" y="574344"/>
            <a:ext cx="4480560" cy="3108960"/>
            <a:chOff x="0" y="574344"/>
            <a:chExt cx="4480560" cy="3108960"/>
          </a:xfrm>
        </p:grpSpPr>
        <p:pic>
          <p:nvPicPr>
            <p:cNvPr id="11268" name="Picture 4"/>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74344"/>
              <a:ext cx="4480560" cy="310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277457" y="2502852"/>
              <a:ext cx="271228" cy="261610"/>
            </a:xfrm>
            <a:prstGeom prst="rect">
              <a:avLst/>
            </a:prstGeom>
            <a:noFill/>
          </p:spPr>
          <p:txBody>
            <a:bodyPr wrap="none" rtlCol="0">
              <a:spAutoFit/>
            </a:bodyPr>
            <a:lstStyle/>
            <a:p>
              <a:r>
                <a:rPr lang="en-US" sz="1100" dirty="0">
                  <a:solidFill>
                    <a:srgbClr val="C00000"/>
                  </a:solidFill>
                  <a:effectLst>
                    <a:outerShdw blurRad="38100" dist="38100" dir="2700000" algn="tl">
                      <a:srgbClr val="000000">
                        <a:alpha val="43137"/>
                      </a:srgbClr>
                    </a:outerShdw>
                  </a:effectLst>
                </a:rPr>
                <a:t>F</a:t>
              </a:r>
            </a:p>
          </p:txBody>
        </p:sp>
        <p:sp>
          <p:nvSpPr>
            <p:cNvPr id="35" name="TextBox 34"/>
            <p:cNvSpPr txBox="1"/>
            <p:nvPr/>
          </p:nvSpPr>
          <p:spPr>
            <a:xfrm>
              <a:off x="214884" y="2938790"/>
              <a:ext cx="365806" cy="261610"/>
            </a:xfrm>
            <a:prstGeom prst="rect">
              <a:avLst/>
            </a:prstGeom>
            <a:noFill/>
          </p:spPr>
          <p:txBody>
            <a:bodyPr wrap="none" rtlCol="0">
              <a:spAutoFit/>
            </a:bodyPr>
            <a:lstStyle/>
            <a:p>
              <a:r>
                <a:rPr lang="en-US" sz="1100" dirty="0">
                  <a:solidFill>
                    <a:srgbClr val="C00000"/>
                  </a:solidFill>
                  <a:effectLst>
                    <a:outerShdw blurRad="38100" dist="38100" dir="2700000" algn="tl">
                      <a:srgbClr val="000000">
                        <a:alpha val="43137"/>
                      </a:srgbClr>
                    </a:outerShdw>
                  </a:effectLst>
                </a:rPr>
                <a:t>Ne</a:t>
              </a:r>
            </a:p>
          </p:txBody>
        </p:sp>
        <p:sp>
          <p:nvSpPr>
            <p:cNvPr id="36" name="TextBox 35"/>
            <p:cNvSpPr txBox="1"/>
            <p:nvPr/>
          </p:nvSpPr>
          <p:spPr>
            <a:xfrm>
              <a:off x="250951" y="3243590"/>
              <a:ext cx="293670" cy="261610"/>
            </a:xfrm>
            <a:prstGeom prst="rect">
              <a:avLst/>
            </a:prstGeom>
            <a:noFill/>
          </p:spPr>
          <p:txBody>
            <a:bodyPr wrap="none" rtlCol="0">
              <a:spAutoFit/>
            </a:bodyPr>
            <a:lstStyle/>
            <a:p>
              <a:r>
                <a:rPr lang="en-US" sz="1100" dirty="0">
                  <a:solidFill>
                    <a:srgbClr val="C00000"/>
                  </a:solidFill>
                  <a:effectLst>
                    <a:outerShdw blurRad="38100" dist="38100" dir="2700000" algn="tl">
                      <a:srgbClr val="000000">
                        <a:alpha val="43137"/>
                      </a:srgbClr>
                    </a:outerShdw>
                  </a:effectLst>
                </a:rPr>
                <a:t>O</a:t>
              </a:r>
            </a:p>
          </p:txBody>
        </p:sp>
      </p:grpSp>
      <p:grpSp>
        <p:nvGrpSpPr>
          <p:cNvPr id="10" name="Group 9"/>
          <p:cNvGrpSpPr/>
          <p:nvPr/>
        </p:nvGrpSpPr>
        <p:grpSpPr>
          <a:xfrm>
            <a:off x="6167253" y="548639"/>
            <a:ext cx="4480560" cy="3108960"/>
            <a:chOff x="4643253" y="548639"/>
            <a:chExt cx="4480560" cy="3108960"/>
          </a:xfrm>
        </p:grpSpPr>
        <p:pic>
          <p:nvPicPr>
            <p:cNvPr id="11267" name="Picture 3"/>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3253" y="548639"/>
              <a:ext cx="4480560" cy="310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411071" y="2249930"/>
              <a:ext cx="37702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19</a:t>
              </a:r>
              <a:r>
                <a:rPr lang="en-US" sz="1100" dirty="0">
                  <a:solidFill>
                    <a:srgbClr val="C00000"/>
                  </a:solidFill>
                  <a:effectLst>
                    <a:outerShdw blurRad="38100" dist="38100" dir="2700000" algn="tl">
                      <a:srgbClr val="000000">
                        <a:alpha val="43137"/>
                      </a:srgbClr>
                    </a:outerShdw>
                  </a:effectLst>
                </a:rPr>
                <a:t>F</a:t>
              </a:r>
            </a:p>
          </p:txBody>
        </p:sp>
        <p:sp>
          <p:nvSpPr>
            <p:cNvPr id="12" name="TextBox 11"/>
            <p:cNvSpPr txBox="1"/>
            <p:nvPr/>
          </p:nvSpPr>
          <p:spPr>
            <a:xfrm>
              <a:off x="8153400" y="2103119"/>
              <a:ext cx="37702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20</a:t>
              </a:r>
              <a:r>
                <a:rPr lang="en-US" sz="1100" dirty="0">
                  <a:solidFill>
                    <a:srgbClr val="C00000"/>
                  </a:solidFill>
                  <a:effectLst>
                    <a:outerShdw blurRad="38100" dist="38100" dir="2700000" algn="tl">
                      <a:srgbClr val="000000">
                        <a:alpha val="43137"/>
                      </a:srgbClr>
                    </a:outerShdw>
                  </a:effectLst>
                </a:rPr>
                <a:t>F</a:t>
              </a:r>
            </a:p>
          </p:txBody>
        </p:sp>
        <p:sp>
          <p:nvSpPr>
            <p:cNvPr id="13" name="TextBox 12"/>
            <p:cNvSpPr txBox="1"/>
            <p:nvPr/>
          </p:nvSpPr>
          <p:spPr>
            <a:xfrm>
              <a:off x="7964887" y="1953443"/>
              <a:ext cx="37702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21</a:t>
              </a:r>
              <a:r>
                <a:rPr lang="en-US" sz="1100" dirty="0">
                  <a:solidFill>
                    <a:srgbClr val="C00000"/>
                  </a:solidFill>
                  <a:effectLst>
                    <a:outerShdw blurRad="38100" dist="38100" dir="2700000" algn="tl">
                      <a:srgbClr val="000000">
                        <a:alpha val="43137"/>
                      </a:srgbClr>
                    </a:outerShdw>
                  </a:effectLst>
                </a:rPr>
                <a:t>F</a:t>
              </a:r>
            </a:p>
          </p:txBody>
        </p:sp>
        <p:sp>
          <p:nvSpPr>
            <p:cNvPr id="14" name="TextBox 13"/>
            <p:cNvSpPr txBox="1"/>
            <p:nvPr/>
          </p:nvSpPr>
          <p:spPr>
            <a:xfrm>
              <a:off x="7781660" y="1768458"/>
              <a:ext cx="37702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22</a:t>
              </a:r>
              <a:r>
                <a:rPr lang="en-US" sz="1100" dirty="0">
                  <a:solidFill>
                    <a:srgbClr val="C00000"/>
                  </a:solidFill>
                  <a:effectLst>
                    <a:outerShdw blurRad="38100" dist="38100" dir="2700000" algn="tl">
                      <a:srgbClr val="000000">
                        <a:alpha val="43137"/>
                      </a:srgbClr>
                    </a:outerShdw>
                  </a:effectLst>
                </a:rPr>
                <a:t>F</a:t>
              </a:r>
            </a:p>
          </p:txBody>
        </p:sp>
        <p:sp>
          <p:nvSpPr>
            <p:cNvPr id="15" name="TextBox 14"/>
            <p:cNvSpPr txBox="1"/>
            <p:nvPr/>
          </p:nvSpPr>
          <p:spPr>
            <a:xfrm>
              <a:off x="7272790" y="2756362"/>
              <a:ext cx="399468"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18</a:t>
              </a:r>
              <a:r>
                <a:rPr lang="en-US" sz="1100" dirty="0">
                  <a:solidFill>
                    <a:srgbClr val="C00000"/>
                  </a:solidFill>
                  <a:effectLst>
                    <a:outerShdw blurRad="38100" dist="38100" dir="2700000" algn="tl">
                      <a:srgbClr val="000000">
                        <a:alpha val="43137"/>
                      </a:srgbClr>
                    </a:outerShdw>
                  </a:effectLst>
                </a:rPr>
                <a:t>O</a:t>
              </a:r>
            </a:p>
          </p:txBody>
        </p:sp>
        <p:sp>
          <p:nvSpPr>
            <p:cNvPr id="16" name="TextBox 15"/>
            <p:cNvSpPr txBox="1"/>
            <p:nvPr/>
          </p:nvSpPr>
          <p:spPr>
            <a:xfrm>
              <a:off x="6974287" y="2620699"/>
              <a:ext cx="399469"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19</a:t>
              </a:r>
              <a:r>
                <a:rPr lang="en-US" sz="1100" dirty="0">
                  <a:solidFill>
                    <a:srgbClr val="C00000"/>
                  </a:solidFill>
                  <a:effectLst>
                    <a:outerShdw blurRad="38100" dist="38100" dir="2700000" algn="tl">
                      <a:srgbClr val="000000">
                        <a:alpha val="43137"/>
                      </a:srgbClr>
                    </a:outerShdw>
                  </a:effectLst>
                </a:rPr>
                <a:t>O</a:t>
              </a:r>
            </a:p>
          </p:txBody>
        </p:sp>
        <p:sp>
          <p:nvSpPr>
            <p:cNvPr id="17" name="TextBox 16"/>
            <p:cNvSpPr txBox="1"/>
            <p:nvPr/>
          </p:nvSpPr>
          <p:spPr>
            <a:xfrm>
              <a:off x="6665304" y="2463407"/>
              <a:ext cx="399468"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20</a:t>
              </a:r>
              <a:r>
                <a:rPr lang="en-US" sz="1100" dirty="0">
                  <a:solidFill>
                    <a:srgbClr val="C00000"/>
                  </a:solidFill>
                  <a:effectLst>
                    <a:outerShdw blurRad="38100" dist="38100" dir="2700000" algn="tl">
                      <a:srgbClr val="000000">
                        <a:alpha val="43137"/>
                      </a:srgbClr>
                    </a:outerShdw>
                  </a:effectLst>
                </a:rPr>
                <a:t>O</a:t>
              </a:r>
            </a:p>
          </p:txBody>
        </p:sp>
        <p:sp>
          <p:nvSpPr>
            <p:cNvPr id="18" name="TextBox 17"/>
            <p:cNvSpPr txBox="1"/>
            <p:nvPr/>
          </p:nvSpPr>
          <p:spPr>
            <a:xfrm>
              <a:off x="6389511" y="2286000"/>
              <a:ext cx="399468"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21</a:t>
              </a:r>
              <a:r>
                <a:rPr lang="en-US" sz="1100" dirty="0">
                  <a:solidFill>
                    <a:srgbClr val="C00000"/>
                  </a:solidFill>
                  <a:effectLst>
                    <a:outerShdw blurRad="38100" dist="38100" dir="2700000" algn="tl">
                      <a:srgbClr val="000000">
                        <a:alpha val="43137"/>
                      </a:srgbClr>
                    </a:outerShdw>
                  </a:effectLst>
                </a:rPr>
                <a:t>O</a:t>
              </a:r>
            </a:p>
          </p:txBody>
        </p:sp>
        <p:sp>
          <p:nvSpPr>
            <p:cNvPr id="19" name="TextBox 18"/>
            <p:cNvSpPr txBox="1"/>
            <p:nvPr/>
          </p:nvSpPr>
          <p:spPr>
            <a:xfrm>
              <a:off x="5637153" y="3146850"/>
              <a:ext cx="39305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17</a:t>
              </a:r>
              <a:r>
                <a:rPr lang="en-US" sz="1100" dirty="0">
                  <a:solidFill>
                    <a:srgbClr val="C00000"/>
                  </a:solidFill>
                  <a:effectLst>
                    <a:outerShdw blurRad="38100" dist="38100" dir="2700000" algn="tl">
                      <a:srgbClr val="000000">
                        <a:alpha val="43137"/>
                      </a:srgbClr>
                    </a:outerShdw>
                  </a:effectLst>
                </a:rPr>
                <a:t>N</a:t>
              </a:r>
            </a:p>
          </p:txBody>
        </p:sp>
        <p:sp>
          <p:nvSpPr>
            <p:cNvPr id="20" name="TextBox 19"/>
            <p:cNvSpPr txBox="1"/>
            <p:nvPr/>
          </p:nvSpPr>
          <p:spPr>
            <a:xfrm>
              <a:off x="5279774" y="2976243"/>
              <a:ext cx="39305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18</a:t>
              </a:r>
              <a:r>
                <a:rPr lang="en-US" sz="1100" dirty="0">
                  <a:solidFill>
                    <a:srgbClr val="C00000"/>
                  </a:solidFill>
                  <a:effectLst>
                    <a:outerShdw blurRad="38100" dist="38100" dir="2700000" algn="tl">
                      <a:srgbClr val="000000">
                        <a:alpha val="43137"/>
                      </a:srgbClr>
                    </a:outerShdw>
                  </a:effectLst>
                </a:rPr>
                <a:t>N</a:t>
              </a:r>
            </a:p>
          </p:txBody>
        </p:sp>
        <p:sp>
          <p:nvSpPr>
            <p:cNvPr id="21" name="TextBox 20"/>
            <p:cNvSpPr txBox="1"/>
            <p:nvPr/>
          </p:nvSpPr>
          <p:spPr>
            <a:xfrm>
              <a:off x="4953000" y="2790500"/>
              <a:ext cx="39305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19</a:t>
              </a:r>
              <a:r>
                <a:rPr lang="en-US" sz="1100" dirty="0">
                  <a:solidFill>
                    <a:srgbClr val="C00000"/>
                  </a:solidFill>
                  <a:effectLst>
                    <a:outerShdw blurRad="38100" dist="38100" dir="2700000" algn="tl">
                      <a:srgbClr val="000000">
                        <a:alpha val="43137"/>
                      </a:srgbClr>
                    </a:outerShdw>
                  </a:effectLst>
                </a:rPr>
                <a:t>N</a:t>
              </a:r>
            </a:p>
          </p:txBody>
        </p:sp>
      </p:grpSp>
      <p:sp>
        <p:nvSpPr>
          <p:cNvPr id="2" name="TextBox 1"/>
          <p:cNvSpPr txBox="1"/>
          <p:nvPr/>
        </p:nvSpPr>
        <p:spPr>
          <a:xfrm>
            <a:off x="4253214" y="933469"/>
            <a:ext cx="4259499" cy="461665"/>
          </a:xfrm>
          <a:prstGeom prst="rect">
            <a:avLst/>
          </a:prstGeom>
          <a:solidFill>
            <a:schemeClr val="accent2">
              <a:lumMod val="20000"/>
              <a:lumOff val="80000"/>
            </a:schemeClr>
          </a:solidFill>
          <a:ln>
            <a:solidFill>
              <a:srgbClr val="003300"/>
            </a:solidFill>
          </a:ln>
        </p:spPr>
        <p:txBody>
          <a:bodyPr wrap="none" rtlCol="0">
            <a:spAutoFit/>
          </a:bodyPr>
          <a:lstStyle/>
          <a:p>
            <a:r>
              <a:rPr lang="en-US" dirty="0"/>
              <a:t>100% momentum acceptance</a:t>
            </a:r>
          </a:p>
        </p:txBody>
      </p:sp>
      <p:sp>
        <p:nvSpPr>
          <p:cNvPr id="3" name="TextBox 2">
            <a:extLst>
              <a:ext uri="{FF2B5EF4-FFF2-40B4-BE49-F238E27FC236}">
                <a16:creationId xmlns:a16="http://schemas.microsoft.com/office/drawing/2014/main" id="{0A54707A-AF84-4787-A809-7FBD9C729D7F}"/>
              </a:ext>
            </a:extLst>
          </p:cNvPr>
          <p:cNvSpPr txBox="1"/>
          <p:nvPr/>
        </p:nvSpPr>
        <p:spPr>
          <a:xfrm>
            <a:off x="1956963" y="1590949"/>
            <a:ext cx="1675459" cy="276999"/>
          </a:xfrm>
          <a:prstGeom prst="rect">
            <a:avLst/>
          </a:prstGeom>
          <a:noFill/>
        </p:spPr>
        <p:txBody>
          <a:bodyPr wrap="none" rtlCol="0">
            <a:spAutoFit/>
          </a:bodyPr>
          <a:lstStyle/>
          <a:p>
            <a:r>
              <a:rPr lang="en-US" sz="1200" dirty="0"/>
              <a:t>No isotope separation</a:t>
            </a:r>
          </a:p>
        </p:txBody>
      </p:sp>
      <p:grpSp>
        <p:nvGrpSpPr>
          <p:cNvPr id="49" name="Group 48">
            <a:extLst>
              <a:ext uri="{FF2B5EF4-FFF2-40B4-BE49-F238E27FC236}">
                <a16:creationId xmlns:a16="http://schemas.microsoft.com/office/drawing/2014/main" id="{6083967E-1F26-4820-BF8A-E70FC5358E85}"/>
              </a:ext>
            </a:extLst>
          </p:cNvPr>
          <p:cNvGrpSpPr/>
          <p:nvPr/>
        </p:nvGrpSpPr>
        <p:grpSpPr>
          <a:xfrm>
            <a:off x="6160144" y="3769822"/>
            <a:ext cx="4480560" cy="3108960"/>
            <a:chOff x="6160144" y="3769822"/>
            <a:chExt cx="4480560" cy="3108960"/>
          </a:xfrm>
        </p:grpSpPr>
        <p:grpSp>
          <p:nvGrpSpPr>
            <p:cNvPr id="46" name="Group 45"/>
            <p:cNvGrpSpPr/>
            <p:nvPr/>
          </p:nvGrpSpPr>
          <p:grpSpPr>
            <a:xfrm>
              <a:off x="6160144" y="3769822"/>
              <a:ext cx="4480560" cy="3108960"/>
              <a:chOff x="4636144" y="3769822"/>
              <a:chExt cx="4480560" cy="3108960"/>
            </a:xfrm>
          </p:grpSpPr>
          <p:pic>
            <p:nvPicPr>
              <p:cNvPr id="11269" name="Picture 5"/>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6144" y="3769822"/>
                <a:ext cx="4480560" cy="310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8711662" y="5137985"/>
                <a:ext cx="37702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21</a:t>
                </a:r>
                <a:r>
                  <a:rPr lang="en-US" sz="1100" dirty="0">
                    <a:solidFill>
                      <a:srgbClr val="C00000"/>
                    </a:solidFill>
                    <a:effectLst>
                      <a:outerShdw blurRad="38100" dist="38100" dir="2700000" algn="tl">
                        <a:srgbClr val="000000">
                          <a:alpha val="43137"/>
                        </a:srgbClr>
                      </a:outerShdw>
                    </a:effectLst>
                  </a:rPr>
                  <a:t>F</a:t>
                </a:r>
              </a:p>
            </p:txBody>
          </p:sp>
          <p:sp>
            <p:nvSpPr>
              <p:cNvPr id="26" name="TextBox 25"/>
              <p:cNvSpPr txBox="1"/>
              <p:nvPr/>
            </p:nvSpPr>
            <p:spPr>
              <a:xfrm>
                <a:off x="8285439" y="4962808"/>
                <a:ext cx="37702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22</a:t>
                </a:r>
                <a:r>
                  <a:rPr lang="en-US" sz="1100" dirty="0">
                    <a:solidFill>
                      <a:srgbClr val="C00000"/>
                    </a:solidFill>
                    <a:effectLst>
                      <a:outerShdw blurRad="38100" dist="38100" dir="2700000" algn="tl">
                        <a:srgbClr val="000000">
                          <a:alpha val="43137"/>
                        </a:srgbClr>
                      </a:outerShdw>
                    </a:effectLst>
                  </a:rPr>
                  <a:t>F</a:t>
                </a:r>
              </a:p>
            </p:txBody>
          </p:sp>
          <p:sp>
            <p:nvSpPr>
              <p:cNvPr id="27" name="TextBox 26"/>
              <p:cNvSpPr txBox="1"/>
              <p:nvPr/>
            </p:nvSpPr>
            <p:spPr>
              <a:xfrm>
                <a:off x="7717265" y="5936046"/>
                <a:ext cx="399468"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18</a:t>
                </a:r>
                <a:r>
                  <a:rPr lang="en-US" sz="1100" dirty="0">
                    <a:solidFill>
                      <a:srgbClr val="C00000"/>
                    </a:solidFill>
                    <a:effectLst>
                      <a:outerShdw blurRad="38100" dist="38100" dir="2700000" algn="tl">
                        <a:srgbClr val="000000">
                          <a:alpha val="43137"/>
                        </a:srgbClr>
                      </a:outerShdw>
                    </a:effectLst>
                  </a:rPr>
                  <a:t>O</a:t>
                </a:r>
              </a:p>
            </p:txBody>
          </p:sp>
          <p:sp>
            <p:nvSpPr>
              <p:cNvPr id="28" name="TextBox 27"/>
              <p:cNvSpPr txBox="1"/>
              <p:nvPr/>
            </p:nvSpPr>
            <p:spPr>
              <a:xfrm>
                <a:off x="7217172" y="5780724"/>
                <a:ext cx="399469"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19</a:t>
                </a:r>
                <a:r>
                  <a:rPr lang="en-US" sz="1100" dirty="0">
                    <a:solidFill>
                      <a:srgbClr val="C00000"/>
                    </a:solidFill>
                    <a:effectLst>
                      <a:outerShdw blurRad="38100" dist="38100" dir="2700000" algn="tl">
                        <a:srgbClr val="000000">
                          <a:alpha val="43137"/>
                        </a:srgbClr>
                      </a:outerShdw>
                    </a:effectLst>
                  </a:rPr>
                  <a:t>O</a:t>
                </a:r>
              </a:p>
            </p:txBody>
          </p:sp>
          <p:sp>
            <p:nvSpPr>
              <p:cNvPr id="29" name="TextBox 28"/>
              <p:cNvSpPr txBox="1"/>
              <p:nvPr/>
            </p:nvSpPr>
            <p:spPr>
              <a:xfrm>
                <a:off x="6788979" y="5601347"/>
                <a:ext cx="399468"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20</a:t>
                </a:r>
                <a:r>
                  <a:rPr lang="en-US" sz="1100" dirty="0">
                    <a:solidFill>
                      <a:srgbClr val="C00000"/>
                    </a:solidFill>
                    <a:effectLst>
                      <a:outerShdw blurRad="38100" dist="38100" dir="2700000" algn="tl">
                        <a:srgbClr val="000000">
                          <a:alpha val="43137"/>
                        </a:srgbClr>
                      </a:outerShdw>
                    </a:effectLst>
                  </a:rPr>
                  <a:t>O</a:t>
                </a:r>
              </a:p>
            </p:txBody>
          </p:sp>
          <p:sp>
            <p:nvSpPr>
              <p:cNvPr id="30" name="TextBox 29"/>
              <p:cNvSpPr txBox="1"/>
              <p:nvPr/>
            </p:nvSpPr>
            <p:spPr>
              <a:xfrm>
                <a:off x="6342177" y="5339737"/>
                <a:ext cx="399468"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21</a:t>
                </a:r>
                <a:r>
                  <a:rPr lang="en-US" sz="1100" dirty="0">
                    <a:solidFill>
                      <a:srgbClr val="C00000"/>
                    </a:solidFill>
                    <a:effectLst>
                      <a:outerShdw blurRad="38100" dist="38100" dir="2700000" algn="tl">
                        <a:srgbClr val="000000">
                          <a:alpha val="43137"/>
                        </a:srgbClr>
                      </a:outerShdw>
                    </a:effectLst>
                  </a:rPr>
                  <a:t>O</a:t>
                </a:r>
              </a:p>
            </p:txBody>
          </p:sp>
          <p:sp>
            <p:nvSpPr>
              <p:cNvPr id="31" name="TextBox 30"/>
              <p:cNvSpPr txBox="1"/>
              <p:nvPr/>
            </p:nvSpPr>
            <p:spPr>
              <a:xfrm>
                <a:off x="5715000" y="6280270"/>
                <a:ext cx="39305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17</a:t>
                </a:r>
                <a:r>
                  <a:rPr lang="en-US" sz="1100" dirty="0">
                    <a:solidFill>
                      <a:srgbClr val="C00000"/>
                    </a:solidFill>
                    <a:effectLst>
                      <a:outerShdw blurRad="38100" dist="38100" dir="2700000" algn="tl">
                        <a:srgbClr val="000000">
                          <a:alpha val="43137"/>
                        </a:srgbClr>
                      </a:outerShdw>
                    </a:effectLst>
                  </a:rPr>
                  <a:t>N</a:t>
                </a:r>
              </a:p>
            </p:txBody>
          </p:sp>
          <p:sp>
            <p:nvSpPr>
              <p:cNvPr id="32" name="TextBox 31"/>
              <p:cNvSpPr txBox="1"/>
              <p:nvPr/>
            </p:nvSpPr>
            <p:spPr>
              <a:xfrm>
                <a:off x="5264929" y="6117406"/>
                <a:ext cx="39305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18</a:t>
                </a:r>
                <a:r>
                  <a:rPr lang="en-US" sz="1100" dirty="0">
                    <a:solidFill>
                      <a:srgbClr val="C00000"/>
                    </a:solidFill>
                    <a:effectLst>
                      <a:outerShdw blurRad="38100" dist="38100" dir="2700000" algn="tl">
                        <a:srgbClr val="000000">
                          <a:alpha val="43137"/>
                        </a:srgbClr>
                      </a:outerShdw>
                    </a:effectLst>
                  </a:rPr>
                  <a:t>N</a:t>
                </a:r>
              </a:p>
            </p:txBody>
          </p:sp>
          <p:sp>
            <p:nvSpPr>
              <p:cNvPr id="33" name="TextBox 32"/>
              <p:cNvSpPr txBox="1"/>
              <p:nvPr/>
            </p:nvSpPr>
            <p:spPr>
              <a:xfrm>
                <a:off x="4908871" y="5959132"/>
                <a:ext cx="39305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19</a:t>
                </a:r>
                <a:r>
                  <a:rPr lang="en-US" sz="1100" dirty="0">
                    <a:solidFill>
                      <a:srgbClr val="C00000"/>
                    </a:solidFill>
                    <a:effectLst>
                      <a:outerShdw blurRad="38100" dist="38100" dir="2700000" algn="tl">
                        <a:srgbClr val="000000">
                          <a:alpha val="43137"/>
                        </a:srgbClr>
                      </a:outerShdw>
                    </a:effectLst>
                  </a:rPr>
                  <a:t>N</a:t>
                </a:r>
              </a:p>
            </p:txBody>
          </p:sp>
        </p:grpSp>
        <p:cxnSp>
          <p:nvCxnSpPr>
            <p:cNvPr id="53" name="Straight Arrow Connector 52"/>
            <p:cNvCxnSpPr/>
            <p:nvPr/>
          </p:nvCxnSpPr>
          <p:spPr bwMode="auto">
            <a:xfrm>
              <a:off x="6660539" y="5037647"/>
              <a:ext cx="1623715" cy="779681"/>
            </a:xfrm>
            <a:prstGeom prst="straightConnector1">
              <a:avLst/>
            </a:prstGeom>
            <a:noFill/>
            <a:ln w="9525" cap="flat" cmpd="sng" algn="ctr">
              <a:solidFill>
                <a:srgbClr val="003300"/>
              </a:solidFill>
              <a:prstDash val="solid"/>
              <a:round/>
              <a:headEnd type="none" w="med" len="med"/>
              <a:tailEnd type="triangle"/>
            </a:ln>
            <a:effectLst/>
          </p:spPr>
        </p:cxnSp>
      </p:grpSp>
      <p:grpSp>
        <p:nvGrpSpPr>
          <p:cNvPr id="48" name="Group 47">
            <a:extLst>
              <a:ext uri="{FF2B5EF4-FFF2-40B4-BE49-F238E27FC236}">
                <a16:creationId xmlns:a16="http://schemas.microsoft.com/office/drawing/2014/main" id="{B34F2297-890B-425A-9DB1-C598451D887C}"/>
              </a:ext>
            </a:extLst>
          </p:cNvPr>
          <p:cNvGrpSpPr/>
          <p:nvPr/>
        </p:nvGrpSpPr>
        <p:grpSpPr>
          <a:xfrm>
            <a:off x="1524001" y="3749040"/>
            <a:ext cx="5810363" cy="3108960"/>
            <a:chOff x="1524001" y="3749040"/>
            <a:chExt cx="5810363" cy="3108960"/>
          </a:xfrm>
        </p:grpSpPr>
        <p:grpSp>
          <p:nvGrpSpPr>
            <p:cNvPr id="11" name="Group 10"/>
            <p:cNvGrpSpPr/>
            <p:nvPr/>
          </p:nvGrpSpPr>
          <p:grpSpPr>
            <a:xfrm>
              <a:off x="1524001" y="3749040"/>
              <a:ext cx="5810363" cy="3108960"/>
              <a:chOff x="0" y="3749040"/>
              <a:chExt cx="5810363" cy="3108960"/>
            </a:xfrm>
          </p:grpSpPr>
          <p:pic>
            <p:nvPicPr>
              <p:cNvPr id="11266" name="Picture 2"/>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749040"/>
                <a:ext cx="4480560" cy="310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p:cNvSpPr txBox="1"/>
              <p:nvPr/>
            </p:nvSpPr>
            <p:spPr>
              <a:xfrm>
                <a:off x="615138" y="5381429"/>
                <a:ext cx="37702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21</a:t>
                </a:r>
                <a:r>
                  <a:rPr lang="en-US" sz="1100" dirty="0">
                    <a:solidFill>
                      <a:srgbClr val="C00000"/>
                    </a:solidFill>
                    <a:effectLst>
                      <a:outerShdw blurRad="38100" dist="38100" dir="2700000" algn="tl">
                        <a:srgbClr val="000000">
                          <a:alpha val="43137"/>
                        </a:srgbClr>
                      </a:outerShdw>
                    </a:effectLst>
                  </a:rPr>
                  <a:t>F</a:t>
                </a:r>
              </a:p>
            </p:txBody>
          </p:sp>
          <p:sp>
            <p:nvSpPr>
              <p:cNvPr id="38" name="TextBox 37"/>
              <p:cNvSpPr txBox="1"/>
              <p:nvPr/>
            </p:nvSpPr>
            <p:spPr>
              <a:xfrm>
                <a:off x="1371600" y="5268790"/>
                <a:ext cx="37702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22</a:t>
                </a:r>
                <a:r>
                  <a:rPr lang="en-US" sz="1100" dirty="0">
                    <a:solidFill>
                      <a:srgbClr val="C00000"/>
                    </a:solidFill>
                    <a:effectLst>
                      <a:outerShdw blurRad="38100" dist="38100" dir="2700000" algn="tl">
                        <a:srgbClr val="000000">
                          <a:alpha val="43137"/>
                        </a:srgbClr>
                      </a:outerShdw>
                    </a:effectLst>
                  </a:rPr>
                  <a:t>F</a:t>
                </a:r>
              </a:p>
            </p:txBody>
          </p:sp>
          <p:sp>
            <p:nvSpPr>
              <p:cNvPr id="39" name="TextBox 38"/>
              <p:cNvSpPr txBox="1"/>
              <p:nvPr/>
            </p:nvSpPr>
            <p:spPr>
              <a:xfrm>
                <a:off x="229318" y="5959132"/>
                <a:ext cx="399468"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18</a:t>
                </a:r>
                <a:r>
                  <a:rPr lang="en-US" sz="1100" dirty="0">
                    <a:solidFill>
                      <a:srgbClr val="C00000"/>
                    </a:solidFill>
                    <a:effectLst>
                      <a:outerShdw blurRad="38100" dist="38100" dir="2700000" algn="tl">
                        <a:srgbClr val="000000">
                          <a:alpha val="43137"/>
                        </a:srgbClr>
                      </a:outerShdw>
                    </a:effectLst>
                  </a:rPr>
                  <a:t>O</a:t>
                </a:r>
              </a:p>
            </p:txBody>
          </p:sp>
          <p:sp>
            <p:nvSpPr>
              <p:cNvPr id="40" name="TextBox 39"/>
              <p:cNvSpPr txBox="1"/>
              <p:nvPr/>
            </p:nvSpPr>
            <p:spPr>
              <a:xfrm>
                <a:off x="861857" y="5863010"/>
                <a:ext cx="399469"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19</a:t>
                </a:r>
                <a:r>
                  <a:rPr lang="en-US" sz="1100" dirty="0">
                    <a:solidFill>
                      <a:srgbClr val="C00000"/>
                    </a:solidFill>
                    <a:effectLst>
                      <a:outerShdw blurRad="38100" dist="38100" dir="2700000" algn="tl">
                        <a:srgbClr val="000000">
                          <a:alpha val="43137"/>
                        </a:srgbClr>
                      </a:outerShdw>
                    </a:effectLst>
                  </a:rPr>
                  <a:t>O</a:t>
                </a:r>
              </a:p>
            </p:txBody>
          </p:sp>
          <p:sp>
            <p:nvSpPr>
              <p:cNvPr id="41" name="TextBox 40"/>
              <p:cNvSpPr txBox="1"/>
              <p:nvPr/>
            </p:nvSpPr>
            <p:spPr>
              <a:xfrm>
                <a:off x="1600200" y="5734036"/>
                <a:ext cx="399468"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20</a:t>
                </a:r>
                <a:r>
                  <a:rPr lang="en-US" sz="1100" dirty="0">
                    <a:solidFill>
                      <a:srgbClr val="C00000"/>
                    </a:solidFill>
                    <a:effectLst>
                      <a:outerShdw blurRad="38100" dist="38100" dir="2700000" algn="tl">
                        <a:srgbClr val="000000">
                          <a:alpha val="43137"/>
                        </a:srgbClr>
                      </a:outerShdw>
                    </a:effectLst>
                  </a:rPr>
                  <a:t>O</a:t>
                </a:r>
              </a:p>
            </p:txBody>
          </p:sp>
          <p:sp>
            <p:nvSpPr>
              <p:cNvPr id="42" name="TextBox 41"/>
              <p:cNvSpPr txBox="1"/>
              <p:nvPr/>
            </p:nvSpPr>
            <p:spPr>
              <a:xfrm>
                <a:off x="2584235" y="5557036"/>
                <a:ext cx="399468"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21</a:t>
                </a:r>
                <a:r>
                  <a:rPr lang="en-US" sz="1100" dirty="0">
                    <a:solidFill>
                      <a:srgbClr val="C00000"/>
                    </a:solidFill>
                    <a:effectLst>
                      <a:outerShdw blurRad="38100" dist="38100" dir="2700000" algn="tl">
                        <a:srgbClr val="000000">
                          <a:alpha val="43137"/>
                        </a:srgbClr>
                      </a:outerShdw>
                    </a:effectLst>
                  </a:rPr>
                  <a:t>O</a:t>
                </a:r>
              </a:p>
            </p:txBody>
          </p:sp>
          <p:sp>
            <p:nvSpPr>
              <p:cNvPr id="43" name="TextBox 42"/>
              <p:cNvSpPr txBox="1"/>
              <p:nvPr/>
            </p:nvSpPr>
            <p:spPr>
              <a:xfrm>
                <a:off x="1246810" y="6275680"/>
                <a:ext cx="39305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17</a:t>
                </a:r>
                <a:r>
                  <a:rPr lang="en-US" sz="1100" dirty="0">
                    <a:solidFill>
                      <a:srgbClr val="C00000"/>
                    </a:solidFill>
                    <a:effectLst>
                      <a:outerShdw blurRad="38100" dist="38100" dir="2700000" algn="tl">
                        <a:srgbClr val="000000">
                          <a:alpha val="43137"/>
                        </a:srgbClr>
                      </a:outerShdw>
                    </a:effectLst>
                  </a:rPr>
                  <a:t>N</a:t>
                </a:r>
              </a:p>
            </p:txBody>
          </p:sp>
          <p:sp>
            <p:nvSpPr>
              <p:cNvPr id="44" name="TextBox 43"/>
              <p:cNvSpPr txBox="1"/>
              <p:nvPr/>
            </p:nvSpPr>
            <p:spPr>
              <a:xfrm>
                <a:off x="2191179" y="6173011"/>
                <a:ext cx="39305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18</a:t>
                </a:r>
                <a:r>
                  <a:rPr lang="en-US" sz="1100" dirty="0">
                    <a:solidFill>
                      <a:srgbClr val="C00000"/>
                    </a:solidFill>
                    <a:effectLst>
                      <a:outerShdw blurRad="38100" dist="38100" dir="2700000" algn="tl">
                        <a:srgbClr val="000000">
                          <a:alpha val="43137"/>
                        </a:srgbClr>
                      </a:outerShdw>
                    </a:effectLst>
                  </a:rPr>
                  <a:t>N</a:t>
                </a:r>
              </a:p>
            </p:txBody>
          </p:sp>
          <p:sp>
            <p:nvSpPr>
              <p:cNvPr id="45" name="TextBox 44"/>
              <p:cNvSpPr txBox="1"/>
              <p:nvPr/>
            </p:nvSpPr>
            <p:spPr>
              <a:xfrm>
                <a:off x="3200400" y="6014737"/>
                <a:ext cx="393056" cy="261610"/>
              </a:xfrm>
              <a:prstGeom prst="rect">
                <a:avLst/>
              </a:prstGeom>
              <a:noFill/>
            </p:spPr>
            <p:txBody>
              <a:bodyPr wrap="none" rtlCol="0">
                <a:spAutoFit/>
              </a:bodyPr>
              <a:lstStyle/>
              <a:p>
                <a:r>
                  <a:rPr lang="en-US" sz="1100" baseline="30000" dirty="0">
                    <a:solidFill>
                      <a:srgbClr val="C00000"/>
                    </a:solidFill>
                    <a:effectLst>
                      <a:outerShdw blurRad="38100" dist="38100" dir="2700000" algn="tl">
                        <a:srgbClr val="000000">
                          <a:alpha val="43137"/>
                        </a:srgbClr>
                      </a:outerShdw>
                    </a:effectLst>
                  </a:rPr>
                  <a:t>19</a:t>
                </a:r>
                <a:r>
                  <a:rPr lang="en-US" sz="1100" dirty="0">
                    <a:solidFill>
                      <a:srgbClr val="C00000"/>
                    </a:solidFill>
                    <a:effectLst>
                      <a:outerShdw blurRad="38100" dist="38100" dir="2700000" algn="tl">
                        <a:srgbClr val="000000">
                          <a:alpha val="43137"/>
                        </a:srgbClr>
                      </a:outerShdw>
                    </a:effectLst>
                  </a:rPr>
                  <a:t>N</a:t>
                </a:r>
              </a:p>
            </p:txBody>
          </p:sp>
          <p:sp>
            <p:nvSpPr>
              <p:cNvPr id="8" name="TextBox 7"/>
              <p:cNvSpPr txBox="1"/>
              <p:nvPr/>
            </p:nvSpPr>
            <p:spPr>
              <a:xfrm>
                <a:off x="3533778" y="4187857"/>
                <a:ext cx="2276585" cy="830997"/>
              </a:xfrm>
              <a:prstGeom prst="rect">
                <a:avLst/>
              </a:prstGeom>
              <a:solidFill>
                <a:srgbClr val="D7D7D7"/>
              </a:solidFill>
              <a:ln>
                <a:solidFill>
                  <a:srgbClr val="C00000"/>
                </a:solidFill>
              </a:ln>
            </p:spPr>
            <p:txBody>
              <a:bodyPr wrap="none" rtlCol="0">
                <a:spAutoFit/>
              </a:bodyPr>
              <a:lstStyle/>
              <a:p>
                <a:r>
                  <a:rPr lang="en-US" dirty="0">
                    <a:sym typeface="Symbol"/>
                  </a:rPr>
                  <a:t></a:t>
                </a:r>
                <a:r>
                  <a:rPr lang="en-US" dirty="0"/>
                  <a:t>p/p=0.6%  </a:t>
                </a:r>
              </a:p>
              <a:p>
                <a:r>
                  <a:rPr lang="en-US" dirty="0"/>
                  <a:t>Settings on </a:t>
                </a:r>
                <a:r>
                  <a:rPr lang="en-US" baseline="30000" dirty="0"/>
                  <a:t>20</a:t>
                </a:r>
                <a:r>
                  <a:rPr lang="en-US" dirty="0"/>
                  <a:t>O</a:t>
                </a:r>
              </a:p>
            </p:txBody>
          </p:sp>
        </p:grpSp>
        <p:sp>
          <p:nvSpPr>
            <p:cNvPr id="50" name="TextBox 49">
              <a:extLst>
                <a:ext uri="{FF2B5EF4-FFF2-40B4-BE49-F238E27FC236}">
                  <a16:creationId xmlns:a16="http://schemas.microsoft.com/office/drawing/2014/main" id="{08612910-AA38-43CA-B270-5B1BDA4D6886}"/>
                </a:ext>
              </a:extLst>
            </p:cNvPr>
            <p:cNvSpPr txBox="1"/>
            <p:nvPr/>
          </p:nvSpPr>
          <p:spPr>
            <a:xfrm>
              <a:off x="2052505" y="4464539"/>
              <a:ext cx="1854995" cy="276999"/>
            </a:xfrm>
            <a:prstGeom prst="rect">
              <a:avLst/>
            </a:prstGeom>
            <a:noFill/>
          </p:spPr>
          <p:txBody>
            <a:bodyPr wrap="none" rtlCol="0">
              <a:spAutoFit/>
            </a:bodyPr>
            <a:lstStyle/>
            <a:p>
              <a:r>
                <a:rPr lang="en-US" sz="1200" dirty="0"/>
                <a:t>Good isotope separation</a:t>
              </a:r>
            </a:p>
          </p:txBody>
        </p:sp>
        <p:cxnSp>
          <p:nvCxnSpPr>
            <p:cNvPr id="22" name="Straight Arrow Connector 21"/>
            <p:cNvCxnSpPr>
              <a:cxnSpLocks/>
            </p:cNvCxnSpPr>
            <p:nvPr/>
          </p:nvCxnSpPr>
          <p:spPr bwMode="auto">
            <a:xfrm flipH="1">
              <a:off x="3605165" y="5043756"/>
              <a:ext cx="2986519" cy="899844"/>
            </a:xfrm>
            <a:prstGeom prst="straightConnector1">
              <a:avLst/>
            </a:prstGeom>
            <a:noFill/>
            <a:ln w="9525" cap="flat" cmpd="sng" algn="ctr">
              <a:solidFill>
                <a:srgbClr val="003300"/>
              </a:solidFill>
              <a:prstDash val="solid"/>
              <a:round/>
              <a:headEnd type="none" w="med" len="med"/>
              <a:tailEnd type="triangle"/>
            </a:ln>
            <a:effectLst/>
          </p:spPr>
        </p:cxnSp>
      </p:grpSp>
      <p:pic>
        <p:nvPicPr>
          <p:cNvPr id="54" name="Audio 53">
            <a:hlinkClick r:id="" action="ppaction://media"/>
            <a:extLst>
              <a:ext uri="{FF2B5EF4-FFF2-40B4-BE49-F238E27FC236}">
                <a16:creationId xmlns:a16="http://schemas.microsoft.com/office/drawing/2014/main" id="{EEFEDAC7-AA8C-4FF9-2EEE-AADE1E6C190D}"/>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562004503"/>
      </p:ext>
    </p:extLst>
  </p:cSld>
  <p:clrMapOvr>
    <a:masterClrMapping/>
  </p:clrMapOvr>
  <mc:AlternateContent xmlns:mc="http://schemas.openxmlformats.org/markup-compatibility/2006" xmlns:p14="http://schemas.microsoft.com/office/powerpoint/2010/main">
    <mc:Choice Requires="p14">
      <p:transition spd="slow" p14:dur="4750" advTm="25693"/>
    </mc:Choice>
    <mc:Fallback xmlns="">
      <p:transition spd="slow" advTm="25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5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DC5CDC64-7652-4F7B-AA5F-51A52F756CA2}"/>
              </a:ext>
            </a:extLst>
          </p:cNvPr>
          <p:cNvGrpSpPr/>
          <p:nvPr/>
        </p:nvGrpSpPr>
        <p:grpSpPr>
          <a:xfrm>
            <a:off x="838200" y="1942043"/>
            <a:ext cx="5726418" cy="3652933"/>
            <a:chOff x="304800" y="2137380"/>
            <a:chExt cx="5726418" cy="3652933"/>
          </a:xfrm>
        </p:grpSpPr>
        <p:pic>
          <p:nvPicPr>
            <p:cNvPr id="22" name="Picture 21">
              <a:extLst>
                <a:ext uri="{FF2B5EF4-FFF2-40B4-BE49-F238E27FC236}">
                  <a16:creationId xmlns:a16="http://schemas.microsoft.com/office/drawing/2014/main" id="{6F0FD1DC-6405-4D81-A4A5-7C956CE2A379}"/>
                </a:ext>
              </a:extLst>
            </p:cNvPr>
            <p:cNvPicPr>
              <a:picLocks noChangeAspect="1"/>
            </p:cNvPicPr>
            <p:nvPr/>
          </p:nvPicPr>
          <p:blipFill>
            <a:blip r:embed="rId5">
              <a:duotone>
                <a:schemeClr val="accent4">
                  <a:shade val="45000"/>
                  <a:satMod val="135000"/>
                </a:schemeClr>
                <a:prstClr val="white"/>
              </a:duotone>
            </a:blip>
            <a:stretch>
              <a:fillRect/>
            </a:stretch>
          </p:blipFill>
          <p:spPr>
            <a:xfrm>
              <a:off x="304800" y="2137380"/>
              <a:ext cx="4226435" cy="3652933"/>
            </a:xfrm>
            <a:prstGeom prst="rect">
              <a:avLst/>
            </a:prstGeom>
          </p:spPr>
        </p:pic>
        <p:sp>
          <p:nvSpPr>
            <p:cNvPr id="23" name="TextBox 22">
              <a:extLst>
                <a:ext uri="{FF2B5EF4-FFF2-40B4-BE49-F238E27FC236}">
                  <a16:creationId xmlns:a16="http://schemas.microsoft.com/office/drawing/2014/main" id="{28E84452-0945-4EC8-B72A-CA2280EE6D8F}"/>
                </a:ext>
              </a:extLst>
            </p:cNvPr>
            <p:cNvSpPr txBox="1"/>
            <p:nvPr/>
          </p:nvSpPr>
          <p:spPr>
            <a:xfrm>
              <a:off x="4391025" y="3982896"/>
              <a:ext cx="1640193" cy="338554"/>
            </a:xfrm>
            <a:prstGeom prst="rect">
              <a:avLst/>
            </a:prstGeom>
            <a:noFill/>
          </p:spPr>
          <p:txBody>
            <a:bodyPr wrap="none" rtlCol="0">
              <a:spAutoFit/>
            </a:bodyPr>
            <a:lstStyle/>
            <a:p>
              <a:r>
                <a:rPr lang="en-US" sz="1600" b="1" i="1" dirty="0">
                  <a:solidFill>
                    <a:schemeClr val="tx2">
                      <a:lumMod val="75000"/>
                    </a:schemeClr>
                  </a:solidFill>
                  <a:latin typeface="+mj-lt"/>
                </a:rPr>
                <a:t>.. in Michigan…</a:t>
              </a:r>
            </a:p>
          </p:txBody>
        </p:sp>
      </p:grpSp>
      <p:pic>
        <p:nvPicPr>
          <p:cNvPr id="30" name="Picture 29">
            <a:extLst>
              <a:ext uri="{FF2B5EF4-FFF2-40B4-BE49-F238E27FC236}">
                <a16:creationId xmlns:a16="http://schemas.microsoft.com/office/drawing/2014/main" id="{DB3172FF-A769-4B77-8B66-3D1E120D42A3}"/>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7543800" y="1752600"/>
            <a:ext cx="3517634" cy="1978669"/>
          </a:xfrm>
          <a:prstGeom prst="rect">
            <a:avLst/>
          </a:prstGeom>
        </p:spPr>
      </p:pic>
      <p:pic>
        <p:nvPicPr>
          <p:cNvPr id="32" name="Picture 31">
            <a:extLst>
              <a:ext uri="{FF2B5EF4-FFF2-40B4-BE49-F238E27FC236}">
                <a16:creationId xmlns:a16="http://schemas.microsoft.com/office/drawing/2014/main" id="{5F91FE92-C877-4BE6-AD44-9442E86E6B28}"/>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7543800" y="4038600"/>
            <a:ext cx="3517634" cy="1978669"/>
          </a:xfrm>
          <a:prstGeom prst="rect">
            <a:avLst/>
          </a:prstGeom>
        </p:spPr>
      </p:pic>
      <p:sp>
        <p:nvSpPr>
          <p:cNvPr id="6" name="Rectangle 5">
            <a:extLst>
              <a:ext uri="{FF2B5EF4-FFF2-40B4-BE49-F238E27FC236}">
                <a16:creationId xmlns:a16="http://schemas.microsoft.com/office/drawing/2014/main" id="{F7279D8D-29A4-4AFE-BC2A-D03B5F1DC4B0}"/>
              </a:ext>
            </a:extLst>
          </p:cNvPr>
          <p:cNvSpPr/>
          <p:nvPr/>
        </p:nvSpPr>
        <p:spPr>
          <a:xfrm>
            <a:off x="723899" y="2212514"/>
            <a:ext cx="10744201" cy="2523768"/>
          </a:xfrm>
          <a:prstGeom prst="rect">
            <a:avLst/>
          </a:prstGeom>
          <a:solidFill>
            <a:srgbClr val="FFFFCC">
              <a:alpha val="80000"/>
            </a:srgbClr>
          </a:solidFill>
          <a:ln w="44450" cmpd="dbl">
            <a:solidFill>
              <a:srgbClr val="C00000"/>
            </a:solidFill>
          </a:ln>
        </p:spPr>
        <p:txBody>
          <a:bodyPr wrap="square" lIns="182880" tIns="182880" rIns="0" bIns="182880">
            <a:spAutoFit/>
          </a:bodyPr>
          <a:lstStyle/>
          <a:p>
            <a:pPr algn="ctr">
              <a:lnSpc>
                <a:spcPct val="150000"/>
              </a:lnSpc>
            </a:pPr>
            <a:r>
              <a:rPr lang="en-US" sz="3200" b="1" spc="40" dirty="0">
                <a:solidFill>
                  <a:schemeClr val="bg1">
                    <a:lumMod val="50000"/>
                  </a:schemeClr>
                </a:solidFill>
                <a:latin typeface="Bradley Hand ITC" panose="03070402050302030203" pitchFamily="66" charset="0"/>
              </a:rPr>
              <a:t>Our  case  with  rare  beams  at  home  will  not  create </a:t>
            </a:r>
            <a:br>
              <a:rPr lang="en-US" sz="3200" b="1" spc="40" dirty="0">
                <a:solidFill>
                  <a:schemeClr val="bg1">
                    <a:lumMod val="50000"/>
                  </a:schemeClr>
                </a:solidFill>
                <a:latin typeface="Bradley Hand ITC" panose="03070402050302030203" pitchFamily="66" charset="0"/>
              </a:rPr>
            </a:br>
            <a:r>
              <a:rPr lang="en-US" sz="3200" b="1" spc="40" dirty="0">
                <a:solidFill>
                  <a:schemeClr val="bg1">
                    <a:lumMod val="50000"/>
                  </a:schemeClr>
                </a:solidFill>
                <a:latin typeface="Bradley Hand ITC" panose="03070402050302030203" pitchFamily="66" charset="0"/>
              </a:rPr>
              <a:t>a danger  to you,  your  housemates,  your  pets, </a:t>
            </a:r>
            <a:br>
              <a:rPr lang="en-US" sz="3200" b="1" spc="40" dirty="0">
                <a:solidFill>
                  <a:schemeClr val="bg1">
                    <a:lumMod val="50000"/>
                  </a:schemeClr>
                </a:solidFill>
                <a:latin typeface="Bradley Hand ITC" panose="03070402050302030203" pitchFamily="66" charset="0"/>
              </a:rPr>
            </a:br>
            <a:r>
              <a:rPr lang="en-US" sz="3200" b="1" spc="40" dirty="0">
                <a:solidFill>
                  <a:schemeClr val="bg1">
                    <a:lumMod val="50000"/>
                  </a:schemeClr>
                </a:solidFill>
                <a:latin typeface="Bradley Hand ITC" panose="03070402050302030203" pitchFamily="66" charset="0"/>
              </a:rPr>
              <a:t> your  property,  even  your neighbors !!!</a:t>
            </a:r>
          </a:p>
        </p:txBody>
      </p:sp>
      <p:sp>
        <p:nvSpPr>
          <p:cNvPr id="13" name="Title 4">
            <a:extLst>
              <a:ext uri="{FF2B5EF4-FFF2-40B4-BE49-F238E27FC236}">
                <a16:creationId xmlns:a16="http://schemas.microsoft.com/office/drawing/2014/main" id="{B68F94FB-B2EC-444D-90A9-77F2FA3ED5BC}"/>
              </a:ext>
            </a:extLst>
          </p:cNvPr>
          <p:cNvSpPr txBox="1">
            <a:spLocks/>
          </p:cNvSpPr>
          <p:nvPr/>
        </p:nvSpPr>
        <p:spPr bwMode="auto">
          <a:xfrm>
            <a:off x="87785" y="60285"/>
            <a:ext cx="2350615" cy="923972"/>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spAutoFit/>
          </a:bodyPr>
          <a:lstStyle>
            <a:lvl1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9pPr>
          </a:lstStyle>
          <a:p>
            <a:pPr algn="l"/>
            <a:r>
              <a:rPr lang="en-US" sz="1800" b="0" kern="0" spc="200" dirty="0">
                <a:solidFill>
                  <a:schemeClr val="bg1">
                    <a:lumMod val="40000"/>
                    <a:lumOff val="60000"/>
                  </a:schemeClr>
                </a:solidFill>
                <a:effectLst/>
                <a:latin typeface="Blackadder ITC" panose="04020505051007020D02" pitchFamily="82" charset="0"/>
              </a:rPr>
              <a:t>ISO 14001</a:t>
            </a:r>
            <a:br>
              <a:rPr lang="en-US" sz="1800" b="0" kern="0" spc="200" dirty="0">
                <a:solidFill>
                  <a:schemeClr val="bg1">
                    <a:lumMod val="40000"/>
                    <a:lumOff val="60000"/>
                  </a:schemeClr>
                </a:solidFill>
                <a:effectLst/>
                <a:latin typeface="Blackadder ITC" panose="04020505051007020D02" pitchFamily="82" charset="0"/>
              </a:rPr>
            </a:br>
            <a:r>
              <a:rPr lang="en-US" sz="1800" b="0" kern="0" spc="200" dirty="0">
                <a:solidFill>
                  <a:schemeClr val="bg1">
                    <a:lumMod val="40000"/>
                    <a:lumOff val="60000"/>
                  </a:schemeClr>
                </a:solidFill>
                <a:effectLst/>
                <a:latin typeface="Blackadder ITC" panose="04020505051007020D02" pitchFamily="82" charset="0"/>
              </a:rPr>
              <a:t>Environmental</a:t>
            </a:r>
            <a:br>
              <a:rPr lang="en-US" sz="1800" b="0" kern="0" spc="200" dirty="0">
                <a:solidFill>
                  <a:schemeClr val="bg1">
                    <a:lumMod val="40000"/>
                    <a:lumOff val="60000"/>
                  </a:schemeClr>
                </a:solidFill>
                <a:effectLst/>
                <a:latin typeface="Blackadder ITC" panose="04020505051007020D02" pitchFamily="82" charset="0"/>
              </a:rPr>
            </a:br>
            <a:r>
              <a:rPr lang="en-US" sz="1800" b="0" kern="0" spc="200" dirty="0">
                <a:solidFill>
                  <a:schemeClr val="bg1">
                    <a:lumMod val="40000"/>
                    <a:lumOff val="60000"/>
                  </a:schemeClr>
                </a:solidFill>
                <a:effectLst/>
                <a:latin typeface="Blackadder ITC" panose="04020505051007020D02" pitchFamily="82" charset="0"/>
              </a:rPr>
              <a:t>management</a:t>
            </a:r>
          </a:p>
        </p:txBody>
      </p:sp>
      <p:sp>
        <p:nvSpPr>
          <p:cNvPr id="14" name="Title 20">
            <a:extLst>
              <a:ext uri="{FF2B5EF4-FFF2-40B4-BE49-F238E27FC236}">
                <a16:creationId xmlns:a16="http://schemas.microsoft.com/office/drawing/2014/main" id="{951DF154-ACD6-412C-A0BE-B2A8DAA416E0}"/>
              </a:ext>
            </a:extLst>
          </p:cNvPr>
          <p:cNvSpPr txBox="1">
            <a:spLocks/>
          </p:cNvSpPr>
          <p:nvPr/>
        </p:nvSpPr>
        <p:spPr bwMode="auto">
          <a:xfrm>
            <a:off x="338874" y="1153300"/>
            <a:ext cx="5386388" cy="501045"/>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9pPr>
          </a:lstStyle>
          <a:p>
            <a:r>
              <a:rPr lang="en-US" kern="0" dirty="0">
                <a:solidFill>
                  <a:schemeClr val="tx2">
                    <a:lumMod val="60000"/>
                    <a:lumOff val="40000"/>
                  </a:schemeClr>
                </a:solidFill>
              </a:rPr>
              <a:t>Keyword: “Home”</a:t>
            </a:r>
          </a:p>
        </p:txBody>
      </p:sp>
      <p:sp>
        <p:nvSpPr>
          <p:cNvPr id="15" name="Rectangle 14">
            <a:extLst>
              <a:ext uri="{FF2B5EF4-FFF2-40B4-BE49-F238E27FC236}">
                <a16:creationId xmlns:a16="http://schemas.microsoft.com/office/drawing/2014/main" id="{9AA60DF5-D525-4965-B47E-D5399FC320D2}"/>
              </a:ext>
            </a:extLst>
          </p:cNvPr>
          <p:cNvSpPr/>
          <p:nvPr/>
        </p:nvSpPr>
        <p:spPr>
          <a:xfrm>
            <a:off x="3439282" y="71503"/>
            <a:ext cx="5863335" cy="461665"/>
          </a:xfrm>
          <a:prstGeom prst="rect">
            <a:avLst/>
          </a:prstGeom>
        </p:spPr>
        <p:txBody>
          <a:bodyPr wrap="none">
            <a:spAutoFit/>
          </a:bodyPr>
          <a:lstStyle/>
          <a:p>
            <a:pPr algn="ctr"/>
            <a:r>
              <a:rPr lang="en-US" b="1" dirty="0">
                <a:solidFill>
                  <a:schemeClr val="tx2">
                    <a:lumMod val="60000"/>
                    <a:lumOff val="40000"/>
                  </a:schemeClr>
                </a:solidFill>
                <a:effectLst>
                  <a:outerShdw blurRad="38100" dist="38100" dir="2700000" algn="tl">
                    <a:srgbClr val="C0C0C0"/>
                  </a:outerShdw>
                </a:effectLst>
                <a:latin typeface="+mj-lt"/>
                <a:ea typeface="+mj-ea"/>
                <a:cs typeface="+mj-cs"/>
              </a:rPr>
              <a:t>How to Make Rare Isotope Beams at Home</a:t>
            </a:r>
          </a:p>
        </p:txBody>
      </p:sp>
      <p:pic>
        <p:nvPicPr>
          <p:cNvPr id="21" name="Audio 20">
            <a:hlinkClick r:id="" action="ppaction://media"/>
            <a:extLst>
              <a:ext uri="{FF2B5EF4-FFF2-40B4-BE49-F238E27FC236}">
                <a16:creationId xmlns:a16="http://schemas.microsoft.com/office/drawing/2014/main" id="{C03DE905-37DB-D233-A7E2-2D0956892A4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798110"/>
      </p:ext>
    </p:extLst>
  </p:cSld>
  <p:clrMapOvr>
    <a:masterClrMapping/>
  </p:clrMapOvr>
  <mc:AlternateContent xmlns:mc="http://schemas.openxmlformats.org/markup-compatibility/2006" xmlns:p14="http://schemas.microsoft.com/office/powerpoint/2010/main">
    <mc:Choice Requires="p14">
      <p:transition spd="slow" p14:dur="4750" advTm="8669"/>
    </mc:Choice>
    <mc:Fallback xmlns="">
      <p:transition spd="slow" advTm="8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4"/>
          <p:cNvSpPr>
            <a:spLocks noGrp="1"/>
          </p:cNvSpPr>
          <p:nvPr>
            <p:ph type="ftr" sz="quarter" idx="11"/>
          </p:nvPr>
        </p:nvSpPr>
        <p:spPr>
          <a:noFill/>
        </p:spPr>
        <p:txBody>
          <a:bodyPr/>
          <a:lstStyle/>
          <a:p>
            <a:r>
              <a:rPr lang="en-US"/>
              <a:t>OT@SIM.NSCL.MSU  04/04/18</a:t>
            </a:r>
          </a:p>
        </p:txBody>
      </p:sp>
      <p:sp>
        <p:nvSpPr>
          <p:cNvPr id="11" name="Slide Number Placeholder 5"/>
          <p:cNvSpPr>
            <a:spLocks noGrp="1"/>
          </p:cNvSpPr>
          <p:nvPr>
            <p:ph type="sldNum" sz="quarter" idx="12"/>
          </p:nvPr>
        </p:nvSpPr>
        <p:spPr/>
        <p:txBody>
          <a:bodyPr/>
          <a:lstStyle/>
          <a:p>
            <a:pPr>
              <a:defRPr/>
            </a:pPr>
            <a:fld id="{14E7104A-F5E3-4D3A-8DF0-8CE781A83D9B}" type="slidenum">
              <a:rPr lang="en-US"/>
              <a:pPr>
                <a:defRPr/>
              </a:pPr>
              <a:t>40</a:t>
            </a:fld>
            <a:endParaRPr lang="en-US"/>
          </a:p>
        </p:txBody>
      </p:sp>
      <p:sp>
        <p:nvSpPr>
          <p:cNvPr id="1513474" name="Rectangle 2"/>
          <p:cNvSpPr>
            <a:spLocks noGrp="1" noChangeArrowheads="1"/>
          </p:cNvSpPr>
          <p:nvPr>
            <p:ph type="title"/>
          </p:nvPr>
        </p:nvSpPr>
        <p:spPr>
          <a:xfrm>
            <a:off x="2133600" y="76200"/>
            <a:ext cx="7467600" cy="381000"/>
          </a:xfrm>
        </p:spPr>
        <p:txBody>
          <a:bodyPr/>
          <a:lstStyle/>
          <a:p>
            <a:pPr eaLnBrk="1" hangingPunct="1">
              <a:lnSpc>
                <a:spcPct val="90000"/>
              </a:lnSpc>
              <a:defRPr/>
            </a:pPr>
            <a:r>
              <a:rPr lang="en-US" sz="2800" b="1" dirty="0">
                <a:solidFill>
                  <a:srgbClr val="DDDDDD"/>
                </a:solidFill>
                <a:cs typeface="Times New Roman" pitchFamily="18" charset="0"/>
              </a:rPr>
              <a:t>Obtaining </a:t>
            </a:r>
            <a:r>
              <a:rPr lang="en-US" sz="2800" b="1" i="1" dirty="0">
                <a:solidFill>
                  <a:srgbClr val="DDDDDD"/>
                </a:solidFill>
                <a:cs typeface="Times New Roman" pitchFamily="18" charset="0"/>
              </a:rPr>
              <a:t>A, Z, q</a:t>
            </a:r>
          </a:p>
        </p:txBody>
      </p:sp>
      <p:graphicFrame>
        <p:nvGraphicFramePr>
          <p:cNvPr id="15374" name="Object 14"/>
          <p:cNvGraphicFramePr>
            <a:graphicFrameLocks noChangeAspect="1"/>
          </p:cNvGraphicFramePr>
          <p:nvPr>
            <p:extLst>
              <p:ext uri="{D42A27DB-BD31-4B8C-83A1-F6EECF244321}">
                <p14:modId xmlns:p14="http://schemas.microsoft.com/office/powerpoint/2010/main" val="4119943611"/>
              </p:ext>
            </p:extLst>
          </p:nvPr>
        </p:nvGraphicFramePr>
        <p:xfrm>
          <a:off x="7162799" y="1093681"/>
          <a:ext cx="3135313" cy="812800"/>
        </p:xfrm>
        <a:graphic>
          <a:graphicData uri="http://schemas.openxmlformats.org/presentationml/2006/ole">
            <mc:AlternateContent xmlns:mc="http://schemas.openxmlformats.org/markup-compatibility/2006">
              <mc:Choice xmlns:v="urn:schemas-microsoft-com:vml" Requires="v">
                <p:oleObj spid="_x0000_s1038" name="Equation" r:id="rId6" imgW="2094591" imgH="545863" progId="Equation.3">
                  <p:embed/>
                </p:oleObj>
              </mc:Choice>
              <mc:Fallback>
                <p:oleObj name="Equation" r:id="rId6" imgW="2094591" imgH="545863" progId="Equation.3">
                  <p:embed/>
                  <p:pic>
                    <p:nvPicPr>
                      <p:cNvPr id="15374"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799" y="1093681"/>
                        <a:ext cx="3135313"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73" name="Object 13"/>
          <p:cNvGraphicFramePr>
            <a:graphicFrameLocks noChangeAspect="1"/>
          </p:cNvGraphicFramePr>
          <p:nvPr>
            <p:extLst>
              <p:ext uri="{D42A27DB-BD31-4B8C-83A1-F6EECF244321}">
                <p14:modId xmlns:p14="http://schemas.microsoft.com/office/powerpoint/2010/main" val="837270618"/>
              </p:ext>
            </p:extLst>
          </p:nvPr>
        </p:nvGraphicFramePr>
        <p:xfrm>
          <a:off x="7878762" y="2951761"/>
          <a:ext cx="1773238" cy="628650"/>
        </p:xfrm>
        <a:graphic>
          <a:graphicData uri="http://schemas.openxmlformats.org/presentationml/2006/ole">
            <mc:AlternateContent xmlns:mc="http://schemas.openxmlformats.org/markup-compatibility/2006">
              <mc:Choice xmlns:v="urn:schemas-microsoft-com:vml" Requires="v">
                <p:oleObj spid="_x0000_s1039" name="Equation" r:id="rId8" imgW="1180588" imgH="418918" progId="Equation.3">
                  <p:embed/>
                </p:oleObj>
              </mc:Choice>
              <mc:Fallback>
                <p:oleObj name="Equation" r:id="rId8" imgW="1180588" imgH="418918" progId="Equation.3">
                  <p:embed/>
                  <p:pic>
                    <p:nvPicPr>
                      <p:cNvPr id="15373"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78762" y="2951761"/>
                        <a:ext cx="1773238"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72" name="Object 12"/>
          <p:cNvGraphicFramePr>
            <a:graphicFrameLocks noChangeAspect="1"/>
          </p:cNvGraphicFramePr>
          <p:nvPr>
            <p:extLst>
              <p:ext uri="{D42A27DB-BD31-4B8C-83A1-F6EECF244321}">
                <p14:modId xmlns:p14="http://schemas.microsoft.com/office/powerpoint/2010/main" val="1750820138"/>
              </p:ext>
            </p:extLst>
          </p:nvPr>
        </p:nvGraphicFramePr>
        <p:xfrm>
          <a:off x="7620000" y="4895518"/>
          <a:ext cx="2359025" cy="647700"/>
        </p:xfrm>
        <a:graphic>
          <a:graphicData uri="http://schemas.openxmlformats.org/presentationml/2006/ole">
            <mc:AlternateContent xmlns:mc="http://schemas.openxmlformats.org/markup-compatibility/2006">
              <mc:Choice xmlns:v="urn:schemas-microsoft-com:vml" Requires="v">
                <p:oleObj spid="_x0000_s1040" name="Equation" r:id="rId10" imgW="1574800" imgH="431800" progId="Equation.3">
                  <p:embed/>
                </p:oleObj>
              </mc:Choice>
              <mc:Fallback>
                <p:oleObj name="Equation" r:id="rId10" imgW="1574800" imgH="431800" progId="Equation.3">
                  <p:embed/>
                  <p:pic>
                    <p:nvPicPr>
                      <p:cNvPr id="15372"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00" y="4895518"/>
                        <a:ext cx="2359025"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75" name="Rectangle 15"/>
          <p:cNvSpPr>
            <a:spLocks noChangeArrowheads="1"/>
          </p:cNvSpPr>
          <p:nvPr/>
        </p:nvSpPr>
        <p:spPr bwMode="auto">
          <a:xfrm>
            <a:off x="2133598" y="1017481"/>
            <a:ext cx="4343400" cy="923972"/>
          </a:xfrm>
          <a:prstGeom prst="rect">
            <a:avLst/>
          </a:prstGeom>
          <a:noFill/>
          <a:ln w="9525" cap="flat" cmpd="sng">
            <a:noFill/>
            <a:prstDash val="solid"/>
            <a:miter lim="800000"/>
            <a:headEnd/>
            <a:tailEnd/>
          </a:ln>
          <a:effectLst/>
        </p:spPr>
        <p:txBody>
          <a:bodyPr vert="horz" wrap="square" lIns="92075" tIns="46038" rIns="92075" bIns="46038" numCol="1" anchor="ctr" anchorCtr="0" compatLnSpc="1">
            <a:prstTxWarp prst="textNoShape">
              <a:avLst/>
            </a:prstTxWarp>
            <a:spAutoFit/>
          </a:bodyPr>
          <a:lstStyle/>
          <a:p>
            <a:pPr algn="just" eaLnBrk="0" hangingPunct="0"/>
            <a:r>
              <a:rPr lang="en-US" sz="1400" b="0" dirty="0">
                <a:solidFill>
                  <a:schemeClr val="bg1">
                    <a:lumMod val="50000"/>
                  </a:schemeClr>
                </a:solidFill>
                <a:latin typeface="+mn-lt"/>
                <a:ea typeface="Times" charset="0"/>
                <a:cs typeface="Times New Roman" pitchFamily="18" charset="0"/>
              </a:rPr>
              <a:t>The atomic number is determined from the combination of energy loss (</a:t>
            </a:r>
            <a:r>
              <a:rPr lang="en-US" sz="1400" b="0" dirty="0">
                <a:solidFill>
                  <a:schemeClr val="bg1">
                    <a:lumMod val="50000"/>
                  </a:schemeClr>
                </a:solidFill>
                <a:latin typeface="+mn-lt"/>
                <a:ea typeface="Times" charset="0"/>
                <a:cs typeface="Times New Roman" pitchFamily="18" charset="0"/>
                <a:sym typeface="Symbol" pitchFamily="18" charset="2"/>
              </a:rPr>
              <a:t></a:t>
            </a:r>
            <a:r>
              <a:rPr lang="en-US" sz="1400" b="0" dirty="0">
                <a:solidFill>
                  <a:schemeClr val="bg1">
                    <a:lumMod val="50000"/>
                  </a:schemeClr>
                </a:solidFill>
                <a:latin typeface="+mn-lt"/>
                <a:ea typeface="Times" charset="0"/>
                <a:cs typeface="Times New Roman" pitchFamily="18" charset="0"/>
              </a:rPr>
              <a:t>Е) and time of flights (TOF) values according to the Bethe formula:</a:t>
            </a:r>
            <a:endParaRPr lang="en-US" sz="1400" b="0" dirty="0">
              <a:solidFill>
                <a:schemeClr val="bg1">
                  <a:lumMod val="50000"/>
                </a:schemeClr>
              </a:solidFill>
              <a:latin typeface="+mn-lt"/>
              <a:sym typeface="Symbol" pitchFamily="18" charset="2"/>
            </a:endParaRPr>
          </a:p>
          <a:p>
            <a:pPr algn="l" eaLnBrk="0" hangingPunct="0"/>
            <a:endParaRPr lang="en-US" sz="1200" b="0" dirty="0">
              <a:solidFill>
                <a:schemeClr val="bg1">
                  <a:lumMod val="50000"/>
                </a:schemeClr>
              </a:solidFill>
              <a:latin typeface="Times New Roman" pitchFamily="18" charset="0"/>
              <a:ea typeface="Times" charset="0"/>
              <a:cs typeface="Times New Roman" pitchFamily="18" charset="0"/>
              <a:sym typeface="Symbol" pitchFamily="18" charset="2"/>
            </a:endParaRPr>
          </a:p>
        </p:txBody>
      </p:sp>
      <p:sp>
        <p:nvSpPr>
          <p:cNvPr id="15376" name="Rectangle 16"/>
          <p:cNvSpPr>
            <a:spLocks noChangeArrowheads="1"/>
          </p:cNvSpPr>
          <p:nvPr/>
        </p:nvSpPr>
        <p:spPr bwMode="auto">
          <a:xfrm>
            <a:off x="2468562" y="3027961"/>
            <a:ext cx="3733800" cy="523862"/>
          </a:xfrm>
          <a:prstGeom prst="rect">
            <a:avLst/>
          </a:prstGeom>
          <a:noFill/>
          <a:ln w="9525" cap="flat" cmpd="sng">
            <a:noFill/>
            <a:prstDash val="solid"/>
            <a:miter lim="800000"/>
            <a:headEnd/>
            <a:tailEnd/>
          </a:ln>
          <a:effectLst/>
        </p:spPr>
        <p:txBody>
          <a:bodyPr vert="horz" wrap="square" lIns="92075" tIns="46038" rIns="92075" bIns="46038" numCol="1" anchor="ctr" anchorCtr="0" compatLnSpc="1">
            <a:prstTxWarp prst="textNoShape">
              <a:avLst/>
            </a:prstTxWarp>
            <a:spAutoFit/>
          </a:bodyPr>
          <a:lstStyle/>
          <a:p>
            <a:pPr algn="l" eaLnBrk="0" hangingPunct="0">
              <a:tabLst>
                <a:tab pos="4343400" algn="l"/>
              </a:tabLst>
            </a:pPr>
            <a:r>
              <a:rPr lang="en-US" sz="1400" b="0" dirty="0">
                <a:solidFill>
                  <a:schemeClr val="bg1">
                    <a:lumMod val="50000"/>
                  </a:schemeClr>
                </a:solidFill>
                <a:latin typeface="+mn-lt"/>
                <a:ea typeface="Times" charset="0"/>
                <a:cs typeface="Times New Roman" pitchFamily="18" charset="0"/>
              </a:rPr>
              <a:t>The fragment mass can be extracted in atomic units from the relativistic formula:</a:t>
            </a:r>
            <a:endParaRPr lang="en-US" sz="2800" b="0" dirty="0">
              <a:solidFill>
                <a:schemeClr val="bg1">
                  <a:lumMod val="50000"/>
                </a:schemeClr>
              </a:solidFill>
              <a:latin typeface="+mn-lt"/>
            </a:endParaRPr>
          </a:p>
        </p:txBody>
      </p:sp>
      <p:sp>
        <p:nvSpPr>
          <p:cNvPr id="15377" name="Rectangle 17"/>
          <p:cNvSpPr>
            <a:spLocks noChangeArrowheads="1"/>
          </p:cNvSpPr>
          <p:nvPr/>
        </p:nvSpPr>
        <p:spPr bwMode="auto">
          <a:xfrm>
            <a:off x="1828799" y="4590719"/>
            <a:ext cx="5334000" cy="1324081"/>
          </a:xfrm>
          <a:prstGeom prst="rect">
            <a:avLst/>
          </a:prstGeom>
          <a:noFill/>
          <a:ln w="9525" cap="flat" cmpd="sng">
            <a:noFill/>
            <a:prstDash val="solid"/>
            <a:miter lim="800000"/>
            <a:headEnd/>
            <a:tailEnd/>
          </a:ln>
          <a:effectLst/>
        </p:spPr>
        <p:txBody>
          <a:bodyPr vert="horz" wrap="square" lIns="92075" tIns="46038" rIns="92075" bIns="46038" numCol="1" anchor="ctr" anchorCtr="0" compatLnSpc="1">
            <a:prstTxWarp prst="textNoShape">
              <a:avLst/>
            </a:prstTxWarp>
            <a:spAutoFit/>
          </a:bodyPr>
          <a:lstStyle/>
          <a:p>
            <a:pPr algn="just" eaLnBrk="0" hangingPunct="0">
              <a:tabLst>
                <a:tab pos="4343400" algn="l"/>
              </a:tabLst>
            </a:pPr>
            <a:r>
              <a:rPr lang="en-US" sz="1400" b="0" dirty="0">
                <a:solidFill>
                  <a:schemeClr val="bg1">
                    <a:lumMod val="50000"/>
                  </a:schemeClr>
                </a:solidFill>
                <a:latin typeface="+mn-lt"/>
                <a:ea typeface="Times" charset="0"/>
                <a:cs typeface="Times New Roman" pitchFamily="18" charset="0"/>
              </a:rPr>
              <a:t>where TKE is calculated as a sum of the energy loss values in each of the detectors  in a multilayer telescope stopping the products. The charge state (Q) of the ion evaluated from a relation based on the TKE, velocity and magnetic rigidity values:</a:t>
            </a:r>
            <a:endParaRPr lang="en-US" sz="1400" b="0" dirty="0">
              <a:solidFill>
                <a:schemeClr val="bg1">
                  <a:lumMod val="50000"/>
                </a:schemeClr>
              </a:solidFill>
              <a:latin typeface="+mn-lt"/>
            </a:endParaRPr>
          </a:p>
          <a:p>
            <a:pPr algn="l" eaLnBrk="0" hangingPunct="0">
              <a:tabLst>
                <a:tab pos="4343400" algn="l"/>
              </a:tabLst>
            </a:pPr>
            <a:endParaRPr lang="en-US" sz="2400" b="0" dirty="0">
              <a:solidFill>
                <a:schemeClr val="bg1">
                  <a:lumMod val="50000"/>
                </a:schemeClr>
              </a:solidFill>
              <a:latin typeface="Arial" pitchFamily="34" charset="0"/>
            </a:endParaRPr>
          </a:p>
        </p:txBody>
      </p:sp>
      <p:pic>
        <p:nvPicPr>
          <p:cNvPr id="9" name="Audio 8">
            <a:hlinkClick r:id="" action="ppaction://media"/>
            <a:extLst>
              <a:ext uri="{FF2B5EF4-FFF2-40B4-BE49-F238E27FC236}">
                <a16:creationId xmlns:a16="http://schemas.microsoft.com/office/drawing/2014/main" id="{6EA53AB8-665B-D32E-1CA5-A9976AC8D320}"/>
              </a:ext>
            </a:extLst>
          </p:cNvPr>
          <p:cNvPicPr>
            <a:picLocks noChangeAspect="1"/>
          </p:cNvPicPr>
          <p:nvPr>
            <a:audioFile r:link="rId3"/>
            <p:extLst>
              <p:ext uri="{DAA4B4D4-6D71-4841-9C94-3DE7FCFB9230}">
                <p14:media xmlns:p14="http://schemas.microsoft.com/office/powerpoint/2010/main" r:embed="rId2"/>
              </p:ext>
            </p:extLst>
          </p:nvPr>
        </p:nvPicPr>
        <p:blipFill>
          <a:blip r:embed="rId12"/>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4517716"/>
      </p:ext>
    </p:extLst>
  </p:cSld>
  <p:clrMapOvr>
    <a:masterClrMapping/>
  </p:clrMapOvr>
  <mc:AlternateContent xmlns:mc="http://schemas.openxmlformats.org/markup-compatibility/2006" xmlns:p14="http://schemas.microsoft.com/office/powerpoint/2010/main">
    <mc:Choice Requires="p14">
      <p:transition spd="slow" p14:dur="4750" advTm="14440"/>
    </mc:Choice>
    <mc:Fallback xmlns="">
      <p:transition spd="slow" advTm="14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4"/>
          <p:cNvSpPr>
            <a:spLocks noGrp="1"/>
          </p:cNvSpPr>
          <p:nvPr>
            <p:ph type="ftr" sz="quarter" idx="11"/>
          </p:nvPr>
        </p:nvSpPr>
        <p:spPr>
          <a:noFill/>
        </p:spPr>
        <p:txBody>
          <a:bodyPr/>
          <a:lstStyle/>
          <a:p>
            <a:r>
              <a:rPr lang="en-US"/>
              <a:t>OT@SIM.NSCL.MSU  04/04/18</a:t>
            </a:r>
          </a:p>
        </p:txBody>
      </p:sp>
      <p:sp>
        <p:nvSpPr>
          <p:cNvPr id="11" name="Slide Number Placeholder 5"/>
          <p:cNvSpPr>
            <a:spLocks noGrp="1"/>
          </p:cNvSpPr>
          <p:nvPr>
            <p:ph type="sldNum" sz="quarter" idx="12"/>
          </p:nvPr>
        </p:nvSpPr>
        <p:spPr/>
        <p:txBody>
          <a:bodyPr/>
          <a:lstStyle/>
          <a:p>
            <a:pPr>
              <a:defRPr/>
            </a:pPr>
            <a:fld id="{14E7104A-F5E3-4D3A-8DF0-8CE781A83D9B}" type="slidenum">
              <a:rPr lang="en-US"/>
              <a:pPr>
                <a:defRPr/>
              </a:pPr>
              <a:t>41</a:t>
            </a:fld>
            <a:endParaRPr lang="en-US"/>
          </a:p>
        </p:txBody>
      </p:sp>
      <p:sp>
        <p:nvSpPr>
          <p:cNvPr id="1513474" name="Rectangle 2"/>
          <p:cNvSpPr>
            <a:spLocks noGrp="1" noChangeArrowheads="1"/>
          </p:cNvSpPr>
          <p:nvPr>
            <p:ph type="title"/>
          </p:nvPr>
        </p:nvSpPr>
        <p:spPr>
          <a:xfrm>
            <a:off x="2133600" y="76200"/>
            <a:ext cx="7467600" cy="381000"/>
          </a:xfrm>
        </p:spPr>
        <p:txBody>
          <a:bodyPr/>
          <a:lstStyle/>
          <a:p>
            <a:pPr eaLnBrk="1" hangingPunct="1">
              <a:lnSpc>
                <a:spcPct val="90000"/>
              </a:lnSpc>
              <a:defRPr/>
            </a:pPr>
            <a:r>
              <a:rPr lang="en-US" sz="2800" b="1" dirty="0">
                <a:solidFill>
                  <a:srgbClr val="DDDDDD"/>
                </a:solidFill>
                <a:cs typeface="Times New Roman" pitchFamily="18" charset="0"/>
              </a:rPr>
              <a:t>Momentum acceptance</a:t>
            </a:r>
            <a:endParaRPr lang="en-US" sz="2800" b="1" i="1" dirty="0">
              <a:solidFill>
                <a:srgbClr val="DDDDDD"/>
              </a:solidFill>
              <a:cs typeface="Times New Roman" pitchFamily="18" charset="0"/>
            </a:endParaRPr>
          </a:p>
        </p:txBody>
      </p:sp>
      <p:pic>
        <p:nvPicPr>
          <p:cNvPr id="10244" name="Picture 4"/>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541774"/>
            <a:ext cx="448056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495801" y="1059037"/>
            <a:ext cx="1309975" cy="400110"/>
          </a:xfrm>
          <a:prstGeom prst="rect">
            <a:avLst/>
          </a:prstGeom>
          <a:noFill/>
        </p:spPr>
        <p:txBody>
          <a:bodyPr wrap="none" rtlCol="0">
            <a:spAutoFit/>
          </a:bodyPr>
          <a:lstStyle/>
          <a:p>
            <a:r>
              <a:rPr lang="en-US" dirty="0">
                <a:sym typeface="Symbol"/>
              </a:rPr>
              <a:t></a:t>
            </a:r>
            <a:r>
              <a:rPr lang="en-US" dirty="0"/>
              <a:t>p/p=1%</a:t>
            </a:r>
          </a:p>
        </p:txBody>
      </p:sp>
      <p:sp>
        <p:nvSpPr>
          <p:cNvPr id="3" name="TextBox 2"/>
          <p:cNvSpPr txBox="1"/>
          <p:nvPr/>
        </p:nvSpPr>
        <p:spPr>
          <a:xfrm>
            <a:off x="5276157" y="3129734"/>
            <a:ext cx="636906" cy="400110"/>
          </a:xfrm>
          <a:prstGeom prst="rect">
            <a:avLst/>
          </a:prstGeom>
          <a:noFill/>
        </p:spPr>
        <p:txBody>
          <a:bodyPr wrap="none" rtlCol="0">
            <a:spAutoFit/>
          </a:bodyPr>
          <a:lstStyle/>
          <a:p>
            <a:r>
              <a:rPr lang="en-US" dirty="0" err="1">
                <a:solidFill>
                  <a:srgbClr val="C00000"/>
                </a:solidFill>
              </a:rPr>
              <a:t>ToF</a:t>
            </a:r>
            <a:endParaRPr lang="en-US" dirty="0">
              <a:solidFill>
                <a:srgbClr val="C00000"/>
              </a:solidFill>
            </a:endParaRPr>
          </a:p>
        </p:txBody>
      </p:sp>
      <p:grpSp>
        <p:nvGrpSpPr>
          <p:cNvPr id="6" name="Group 5"/>
          <p:cNvGrpSpPr/>
          <p:nvPr/>
        </p:nvGrpSpPr>
        <p:grpSpPr>
          <a:xfrm>
            <a:off x="6096000" y="533400"/>
            <a:ext cx="4480560" cy="3200400"/>
            <a:chOff x="6096000" y="533400"/>
            <a:chExt cx="4480560" cy="3200400"/>
          </a:xfrm>
        </p:grpSpPr>
        <p:grpSp>
          <p:nvGrpSpPr>
            <p:cNvPr id="12" name="Group 11"/>
            <p:cNvGrpSpPr/>
            <p:nvPr/>
          </p:nvGrpSpPr>
          <p:grpSpPr>
            <a:xfrm>
              <a:off x="6096000" y="533400"/>
              <a:ext cx="4480560" cy="3200400"/>
              <a:chOff x="4572000" y="533400"/>
              <a:chExt cx="4480560" cy="3200400"/>
            </a:xfrm>
          </p:grpSpPr>
          <p:pic>
            <p:nvPicPr>
              <p:cNvPr id="10243" name="Picture 3"/>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533400"/>
                <a:ext cx="448056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620000" y="1011382"/>
                <a:ext cx="1309975" cy="400110"/>
              </a:xfrm>
              <a:prstGeom prst="rect">
                <a:avLst/>
              </a:prstGeom>
              <a:noFill/>
            </p:spPr>
            <p:txBody>
              <a:bodyPr wrap="none" rtlCol="0">
                <a:spAutoFit/>
              </a:bodyPr>
              <a:lstStyle/>
              <a:p>
                <a:r>
                  <a:rPr lang="en-US" dirty="0">
                    <a:sym typeface="Symbol"/>
                  </a:rPr>
                  <a:t></a:t>
                </a:r>
                <a:r>
                  <a:rPr lang="en-US" dirty="0"/>
                  <a:t>p/p=5%</a:t>
                </a:r>
              </a:p>
            </p:txBody>
          </p:sp>
        </p:grpSp>
        <p:sp>
          <p:nvSpPr>
            <p:cNvPr id="15" name="TextBox 14"/>
            <p:cNvSpPr txBox="1"/>
            <p:nvPr/>
          </p:nvSpPr>
          <p:spPr>
            <a:xfrm>
              <a:off x="9798987" y="3122845"/>
              <a:ext cx="636906" cy="400110"/>
            </a:xfrm>
            <a:prstGeom prst="rect">
              <a:avLst/>
            </a:prstGeom>
            <a:noFill/>
          </p:spPr>
          <p:txBody>
            <a:bodyPr wrap="none" rtlCol="0">
              <a:spAutoFit/>
            </a:bodyPr>
            <a:lstStyle/>
            <a:p>
              <a:r>
                <a:rPr lang="en-US" dirty="0" err="1">
                  <a:solidFill>
                    <a:srgbClr val="C00000"/>
                  </a:solidFill>
                </a:rPr>
                <a:t>ToF</a:t>
              </a:r>
              <a:endParaRPr lang="en-US" dirty="0">
                <a:solidFill>
                  <a:srgbClr val="C00000"/>
                </a:solidFill>
              </a:endParaRPr>
            </a:p>
          </p:txBody>
        </p:sp>
        <p:sp>
          <p:nvSpPr>
            <p:cNvPr id="16" name="TextBox 15"/>
            <p:cNvSpPr txBox="1"/>
            <p:nvPr/>
          </p:nvSpPr>
          <p:spPr>
            <a:xfrm>
              <a:off x="6310212" y="1211437"/>
              <a:ext cx="513282" cy="400110"/>
            </a:xfrm>
            <a:prstGeom prst="rect">
              <a:avLst/>
            </a:prstGeom>
            <a:noFill/>
          </p:spPr>
          <p:txBody>
            <a:bodyPr wrap="none" rtlCol="0">
              <a:spAutoFit/>
            </a:bodyPr>
            <a:lstStyle/>
            <a:p>
              <a:r>
                <a:rPr lang="en-US" dirty="0" err="1">
                  <a:solidFill>
                    <a:srgbClr val="C00000"/>
                  </a:solidFill>
                </a:rPr>
                <a:t>dE</a:t>
              </a:r>
              <a:endParaRPr lang="en-US" dirty="0">
                <a:solidFill>
                  <a:srgbClr val="C00000"/>
                </a:solidFill>
              </a:endParaRPr>
            </a:p>
          </p:txBody>
        </p:sp>
      </p:grpSp>
      <p:sp>
        <p:nvSpPr>
          <p:cNvPr id="17" name="TextBox 16"/>
          <p:cNvSpPr txBox="1"/>
          <p:nvPr/>
        </p:nvSpPr>
        <p:spPr>
          <a:xfrm>
            <a:off x="1685163" y="1211437"/>
            <a:ext cx="513282" cy="400110"/>
          </a:xfrm>
          <a:prstGeom prst="rect">
            <a:avLst/>
          </a:prstGeom>
          <a:noFill/>
        </p:spPr>
        <p:txBody>
          <a:bodyPr wrap="none" rtlCol="0">
            <a:spAutoFit/>
          </a:bodyPr>
          <a:lstStyle/>
          <a:p>
            <a:r>
              <a:rPr lang="en-US" dirty="0" err="1">
                <a:solidFill>
                  <a:srgbClr val="C00000"/>
                </a:solidFill>
              </a:rPr>
              <a:t>dE</a:t>
            </a:r>
            <a:endParaRPr lang="en-US" dirty="0">
              <a:solidFill>
                <a:srgbClr val="C00000"/>
              </a:solidFill>
            </a:endParaRPr>
          </a:p>
        </p:txBody>
      </p:sp>
      <p:grpSp>
        <p:nvGrpSpPr>
          <p:cNvPr id="7" name="Group 6"/>
          <p:cNvGrpSpPr/>
          <p:nvPr/>
        </p:nvGrpSpPr>
        <p:grpSpPr>
          <a:xfrm>
            <a:off x="4038600" y="3209277"/>
            <a:ext cx="4673600" cy="3589349"/>
            <a:chOff x="4038600" y="3209277"/>
            <a:chExt cx="4673600" cy="3589349"/>
          </a:xfrm>
        </p:grpSpPr>
        <p:grpSp>
          <p:nvGrpSpPr>
            <p:cNvPr id="14" name="Group 13"/>
            <p:cNvGrpSpPr/>
            <p:nvPr/>
          </p:nvGrpSpPr>
          <p:grpSpPr>
            <a:xfrm>
              <a:off x="4038600" y="3209277"/>
              <a:ext cx="4673600" cy="3589349"/>
              <a:chOff x="2514600" y="3209276"/>
              <a:chExt cx="4673600" cy="3589349"/>
            </a:xfrm>
          </p:grpSpPr>
          <p:pic>
            <p:nvPicPr>
              <p:cNvPr id="1024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885083"/>
                <a:ext cx="4673600" cy="2913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bwMode="auto">
              <a:xfrm>
                <a:off x="2877217" y="3209276"/>
                <a:ext cx="677068" cy="943624"/>
              </a:xfrm>
              <a:prstGeom prst="straightConnector1">
                <a:avLst/>
              </a:prstGeom>
              <a:noFill/>
              <a:ln w="9525" cap="flat" cmpd="sng" algn="ctr">
                <a:solidFill>
                  <a:srgbClr val="C00000"/>
                </a:solidFill>
                <a:prstDash val="solid"/>
                <a:round/>
                <a:headEnd type="none" w="med" len="med"/>
                <a:tailEnd type="arrow"/>
              </a:ln>
              <a:effectLst/>
            </p:spPr>
          </p:cxnSp>
          <p:cxnSp>
            <p:nvCxnSpPr>
              <p:cNvPr id="13" name="Straight Arrow Connector 12"/>
              <p:cNvCxnSpPr/>
              <p:nvPr/>
            </p:nvCxnSpPr>
            <p:spPr bwMode="auto">
              <a:xfrm flipH="1">
                <a:off x="5867400" y="3505200"/>
                <a:ext cx="944880" cy="762000"/>
              </a:xfrm>
              <a:prstGeom prst="straightConnector1">
                <a:avLst/>
              </a:prstGeom>
              <a:noFill/>
              <a:ln w="9525" cap="flat" cmpd="sng" algn="ctr">
                <a:solidFill>
                  <a:srgbClr val="C00000"/>
                </a:solidFill>
                <a:prstDash val="solid"/>
                <a:round/>
                <a:headEnd type="none" w="med" len="med"/>
                <a:tailEnd type="arrow"/>
              </a:ln>
              <a:effectLst/>
            </p:spPr>
          </p:cxnSp>
        </p:grpSp>
        <p:sp>
          <p:nvSpPr>
            <p:cNvPr id="18" name="TextBox 17"/>
            <p:cNvSpPr txBox="1"/>
            <p:nvPr/>
          </p:nvSpPr>
          <p:spPr>
            <a:xfrm>
              <a:off x="4230337" y="3947624"/>
              <a:ext cx="341760" cy="400110"/>
            </a:xfrm>
            <a:prstGeom prst="rect">
              <a:avLst/>
            </a:prstGeom>
            <a:solidFill>
              <a:srgbClr val="FFFFFF"/>
            </a:solidFill>
          </p:spPr>
          <p:txBody>
            <a:bodyPr wrap="none" rtlCol="0">
              <a:spAutoFit/>
            </a:bodyPr>
            <a:lstStyle/>
            <a:p>
              <a:r>
                <a:rPr lang="en-US" dirty="0">
                  <a:solidFill>
                    <a:srgbClr val="C00000"/>
                  </a:solidFill>
                </a:rPr>
                <a:t>Z</a:t>
              </a:r>
            </a:p>
          </p:txBody>
        </p:sp>
        <p:sp>
          <p:nvSpPr>
            <p:cNvPr id="19" name="TextBox 18"/>
            <p:cNvSpPr txBox="1"/>
            <p:nvPr/>
          </p:nvSpPr>
          <p:spPr>
            <a:xfrm>
              <a:off x="8037160" y="6264015"/>
              <a:ext cx="598241" cy="400110"/>
            </a:xfrm>
            <a:prstGeom prst="rect">
              <a:avLst/>
            </a:prstGeom>
            <a:solidFill>
              <a:srgbClr val="FFFFFF"/>
            </a:solidFill>
          </p:spPr>
          <p:txBody>
            <a:bodyPr wrap="none" rtlCol="0">
              <a:spAutoFit/>
            </a:bodyPr>
            <a:lstStyle/>
            <a:p>
              <a:r>
                <a:rPr lang="en-US" dirty="0">
                  <a:solidFill>
                    <a:srgbClr val="C00000"/>
                  </a:solidFill>
                </a:rPr>
                <a:t>A/q</a:t>
              </a:r>
            </a:p>
          </p:txBody>
        </p:sp>
      </p:grpSp>
      <p:sp>
        <p:nvSpPr>
          <p:cNvPr id="5" name="TextBox 4">
            <a:extLst>
              <a:ext uri="{FF2B5EF4-FFF2-40B4-BE49-F238E27FC236}">
                <a16:creationId xmlns:a16="http://schemas.microsoft.com/office/drawing/2014/main" id="{DF412ABA-D2AD-484E-A3DB-E5B5B0E0B87B}"/>
              </a:ext>
            </a:extLst>
          </p:cNvPr>
          <p:cNvSpPr txBox="1"/>
          <p:nvPr/>
        </p:nvSpPr>
        <p:spPr>
          <a:xfrm>
            <a:off x="266700" y="5029200"/>
            <a:ext cx="3225800" cy="923330"/>
          </a:xfrm>
          <a:prstGeom prst="rect">
            <a:avLst/>
          </a:prstGeom>
          <a:noFill/>
        </p:spPr>
        <p:txBody>
          <a:bodyPr wrap="square" rtlCol="0">
            <a:spAutoFit/>
          </a:bodyPr>
          <a:lstStyle/>
          <a:p>
            <a:pPr algn="ctr"/>
            <a:r>
              <a:rPr lang="en-US" sz="1800" dirty="0">
                <a:solidFill>
                  <a:schemeClr val="accent5">
                    <a:lumMod val="25000"/>
                  </a:schemeClr>
                </a:solidFill>
              </a:rPr>
              <a:t>Z and A/q resolution will be the same in spite of momentum acceptance value</a:t>
            </a:r>
          </a:p>
        </p:txBody>
      </p:sp>
      <p:pic>
        <p:nvPicPr>
          <p:cNvPr id="27" name="Audio 26">
            <a:hlinkClick r:id="" action="ppaction://media"/>
            <a:extLst>
              <a:ext uri="{FF2B5EF4-FFF2-40B4-BE49-F238E27FC236}">
                <a16:creationId xmlns:a16="http://schemas.microsoft.com/office/drawing/2014/main" id="{3F8ED3C0-3335-4941-A020-23137F3B6FD5}"/>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533012246"/>
      </p:ext>
    </p:extLst>
  </p:cSld>
  <p:clrMapOvr>
    <a:masterClrMapping/>
  </p:clrMapOvr>
  <mc:AlternateContent xmlns:mc="http://schemas.openxmlformats.org/markup-compatibility/2006" xmlns:p14="http://schemas.microsoft.com/office/powerpoint/2010/main">
    <mc:Choice Requires="p14">
      <p:transition spd="slow" p14:dur="4750" advTm="13764"/>
    </mc:Choice>
    <mc:Fallback xmlns="">
      <p:transition spd="slow" advTm="13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7"/>
                </p:tgtEl>
              </p:cMediaNode>
            </p:audio>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3"/>
          <p:cNvSpPr>
            <a:spLocks noGrp="1"/>
          </p:cNvSpPr>
          <p:nvPr>
            <p:ph type="ftr" sz="quarter" idx="11"/>
          </p:nvPr>
        </p:nvSpPr>
        <p:spPr>
          <a:noFill/>
        </p:spPr>
        <p:txBody>
          <a:bodyPr/>
          <a:lstStyle/>
          <a:p>
            <a:r>
              <a:rPr lang="en-US"/>
              <a:t>OT@SIM.NSCL.MSU  04/04/18</a:t>
            </a:r>
          </a:p>
        </p:txBody>
      </p:sp>
      <p:sp>
        <p:nvSpPr>
          <p:cNvPr id="8" name="Slide Number Placeholder 4"/>
          <p:cNvSpPr>
            <a:spLocks noGrp="1"/>
          </p:cNvSpPr>
          <p:nvPr>
            <p:ph type="sldNum" sz="quarter" idx="12"/>
          </p:nvPr>
        </p:nvSpPr>
        <p:spPr/>
        <p:txBody>
          <a:bodyPr/>
          <a:lstStyle/>
          <a:p>
            <a:pPr>
              <a:defRPr/>
            </a:pPr>
            <a:fld id="{E690C81E-0A9B-403F-A915-F6BEF7BDBE98}" type="slidenum">
              <a:rPr lang="en-US"/>
              <a:pPr>
                <a:defRPr/>
              </a:pPr>
              <a:t>42</a:t>
            </a:fld>
            <a:endParaRPr lang="en-US"/>
          </a:p>
        </p:txBody>
      </p:sp>
      <p:sp>
        <p:nvSpPr>
          <p:cNvPr id="19460" name="Rectangle 2"/>
          <p:cNvSpPr>
            <a:spLocks noGrp="1" noChangeArrowheads="1"/>
          </p:cNvSpPr>
          <p:nvPr>
            <p:ph type="title"/>
          </p:nvPr>
        </p:nvSpPr>
        <p:spPr>
          <a:xfrm>
            <a:off x="2286001" y="0"/>
            <a:ext cx="6951663" cy="533400"/>
          </a:xfrm>
        </p:spPr>
        <p:txBody>
          <a:bodyPr/>
          <a:lstStyle/>
          <a:p>
            <a:pPr eaLnBrk="1" hangingPunct="1"/>
            <a:r>
              <a:rPr lang="en-US" b="1" baseline="30000" dirty="0">
                <a:effectLst/>
                <a:cs typeface="Times New Roman" pitchFamily="18" charset="0"/>
              </a:rPr>
              <a:t>76</a:t>
            </a:r>
            <a:r>
              <a:rPr lang="en-US" b="1" dirty="0">
                <a:effectLst/>
                <a:cs typeface="Times New Roman" pitchFamily="18" charset="0"/>
              </a:rPr>
              <a:t>Ge(130MeV/u) + </a:t>
            </a:r>
            <a:r>
              <a:rPr lang="en-US" b="1" dirty="0" err="1">
                <a:effectLst/>
                <a:cs typeface="Times New Roman" pitchFamily="18" charset="0"/>
              </a:rPr>
              <a:t>W,Be</a:t>
            </a:r>
            <a:r>
              <a:rPr lang="en-US" b="1" dirty="0">
                <a:effectLst/>
                <a:cs typeface="Times New Roman" pitchFamily="18" charset="0"/>
              </a:rPr>
              <a:t>  :  PID, resolution</a:t>
            </a:r>
          </a:p>
        </p:txBody>
      </p:sp>
      <p:pic>
        <p:nvPicPr>
          <p:cNvPr id="9" name="Picture 3"/>
          <p:cNvPicPr>
            <a:picLocks noChangeAspect="1" noChangeArrowheads="1"/>
          </p:cNvPicPr>
          <p:nvPr/>
        </p:nvPicPr>
        <p:blipFill>
          <a:blip r:embed="rId5" cstate="print"/>
          <a:srcRect/>
          <a:stretch>
            <a:fillRect/>
          </a:stretch>
        </p:blipFill>
        <p:spPr bwMode="auto">
          <a:xfrm>
            <a:off x="5943601" y="762001"/>
            <a:ext cx="4506913" cy="3502025"/>
          </a:xfrm>
          <a:prstGeom prst="rect">
            <a:avLst/>
          </a:prstGeom>
          <a:noFill/>
          <a:ln w="9525">
            <a:noFill/>
            <a:miter lim="800000"/>
            <a:headEnd/>
            <a:tailEnd/>
          </a:ln>
        </p:spPr>
      </p:pic>
      <p:sp>
        <p:nvSpPr>
          <p:cNvPr id="10" name="Text Box 4"/>
          <p:cNvSpPr txBox="1">
            <a:spLocks noChangeArrowheads="1"/>
          </p:cNvSpPr>
          <p:nvPr/>
        </p:nvSpPr>
        <p:spPr bwMode="auto">
          <a:xfrm>
            <a:off x="6366104" y="4343401"/>
            <a:ext cx="4220707" cy="246863"/>
          </a:xfrm>
          <a:prstGeom prst="rect">
            <a:avLst/>
          </a:prstGeom>
          <a:noFill/>
          <a:ln w="9525">
            <a:noFill/>
            <a:miter lim="800000"/>
            <a:headEnd/>
            <a:tailEnd/>
          </a:ln>
        </p:spPr>
        <p:txBody>
          <a:bodyPr wrap="none" lIns="92075" tIns="46038" rIns="92075" bIns="46038">
            <a:spAutoFit/>
          </a:bodyPr>
          <a:lstStyle/>
          <a:p>
            <a:r>
              <a:rPr lang="en-US" sz="1000">
                <a:solidFill>
                  <a:srgbClr val="292929"/>
                </a:solidFill>
              </a:rPr>
              <a:t>For all particles stopped in the Si-telescope in the production runs</a:t>
            </a:r>
          </a:p>
        </p:txBody>
      </p:sp>
      <p:pic>
        <p:nvPicPr>
          <p:cNvPr id="11" name="Picture 5"/>
          <p:cNvPicPr>
            <a:picLocks noChangeAspect="1" noChangeArrowheads="1"/>
          </p:cNvPicPr>
          <p:nvPr/>
        </p:nvPicPr>
        <p:blipFill>
          <a:blip r:embed="rId6" cstate="print"/>
          <a:srcRect/>
          <a:stretch>
            <a:fillRect/>
          </a:stretch>
        </p:blipFill>
        <p:spPr bwMode="auto">
          <a:xfrm>
            <a:off x="1752600" y="762000"/>
            <a:ext cx="4057650" cy="5867400"/>
          </a:xfrm>
          <a:prstGeom prst="rect">
            <a:avLst/>
          </a:prstGeom>
          <a:noFill/>
          <a:ln w="9525">
            <a:noFill/>
            <a:miter lim="800000"/>
            <a:headEnd/>
            <a:tailEnd/>
          </a:ln>
        </p:spPr>
      </p:pic>
      <p:pic>
        <p:nvPicPr>
          <p:cNvPr id="12" name="Picture 6"/>
          <p:cNvPicPr>
            <a:picLocks noChangeAspect="1" noChangeArrowheads="1"/>
          </p:cNvPicPr>
          <p:nvPr/>
        </p:nvPicPr>
        <p:blipFill>
          <a:blip r:embed="rId7" cstate="print"/>
          <a:srcRect/>
          <a:stretch>
            <a:fillRect/>
          </a:stretch>
        </p:blipFill>
        <p:spPr bwMode="auto">
          <a:xfrm>
            <a:off x="6629400" y="5029201"/>
            <a:ext cx="3678238" cy="747713"/>
          </a:xfrm>
          <a:prstGeom prst="rect">
            <a:avLst/>
          </a:prstGeom>
          <a:noFill/>
          <a:ln w="9525">
            <a:noFill/>
            <a:miter lim="800000"/>
            <a:headEnd/>
            <a:tailEnd/>
          </a:ln>
        </p:spPr>
      </p:pic>
      <p:sp>
        <p:nvSpPr>
          <p:cNvPr id="13" name="Rectangle 9"/>
          <p:cNvSpPr>
            <a:spLocks noChangeArrowheads="1"/>
          </p:cNvSpPr>
          <p:nvPr/>
        </p:nvSpPr>
        <p:spPr bwMode="auto">
          <a:xfrm>
            <a:off x="6477000" y="5943601"/>
            <a:ext cx="3810000" cy="692497"/>
          </a:xfrm>
          <a:prstGeom prst="rect">
            <a:avLst/>
          </a:prstGeom>
          <a:noFill/>
          <a:ln w="9525">
            <a:noFill/>
            <a:miter lim="800000"/>
            <a:headEnd/>
            <a:tailEnd/>
          </a:ln>
        </p:spPr>
        <p:txBody>
          <a:bodyPr wrap="square">
            <a:spAutoFit/>
          </a:bodyPr>
          <a:lstStyle/>
          <a:p>
            <a:pPr algn="l"/>
            <a:r>
              <a:rPr lang="en-US" sz="1400" dirty="0">
                <a:solidFill>
                  <a:schemeClr val="tx2">
                    <a:lumMod val="50000"/>
                  </a:schemeClr>
                </a:solidFill>
              </a:rPr>
              <a:t>OT et al. </a:t>
            </a:r>
            <a:r>
              <a:rPr lang="en-US" sz="1400" dirty="0" err="1">
                <a:solidFill>
                  <a:schemeClr val="tx2">
                    <a:lumMod val="50000"/>
                  </a:schemeClr>
                </a:solidFill>
              </a:rPr>
              <a:t>Phys.Rev.Lett</a:t>
            </a:r>
            <a:r>
              <a:rPr lang="en-US" sz="1400" dirty="0">
                <a:solidFill>
                  <a:schemeClr val="tx2">
                    <a:lumMod val="50000"/>
                  </a:schemeClr>
                </a:solidFill>
              </a:rPr>
              <a:t>. 102, 142501 (2009)</a:t>
            </a:r>
          </a:p>
          <a:p>
            <a:pPr algn="l"/>
            <a:r>
              <a:rPr lang="en-US" sz="1400" dirty="0">
                <a:solidFill>
                  <a:schemeClr val="tx2">
                    <a:lumMod val="50000"/>
                  </a:schemeClr>
                </a:solidFill>
              </a:rPr>
              <a:t>OT et al. </a:t>
            </a:r>
            <a:r>
              <a:rPr lang="en-US" sz="1400" dirty="0" err="1">
                <a:solidFill>
                  <a:schemeClr val="tx2">
                    <a:lumMod val="50000"/>
                  </a:schemeClr>
                </a:solidFill>
              </a:rPr>
              <a:t>Phys.Rev.C</a:t>
            </a:r>
            <a:r>
              <a:rPr lang="en-US" sz="1400" dirty="0">
                <a:solidFill>
                  <a:schemeClr val="tx2">
                    <a:lumMod val="50000"/>
                  </a:schemeClr>
                </a:solidFill>
              </a:rPr>
              <a:t>.      80,  034609 (2009)</a:t>
            </a:r>
          </a:p>
          <a:p>
            <a:pPr algn="l"/>
            <a:endParaRPr lang="en-US" sz="1100" dirty="0"/>
          </a:p>
        </p:txBody>
      </p:sp>
      <p:pic>
        <p:nvPicPr>
          <p:cNvPr id="33" name="Audio 32">
            <a:hlinkClick r:id="" action="ppaction://media"/>
            <a:extLst>
              <a:ext uri="{FF2B5EF4-FFF2-40B4-BE49-F238E27FC236}">
                <a16:creationId xmlns:a16="http://schemas.microsoft.com/office/drawing/2014/main" id="{61BFF638-2068-BADD-8FB4-0D4C64D0059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03598384"/>
      </p:ext>
    </p:extLst>
  </p:cSld>
  <p:clrMapOvr>
    <a:masterClrMapping/>
  </p:clrMapOvr>
  <mc:AlternateContent xmlns:mc="http://schemas.openxmlformats.org/markup-compatibility/2006" xmlns:p14="http://schemas.microsoft.com/office/powerpoint/2010/main">
    <mc:Choice Requires="p14">
      <p:transition spd="slow" p14:dur="4750" advTm="14652"/>
    </mc:Choice>
    <mc:Fallback xmlns="">
      <p:transition spd="slow" advTm="14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3"/>
          <p:cNvSpPr>
            <a:spLocks noGrp="1"/>
          </p:cNvSpPr>
          <p:nvPr>
            <p:ph type="ftr" sz="quarter" idx="11"/>
          </p:nvPr>
        </p:nvSpPr>
        <p:spPr>
          <a:noFill/>
        </p:spPr>
        <p:txBody>
          <a:bodyPr/>
          <a:lstStyle/>
          <a:p>
            <a:r>
              <a:rPr lang="en-US" sz="800"/>
              <a:t>OT@SIM.NSCL.MSU  04/04/18</a:t>
            </a:r>
            <a:endParaRPr lang="en-US" sz="800" dirty="0"/>
          </a:p>
        </p:txBody>
      </p:sp>
      <p:sp>
        <p:nvSpPr>
          <p:cNvPr id="1029" name="Rectangle 2"/>
          <p:cNvSpPr>
            <a:spLocks noGrp="1" noChangeArrowheads="1"/>
          </p:cNvSpPr>
          <p:nvPr>
            <p:ph type="title"/>
          </p:nvPr>
        </p:nvSpPr>
        <p:spPr>
          <a:xfrm>
            <a:off x="1905000" y="0"/>
            <a:ext cx="7848600" cy="533400"/>
          </a:xfrm>
        </p:spPr>
        <p:txBody>
          <a:bodyPr/>
          <a:lstStyle/>
          <a:p>
            <a:pPr eaLnBrk="1" hangingPunct="1"/>
            <a:r>
              <a:rPr lang="en-US" b="1" dirty="0">
                <a:effectLst/>
                <a:cs typeface="Times New Roman" pitchFamily="18" charset="0"/>
              </a:rPr>
              <a:t> Particle identification assignments</a:t>
            </a:r>
          </a:p>
        </p:txBody>
      </p:sp>
      <p:sp>
        <p:nvSpPr>
          <p:cNvPr id="8" name="Slide Number Placeholder 7"/>
          <p:cNvSpPr>
            <a:spLocks noGrp="1"/>
          </p:cNvSpPr>
          <p:nvPr>
            <p:ph type="sldNum" sz="quarter" idx="12"/>
          </p:nvPr>
        </p:nvSpPr>
        <p:spPr/>
        <p:txBody>
          <a:bodyPr/>
          <a:lstStyle/>
          <a:p>
            <a:pPr>
              <a:defRPr/>
            </a:pPr>
            <a:fld id="{74E7DAB7-8A05-403D-AE84-0A27A75D88AC}" type="slidenum">
              <a:rPr lang="en-US" smtClean="0"/>
              <a:pPr>
                <a:defRPr/>
              </a:pPr>
              <a:t>43</a:t>
            </a:fld>
            <a:endParaRPr lang="en-US"/>
          </a:p>
        </p:txBody>
      </p:sp>
      <p:sp>
        <p:nvSpPr>
          <p:cNvPr id="7" name="TextBox 6"/>
          <p:cNvSpPr txBox="1"/>
          <p:nvPr/>
        </p:nvSpPr>
        <p:spPr>
          <a:xfrm>
            <a:off x="2133600" y="1344948"/>
            <a:ext cx="8286243" cy="4524315"/>
          </a:xfrm>
          <a:prstGeom prst="rect">
            <a:avLst/>
          </a:prstGeom>
          <a:noFill/>
        </p:spPr>
        <p:txBody>
          <a:bodyPr wrap="none" rtlCol="0">
            <a:spAutoFit/>
          </a:bodyPr>
          <a:lstStyle/>
          <a:p>
            <a:pPr marL="228600" indent="-228600" algn="l">
              <a:spcAft>
                <a:spcPts val="2400"/>
              </a:spcAft>
              <a:buFont typeface="Arial" pitchFamily="34" charset="0"/>
              <a:buChar char="•"/>
            </a:pPr>
            <a:r>
              <a:rPr lang="en-US" dirty="0">
                <a:solidFill>
                  <a:srgbClr val="002060"/>
                </a:solidFill>
              </a:rPr>
              <a:t>Calibration with the primary beam </a:t>
            </a:r>
            <a:r>
              <a:rPr lang="en-US" sz="1600" dirty="0">
                <a:solidFill>
                  <a:srgbClr val="002060"/>
                </a:solidFill>
              </a:rPr>
              <a:t>(or other reference line as sources)</a:t>
            </a:r>
            <a:endParaRPr lang="en-US" dirty="0">
              <a:solidFill>
                <a:srgbClr val="002060"/>
              </a:solidFill>
            </a:endParaRPr>
          </a:p>
          <a:p>
            <a:pPr marL="228600" indent="-228600" algn="l">
              <a:spcAft>
                <a:spcPts val="2400"/>
              </a:spcAft>
              <a:buFont typeface="Arial" pitchFamily="34" charset="0"/>
              <a:buChar char="•"/>
            </a:pPr>
            <a:r>
              <a:rPr lang="en-US" dirty="0">
                <a:solidFill>
                  <a:srgbClr val="002060"/>
                </a:solidFill>
              </a:rPr>
              <a:t>Unbound nuclei in the table of nuclides</a:t>
            </a:r>
          </a:p>
          <a:p>
            <a:pPr marL="228600" indent="-228600">
              <a:spcAft>
                <a:spcPts val="2400"/>
              </a:spcAft>
              <a:buFont typeface="Arial" pitchFamily="34" charset="0"/>
              <a:buChar char="•"/>
            </a:pPr>
            <a:r>
              <a:rPr lang="en-US" dirty="0">
                <a:solidFill>
                  <a:srgbClr val="002060"/>
                </a:solidFill>
              </a:rPr>
              <a:t>Stopped  fragment  tagging with isomeric gamma-rays</a:t>
            </a:r>
          </a:p>
          <a:p>
            <a:pPr marL="228600" indent="-228600" algn="l">
              <a:spcAft>
                <a:spcPts val="2400"/>
              </a:spcAft>
              <a:buFont typeface="Arial" pitchFamily="34" charset="0"/>
              <a:buChar char="•"/>
            </a:pPr>
            <a:r>
              <a:rPr lang="en-US" dirty="0">
                <a:solidFill>
                  <a:schemeClr val="tx1">
                    <a:lumMod val="75000"/>
                  </a:schemeClr>
                </a:solidFill>
              </a:rPr>
              <a:t>In-flight  fragment  tagging with prompt gamma</a:t>
            </a:r>
          </a:p>
          <a:p>
            <a:pPr marL="228600" indent="-228600" algn="l">
              <a:spcAft>
                <a:spcPts val="2400"/>
              </a:spcAft>
              <a:buFont typeface="Arial" pitchFamily="34" charset="0"/>
              <a:buChar char="•"/>
            </a:pPr>
            <a:r>
              <a:rPr lang="en-US" dirty="0">
                <a:solidFill>
                  <a:schemeClr val="tx1">
                    <a:lumMod val="75000"/>
                  </a:schemeClr>
                </a:solidFill>
              </a:rPr>
              <a:t>X-ray from ions passing material</a:t>
            </a:r>
          </a:p>
          <a:p>
            <a:pPr marL="228600" indent="-228600" algn="l">
              <a:spcAft>
                <a:spcPts val="2400"/>
              </a:spcAft>
              <a:buFont typeface="Arial" pitchFamily="34" charset="0"/>
              <a:buChar char="•"/>
            </a:pPr>
            <a:r>
              <a:rPr lang="en-US" dirty="0">
                <a:solidFill>
                  <a:schemeClr val="tx1">
                    <a:lumMod val="75000"/>
                  </a:schemeClr>
                </a:solidFill>
              </a:rPr>
              <a:t>Laser induced fluorescence</a:t>
            </a:r>
          </a:p>
          <a:p>
            <a:pPr marL="228600" indent="-228600" algn="l">
              <a:spcAft>
                <a:spcPts val="2400"/>
              </a:spcAft>
              <a:buFont typeface="Arial" pitchFamily="34" charset="0"/>
              <a:buChar char="•"/>
            </a:pPr>
            <a:r>
              <a:rPr lang="en-US" dirty="0">
                <a:solidFill>
                  <a:schemeClr val="tx1">
                    <a:lumMod val="75000"/>
                  </a:schemeClr>
                </a:solidFill>
              </a:rPr>
              <a:t>Precise isobar selection with known masses</a:t>
            </a:r>
          </a:p>
        </p:txBody>
      </p:sp>
      <p:pic>
        <p:nvPicPr>
          <p:cNvPr id="15" name="Audio 14">
            <a:hlinkClick r:id="" action="ppaction://media"/>
            <a:extLst>
              <a:ext uri="{FF2B5EF4-FFF2-40B4-BE49-F238E27FC236}">
                <a16:creationId xmlns:a16="http://schemas.microsoft.com/office/drawing/2014/main" id="{6D4EC250-43D7-0737-ACF1-566FC49E7E6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80385407"/>
      </p:ext>
    </p:extLst>
  </p:cSld>
  <p:clrMapOvr>
    <a:masterClrMapping/>
  </p:clrMapOvr>
  <mc:AlternateContent xmlns:mc="http://schemas.openxmlformats.org/markup-compatibility/2006" xmlns:p14="http://schemas.microsoft.com/office/powerpoint/2010/main">
    <mc:Choice Requires="p14">
      <p:transition spd="slow" p14:dur="4750" advTm="7100"/>
    </mc:Choice>
    <mc:Fallback xmlns="">
      <p:transition spd="slow" advTm="7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7391400" cy="533400"/>
          </a:xfrm>
        </p:spPr>
        <p:txBody>
          <a:bodyPr/>
          <a:lstStyle/>
          <a:p>
            <a:r>
              <a:rPr lang="en-US" sz="2800" b="1" dirty="0"/>
              <a:t>Calibration with the primary beam </a:t>
            </a:r>
          </a:p>
        </p:txBody>
      </p:sp>
      <p:sp>
        <p:nvSpPr>
          <p:cNvPr id="3" name="Footer Placeholder 2"/>
          <p:cNvSpPr>
            <a:spLocks noGrp="1"/>
          </p:cNvSpPr>
          <p:nvPr>
            <p:ph type="ftr" sz="quarter" idx="11"/>
          </p:nvPr>
        </p:nvSpPr>
        <p:spPr/>
        <p:txBody>
          <a:bodyPr/>
          <a:lstStyle/>
          <a:p>
            <a:pPr>
              <a:defRPr/>
            </a:pPr>
            <a:r>
              <a:rPr lang="nn-NO"/>
              <a:t>OT@SIM.NSCL.MSU  04/04/18</a:t>
            </a:r>
            <a:endParaRPr lang="en-US"/>
          </a:p>
        </p:txBody>
      </p:sp>
      <p:sp>
        <p:nvSpPr>
          <p:cNvPr id="4" name="Slide Number Placeholder 3"/>
          <p:cNvSpPr>
            <a:spLocks noGrp="1"/>
          </p:cNvSpPr>
          <p:nvPr>
            <p:ph type="sldNum" sz="quarter" idx="12"/>
          </p:nvPr>
        </p:nvSpPr>
        <p:spPr/>
        <p:txBody>
          <a:bodyPr/>
          <a:lstStyle/>
          <a:p>
            <a:pPr>
              <a:defRPr/>
            </a:pPr>
            <a:fld id="{BE9F559C-BAEA-439B-875B-D5EDB2DCC75C}" type="slidenum">
              <a:rPr lang="en-US" smtClean="0"/>
              <a:pPr>
                <a:defRPr/>
              </a:pPr>
              <a:t>44</a:t>
            </a:fld>
            <a:endParaRPr lang="en-US"/>
          </a:p>
        </p:txBody>
      </p:sp>
      <p:pic>
        <p:nvPicPr>
          <p:cNvPr id="9221" name="Picture 5"/>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15537"/>
            <a:ext cx="56388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614572"/>
            <a:ext cx="57912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153400" y="2362200"/>
            <a:ext cx="3520172" cy="646331"/>
          </a:xfrm>
          <a:prstGeom prst="rect">
            <a:avLst/>
          </a:prstGeom>
          <a:solidFill>
            <a:schemeClr val="tx1">
              <a:lumMod val="95000"/>
            </a:schemeClr>
          </a:solidFill>
          <a:ln>
            <a:solidFill>
              <a:schemeClr val="accent1"/>
            </a:solidFill>
          </a:ln>
        </p:spPr>
        <p:txBody>
          <a:bodyPr wrap="square" rtlCol="0">
            <a:spAutoFit/>
          </a:bodyPr>
          <a:lstStyle/>
          <a:p>
            <a:r>
              <a:rPr lang="en-US" sz="1800" b="0" dirty="0">
                <a:solidFill>
                  <a:srgbClr val="130371"/>
                </a:solidFill>
              </a:rPr>
              <a:t>Useful then the fragment of interest is close to the projectile</a:t>
            </a:r>
          </a:p>
        </p:txBody>
      </p:sp>
      <p:pic>
        <p:nvPicPr>
          <p:cNvPr id="11" name="Audio 10">
            <a:hlinkClick r:id="" action="ppaction://media"/>
            <a:extLst>
              <a:ext uri="{FF2B5EF4-FFF2-40B4-BE49-F238E27FC236}">
                <a16:creationId xmlns:a16="http://schemas.microsoft.com/office/drawing/2014/main" id="{F8377948-3547-94F1-9D36-0B82A294A9E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86444185"/>
      </p:ext>
    </p:extLst>
  </p:cSld>
  <p:clrMapOvr>
    <a:masterClrMapping/>
  </p:clrMapOvr>
  <mc:AlternateContent xmlns:mc="http://schemas.openxmlformats.org/markup-compatibility/2006" xmlns:p14="http://schemas.microsoft.com/office/powerpoint/2010/main">
    <mc:Choice Requires="p14">
      <p:transition spd="slow" p14:dur="4750" advTm="7488"/>
    </mc:Choice>
    <mc:Fallback xmlns="">
      <p:transition spd="slow" advTm="7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7391400" cy="533400"/>
          </a:xfrm>
        </p:spPr>
        <p:txBody>
          <a:bodyPr/>
          <a:lstStyle/>
          <a:p>
            <a:r>
              <a:rPr lang="en-US" dirty="0"/>
              <a:t>Unbound nuclei in the table of nuclides</a:t>
            </a:r>
          </a:p>
        </p:txBody>
      </p:sp>
      <p:sp>
        <p:nvSpPr>
          <p:cNvPr id="3" name="Footer Placeholder 2"/>
          <p:cNvSpPr>
            <a:spLocks noGrp="1"/>
          </p:cNvSpPr>
          <p:nvPr>
            <p:ph type="ftr" sz="quarter" idx="11"/>
          </p:nvPr>
        </p:nvSpPr>
        <p:spPr/>
        <p:txBody>
          <a:bodyPr/>
          <a:lstStyle/>
          <a:p>
            <a:pPr>
              <a:defRPr/>
            </a:pPr>
            <a:r>
              <a:rPr lang="nn-NO"/>
              <a:t>OT@SIM.NSCL.MSU  04/04/18</a:t>
            </a:r>
            <a:endParaRPr lang="en-US"/>
          </a:p>
        </p:txBody>
      </p:sp>
      <p:sp>
        <p:nvSpPr>
          <p:cNvPr id="4" name="Slide Number Placeholder 3"/>
          <p:cNvSpPr>
            <a:spLocks noGrp="1"/>
          </p:cNvSpPr>
          <p:nvPr>
            <p:ph type="sldNum" sz="quarter" idx="12"/>
          </p:nvPr>
        </p:nvSpPr>
        <p:spPr/>
        <p:txBody>
          <a:bodyPr/>
          <a:lstStyle/>
          <a:p>
            <a:pPr>
              <a:defRPr/>
            </a:pPr>
            <a:fld id="{BE9F559C-BAEA-439B-875B-D5EDB2DCC75C}" type="slidenum">
              <a:rPr lang="en-US" smtClean="0"/>
              <a:pPr>
                <a:defRPr/>
              </a:pPr>
              <a:t>45</a:t>
            </a:fld>
            <a:endParaRPr lang="en-US"/>
          </a:p>
        </p:txBody>
      </p:sp>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542233"/>
            <a:ext cx="6049366" cy="4248150"/>
          </a:xfrm>
          <a:prstGeom prst="rect">
            <a:avLst/>
          </a:prstGeom>
          <a:noFill/>
          <a:ln w="47625" cmpd="dbl">
            <a:solidFill>
              <a:schemeClr val="accent6">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137" y="1143000"/>
            <a:ext cx="3266058" cy="2895600"/>
          </a:xfrm>
          <a:prstGeom prst="rect">
            <a:avLst/>
          </a:prstGeom>
          <a:noFill/>
          <a:ln w="47625" cmpd="dbl">
            <a:solidFill>
              <a:schemeClr val="accent6">
                <a:lumMod val="50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p:cNvCxnSpPr>
            <a:cxnSpLocks/>
          </p:cNvCxnSpPr>
          <p:nvPr/>
        </p:nvCxnSpPr>
        <p:spPr bwMode="auto">
          <a:xfrm>
            <a:off x="2445936" y="2667000"/>
            <a:ext cx="3230964" cy="2743200"/>
          </a:xfrm>
          <a:prstGeom prst="straightConnector1">
            <a:avLst/>
          </a:prstGeom>
          <a:noFill/>
          <a:ln w="9525" cap="flat" cmpd="sng" algn="ctr">
            <a:solidFill>
              <a:srgbClr val="C00000"/>
            </a:solidFill>
            <a:prstDash val="solid"/>
            <a:round/>
            <a:headEnd type="none" w="med" len="med"/>
            <a:tailEnd type="arrow"/>
          </a:ln>
          <a:effectLst/>
        </p:spPr>
      </p:cxnSp>
      <p:pic>
        <p:nvPicPr>
          <p:cNvPr id="10" name="Audio 9">
            <a:hlinkClick r:id="" action="ppaction://media"/>
            <a:extLst>
              <a:ext uri="{FF2B5EF4-FFF2-40B4-BE49-F238E27FC236}">
                <a16:creationId xmlns:a16="http://schemas.microsoft.com/office/drawing/2014/main" id="{F6A13121-619C-3AFC-2078-AE5E0CAF524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92236752"/>
      </p:ext>
    </p:extLst>
  </p:cSld>
  <p:clrMapOvr>
    <a:masterClrMapping/>
  </p:clrMapOvr>
  <mc:AlternateContent xmlns:mc="http://schemas.openxmlformats.org/markup-compatibility/2006" xmlns:p14="http://schemas.microsoft.com/office/powerpoint/2010/main">
    <mc:Choice Requires="p14">
      <p:transition spd="slow" p14:dur="4750" advTm="13328"/>
    </mc:Choice>
    <mc:Fallback xmlns="">
      <p:transition spd="slow" advTm="13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3"/>
          <p:cNvSpPr>
            <a:spLocks noGrp="1"/>
          </p:cNvSpPr>
          <p:nvPr>
            <p:ph type="ftr" sz="quarter" idx="11"/>
          </p:nvPr>
        </p:nvSpPr>
        <p:spPr>
          <a:noFill/>
        </p:spPr>
        <p:txBody>
          <a:bodyPr/>
          <a:lstStyle/>
          <a:p>
            <a:r>
              <a:rPr lang="en-US" sz="800"/>
              <a:t>OT@SIM.NSCL.MSU  04/04/18</a:t>
            </a:r>
            <a:endParaRPr lang="en-US" sz="800" dirty="0"/>
          </a:p>
        </p:txBody>
      </p:sp>
      <p:sp>
        <p:nvSpPr>
          <p:cNvPr id="1029" name="Rectangle 2"/>
          <p:cNvSpPr>
            <a:spLocks noGrp="1" noChangeArrowheads="1"/>
          </p:cNvSpPr>
          <p:nvPr>
            <p:ph type="title"/>
          </p:nvPr>
        </p:nvSpPr>
        <p:spPr>
          <a:xfrm>
            <a:off x="1905000" y="0"/>
            <a:ext cx="7848600" cy="533400"/>
          </a:xfrm>
        </p:spPr>
        <p:txBody>
          <a:bodyPr/>
          <a:lstStyle/>
          <a:p>
            <a:pPr eaLnBrk="1" hangingPunct="1"/>
            <a:r>
              <a:rPr lang="en-US" sz="2400" b="1" u="sng" dirty="0">
                <a:effectLst/>
                <a:cs typeface="Times New Roman" pitchFamily="18" charset="0"/>
              </a:rPr>
              <a:t>Stopped</a:t>
            </a:r>
            <a:r>
              <a:rPr lang="en-US" sz="2400" b="1" dirty="0">
                <a:effectLst/>
                <a:cs typeface="Times New Roman" pitchFamily="18" charset="0"/>
              </a:rPr>
              <a:t>  fragment  tagging with isomeric gamma-rays</a:t>
            </a:r>
          </a:p>
        </p:txBody>
      </p:sp>
      <p:sp>
        <p:nvSpPr>
          <p:cNvPr id="8" name="Slide Number Placeholder 7"/>
          <p:cNvSpPr>
            <a:spLocks noGrp="1"/>
          </p:cNvSpPr>
          <p:nvPr>
            <p:ph type="sldNum" sz="quarter" idx="12"/>
          </p:nvPr>
        </p:nvSpPr>
        <p:spPr/>
        <p:txBody>
          <a:bodyPr/>
          <a:lstStyle/>
          <a:p>
            <a:pPr>
              <a:defRPr/>
            </a:pPr>
            <a:fld id="{74E7DAB7-8A05-403D-AE84-0A27A75D88AC}" type="slidenum">
              <a:rPr lang="en-US" smtClean="0"/>
              <a:pPr>
                <a:defRPr/>
              </a:pPr>
              <a:t>46</a:t>
            </a:fld>
            <a:endParaRPr lang="en-US"/>
          </a:p>
        </p:txBody>
      </p:sp>
      <p:pic>
        <p:nvPicPr>
          <p:cNvPr id="21506" name="Picture 2"/>
          <p:cNvPicPr>
            <a:picLocks noChangeAspect="1" noChangeArrowheads="1"/>
          </p:cNvPicPr>
          <p:nvPr/>
        </p:nvPicPr>
        <p:blipFill>
          <a:blip r:embed="rId5" cstate="print"/>
          <a:srcRect/>
          <a:stretch>
            <a:fillRect/>
          </a:stretch>
        </p:blipFill>
        <p:spPr bwMode="auto">
          <a:xfrm>
            <a:off x="1549400" y="2171701"/>
            <a:ext cx="6934200" cy="4457699"/>
          </a:xfrm>
          <a:prstGeom prst="rect">
            <a:avLst/>
          </a:prstGeom>
          <a:noFill/>
          <a:ln w="9525">
            <a:noFill/>
            <a:miter lim="800000"/>
            <a:headEnd/>
            <a:tailEnd/>
          </a:ln>
        </p:spPr>
      </p:pic>
      <p:pic>
        <p:nvPicPr>
          <p:cNvPr id="21507" name="Picture 3"/>
          <p:cNvPicPr>
            <a:picLocks noChangeAspect="1" noChangeArrowheads="1"/>
          </p:cNvPicPr>
          <p:nvPr/>
        </p:nvPicPr>
        <p:blipFill>
          <a:blip r:embed="rId6" cstate="print"/>
          <a:srcRect/>
          <a:stretch>
            <a:fillRect/>
          </a:stretch>
        </p:blipFill>
        <p:spPr bwMode="auto">
          <a:xfrm>
            <a:off x="1077801" y="685454"/>
            <a:ext cx="7647099" cy="1447799"/>
          </a:xfrm>
          <a:prstGeom prst="rect">
            <a:avLst/>
          </a:prstGeom>
          <a:noFill/>
          <a:ln w="9525">
            <a:noFill/>
            <a:miter lim="800000"/>
            <a:headEnd/>
            <a:tailEnd/>
          </a:ln>
        </p:spPr>
      </p:pic>
      <p:pic>
        <p:nvPicPr>
          <p:cNvPr id="7" name="Picture 20"/>
          <p:cNvPicPr>
            <a:picLocks noChangeAspect="1" noChangeArrowheads="1"/>
          </p:cNvPicPr>
          <p:nvPr/>
        </p:nvPicPr>
        <p:blipFill>
          <a:blip r:embed="rId7" cstate="print"/>
          <a:srcRect/>
          <a:stretch>
            <a:fillRect/>
          </a:stretch>
        </p:blipFill>
        <p:spPr bwMode="auto">
          <a:xfrm rot="5400000">
            <a:off x="7936974" y="2730680"/>
            <a:ext cx="5791893" cy="1701441"/>
          </a:xfrm>
          <a:prstGeom prst="rect">
            <a:avLst/>
          </a:prstGeom>
          <a:noFill/>
          <a:ln w="9525" cap="flat" cmpd="sng">
            <a:noFill/>
            <a:prstDash val="solid"/>
            <a:miter lim="800000"/>
            <a:headEnd/>
            <a:tailEnd/>
          </a:ln>
          <a:effectLst/>
        </p:spPr>
      </p:pic>
      <p:sp>
        <p:nvSpPr>
          <p:cNvPr id="2" name="Rounded Rectangle 1"/>
          <p:cNvSpPr/>
          <p:nvPr/>
        </p:nvSpPr>
        <p:spPr bwMode="auto">
          <a:xfrm>
            <a:off x="9982200" y="5181600"/>
            <a:ext cx="1905000" cy="1295747"/>
          </a:xfrm>
          <a:prstGeom prst="roundRect">
            <a:avLst/>
          </a:prstGeom>
          <a:solidFill>
            <a:srgbClr val="FFFF00">
              <a:alpha val="4000"/>
            </a:srgbClr>
          </a:solidFill>
          <a:ln w="9525" cap="flat" cmpd="sng" algn="ctr">
            <a:solidFill>
              <a:srgbClr val="FF0000"/>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hlink"/>
              </a:solidFill>
              <a:effectLst/>
              <a:latin typeface="Arial" charset="0"/>
            </a:endParaRPr>
          </a:p>
        </p:txBody>
      </p:sp>
      <p:pic>
        <p:nvPicPr>
          <p:cNvPr id="13" name="Audio 12">
            <a:hlinkClick r:id="" action="ppaction://media"/>
            <a:extLst>
              <a:ext uri="{FF2B5EF4-FFF2-40B4-BE49-F238E27FC236}">
                <a16:creationId xmlns:a16="http://schemas.microsoft.com/office/drawing/2014/main" id="{11FCA1B3-E177-D8D9-4B4C-83805D7B2D4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2947088"/>
      </p:ext>
    </p:extLst>
  </p:cSld>
  <p:clrMapOvr>
    <a:masterClrMapping/>
  </p:clrMapOvr>
  <mc:AlternateContent xmlns:mc="http://schemas.openxmlformats.org/markup-compatibility/2006" xmlns:p14="http://schemas.microsoft.com/office/powerpoint/2010/main">
    <mc:Choice Requires="p14">
      <p:transition spd="slow" p14:dur="4750" advTm="17558"/>
    </mc:Choice>
    <mc:Fallback xmlns="">
      <p:transition spd="slow" advTm="17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3"/>
          <p:cNvSpPr>
            <a:spLocks noGrp="1"/>
          </p:cNvSpPr>
          <p:nvPr>
            <p:ph type="ftr" sz="quarter" idx="11"/>
          </p:nvPr>
        </p:nvSpPr>
        <p:spPr>
          <a:noFill/>
        </p:spPr>
        <p:txBody>
          <a:bodyPr/>
          <a:lstStyle/>
          <a:p>
            <a:r>
              <a:rPr lang="en-US" sz="800"/>
              <a:t>OT@SIM.NSCL.MSU  04/04/18</a:t>
            </a:r>
            <a:endParaRPr lang="en-US" sz="800" dirty="0"/>
          </a:p>
        </p:txBody>
      </p:sp>
      <p:sp>
        <p:nvSpPr>
          <p:cNvPr id="1029" name="Rectangle 2"/>
          <p:cNvSpPr>
            <a:spLocks noGrp="1" noChangeArrowheads="1"/>
          </p:cNvSpPr>
          <p:nvPr>
            <p:ph type="title"/>
          </p:nvPr>
        </p:nvSpPr>
        <p:spPr>
          <a:xfrm>
            <a:off x="990600" y="0"/>
            <a:ext cx="9677400" cy="533400"/>
          </a:xfrm>
        </p:spPr>
        <p:txBody>
          <a:bodyPr/>
          <a:lstStyle/>
          <a:p>
            <a:pPr eaLnBrk="1" hangingPunct="1"/>
            <a:r>
              <a:rPr lang="en-US" b="1" dirty="0">
                <a:effectLst/>
                <a:cs typeface="Times New Roman" pitchFamily="18" charset="0"/>
              </a:rPr>
              <a:t>Stopped  fragment  tagging with isomeric gamma-rays</a:t>
            </a:r>
          </a:p>
        </p:txBody>
      </p:sp>
      <p:sp>
        <p:nvSpPr>
          <p:cNvPr id="8" name="Slide Number Placeholder 7"/>
          <p:cNvSpPr>
            <a:spLocks noGrp="1"/>
          </p:cNvSpPr>
          <p:nvPr>
            <p:ph type="sldNum" sz="quarter" idx="12"/>
          </p:nvPr>
        </p:nvSpPr>
        <p:spPr/>
        <p:txBody>
          <a:bodyPr/>
          <a:lstStyle/>
          <a:p>
            <a:pPr>
              <a:defRPr/>
            </a:pPr>
            <a:fld id="{74E7DAB7-8A05-403D-AE84-0A27A75D88AC}" type="slidenum">
              <a:rPr lang="en-US" smtClean="0"/>
              <a:pPr>
                <a:defRPr/>
              </a:pPr>
              <a:t>47</a:t>
            </a:fld>
            <a:endParaRPr lang="en-US"/>
          </a:p>
        </p:txBody>
      </p:sp>
      <p:sp>
        <p:nvSpPr>
          <p:cNvPr id="10" name="TextBox 9"/>
          <p:cNvSpPr txBox="1"/>
          <p:nvPr/>
        </p:nvSpPr>
        <p:spPr>
          <a:xfrm>
            <a:off x="228600" y="634424"/>
            <a:ext cx="2254142" cy="584775"/>
          </a:xfrm>
          <a:prstGeom prst="rect">
            <a:avLst/>
          </a:prstGeom>
          <a:noFill/>
        </p:spPr>
        <p:txBody>
          <a:bodyPr wrap="none" rtlCol="0">
            <a:spAutoFit/>
          </a:bodyPr>
          <a:lstStyle/>
          <a:p>
            <a:r>
              <a:rPr lang="en-US" sz="1600" dirty="0">
                <a:solidFill>
                  <a:schemeClr val="accent6">
                    <a:lumMod val="50000"/>
                  </a:schemeClr>
                </a:solidFill>
              </a:rPr>
              <a:t>NSCL #05120</a:t>
            </a:r>
          </a:p>
          <a:p>
            <a:r>
              <a:rPr lang="en-US" sz="1600" baseline="30000" dirty="0">
                <a:solidFill>
                  <a:schemeClr val="accent6">
                    <a:lumMod val="50000"/>
                  </a:schemeClr>
                </a:solidFill>
              </a:rPr>
              <a:t>208</a:t>
            </a:r>
            <a:r>
              <a:rPr lang="en-US" sz="1600" dirty="0">
                <a:solidFill>
                  <a:schemeClr val="accent6">
                    <a:lumMod val="50000"/>
                  </a:schemeClr>
                </a:solidFill>
              </a:rPr>
              <a:t>Pb (86 </a:t>
            </a:r>
            <a:r>
              <a:rPr lang="en-US" sz="1600" dirty="0" err="1">
                <a:solidFill>
                  <a:schemeClr val="accent6">
                    <a:lumMod val="50000"/>
                  </a:schemeClr>
                </a:solidFill>
              </a:rPr>
              <a:t>MeV</a:t>
            </a:r>
            <a:r>
              <a:rPr lang="en-US" sz="1600" dirty="0">
                <a:solidFill>
                  <a:schemeClr val="accent6">
                    <a:lumMod val="50000"/>
                  </a:schemeClr>
                </a:solidFill>
              </a:rPr>
              <a:t>/u) + Be</a:t>
            </a:r>
          </a:p>
        </p:txBody>
      </p:sp>
      <p:pic>
        <p:nvPicPr>
          <p:cNvPr id="11" name="Picture 5"/>
          <p:cNvPicPr>
            <a:picLocks noChangeAspect="1" noChangeArrowheads="1"/>
          </p:cNvPicPr>
          <p:nvPr/>
        </p:nvPicPr>
        <p:blipFill>
          <a:blip r:embed="rId5" cstate="print"/>
          <a:srcRect/>
          <a:stretch>
            <a:fillRect/>
          </a:stretch>
        </p:blipFill>
        <p:spPr bwMode="auto">
          <a:xfrm>
            <a:off x="272548" y="1524000"/>
            <a:ext cx="6966452" cy="4114800"/>
          </a:xfrm>
          <a:prstGeom prst="rect">
            <a:avLst/>
          </a:prstGeom>
          <a:noFill/>
          <a:ln w="9525">
            <a:solidFill>
              <a:srgbClr val="003300"/>
            </a:solidFill>
            <a:miter lim="800000"/>
            <a:headEnd/>
            <a:tailEnd/>
          </a:ln>
          <a:effectLst/>
        </p:spPr>
      </p:pic>
      <p:pic>
        <p:nvPicPr>
          <p:cNvPr id="12" name="Picture 7"/>
          <p:cNvPicPr>
            <a:picLocks noChangeAspect="1" noChangeArrowheads="1"/>
          </p:cNvPicPr>
          <p:nvPr/>
        </p:nvPicPr>
        <p:blipFill>
          <a:blip r:embed="rId6" cstate="print"/>
          <a:srcRect/>
          <a:stretch>
            <a:fillRect/>
          </a:stretch>
        </p:blipFill>
        <p:spPr bwMode="auto">
          <a:xfrm>
            <a:off x="3133124" y="5891785"/>
            <a:ext cx="4563076" cy="937640"/>
          </a:xfrm>
          <a:prstGeom prst="rect">
            <a:avLst/>
          </a:prstGeom>
          <a:noFill/>
          <a:ln w="9525">
            <a:noFill/>
            <a:miter lim="800000"/>
            <a:headEnd/>
            <a:tailEnd/>
          </a:ln>
          <a:effectLst/>
        </p:spPr>
      </p:pic>
      <p:pic>
        <p:nvPicPr>
          <p:cNvPr id="3" name="Picture 2"/>
          <p:cNvPicPr>
            <a:picLocks noChangeAspect="1"/>
          </p:cNvPicPr>
          <p:nvPr/>
        </p:nvPicPr>
        <p:blipFill>
          <a:blip r:embed="rId7"/>
          <a:stretch>
            <a:fillRect/>
          </a:stretch>
        </p:blipFill>
        <p:spPr>
          <a:xfrm>
            <a:off x="8382000" y="1295400"/>
            <a:ext cx="3351338" cy="5072469"/>
          </a:xfrm>
          <a:prstGeom prst="rect">
            <a:avLst/>
          </a:prstGeom>
        </p:spPr>
      </p:pic>
      <p:sp>
        <p:nvSpPr>
          <p:cNvPr id="4" name="Rounded Rectangle 3"/>
          <p:cNvSpPr/>
          <p:nvPr/>
        </p:nvSpPr>
        <p:spPr bwMode="auto">
          <a:xfrm>
            <a:off x="5644648" y="2233040"/>
            <a:ext cx="1333500" cy="1106967"/>
          </a:xfrm>
          <a:prstGeom prst="roundRect">
            <a:avLst/>
          </a:prstGeom>
          <a:noFill/>
          <a:ln w="63500" cap="flat" cmpd="sng" algn="ctr">
            <a:solidFill>
              <a:srgbClr val="FF99FF"/>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hlink"/>
              </a:solidFill>
              <a:effectLst/>
              <a:latin typeface="Arial" pitchFamily="34" charset="0"/>
            </a:endParaRPr>
          </a:p>
        </p:txBody>
      </p:sp>
      <p:pic>
        <p:nvPicPr>
          <p:cNvPr id="26" name="Audio 25">
            <a:hlinkClick r:id="" action="ppaction://media"/>
            <a:extLst>
              <a:ext uri="{FF2B5EF4-FFF2-40B4-BE49-F238E27FC236}">
                <a16:creationId xmlns:a16="http://schemas.microsoft.com/office/drawing/2014/main" id="{96FC2D95-7249-3826-7901-1376940C9C0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75244692"/>
      </p:ext>
    </p:extLst>
  </p:cSld>
  <p:clrMapOvr>
    <a:masterClrMapping/>
  </p:clrMapOvr>
  <mc:AlternateContent xmlns:mc="http://schemas.openxmlformats.org/markup-compatibility/2006" xmlns:p14="http://schemas.microsoft.com/office/powerpoint/2010/main">
    <mc:Choice Requires="p14">
      <p:transition spd="slow" p14:dur="4750" advTm="10555"/>
    </mc:Choice>
    <mc:Fallback xmlns="">
      <p:transition spd="slow" advTm="10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49000">
              <a:schemeClr val="accent3">
                <a:lumMod val="40000"/>
                <a:lumOff val="60000"/>
              </a:schemeClr>
            </a:gs>
            <a:gs pos="86000">
              <a:schemeClr val="accent1">
                <a:lumMod val="50000"/>
              </a:schemeClr>
            </a:gs>
            <a:gs pos="0">
              <a:srgbClr val="008000"/>
            </a:gs>
          </a:gsLst>
          <a:lin ang="4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6B0A0-3648-4DE8-8423-9021269FCE67}"/>
              </a:ext>
            </a:extLst>
          </p:cNvPr>
          <p:cNvSpPr>
            <a:spLocks noGrp="1"/>
          </p:cNvSpPr>
          <p:nvPr>
            <p:ph type="title"/>
          </p:nvPr>
        </p:nvSpPr>
        <p:spPr>
          <a:xfrm>
            <a:off x="6299200" y="5850985"/>
            <a:ext cx="6705600" cy="533400"/>
          </a:xfrm>
        </p:spPr>
        <p:txBody>
          <a:bodyPr/>
          <a:lstStyle/>
          <a:p>
            <a:r>
              <a:rPr lang="en-US" dirty="0">
                <a:solidFill>
                  <a:schemeClr val="tx1">
                    <a:lumMod val="75000"/>
                  </a:schemeClr>
                </a:solidFill>
              </a:rPr>
              <a:t>Almost finished!</a:t>
            </a:r>
          </a:p>
        </p:txBody>
      </p:sp>
      <p:sp>
        <p:nvSpPr>
          <p:cNvPr id="3" name="Footer Placeholder 2">
            <a:extLst>
              <a:ext uri="{FF2B5EF4-FFF2-40B4-BE49-F238E27FC236}">
                <a16:creationId xmlns:a16="http://schemas.microsoft.com/office/drawing/2014/main" id="{B5C4D4BA-AA71-4FE8-B14D-F7F2DE5C76A0}"/>
              </a:ext>
            </a:extLst>
          </p:cNvPr>
          <p:cNvSpPr>
            <a:spLocks noGrp="1"/>
          </p:cNvSpPr>
          <p:nvPr>
            <p:ph type="ftr" sz="quarter" idx="11"/>
          </p:nvPr>
        </p:nvSpPr>
        <p:spPr/>
        <p:txBody>
          <a:bodyPr/>
          <a:lstStyle/>
          <a:p>
            <a:pPr>
              <a:defRPr/>
            </a:pPr>
            <a:r>
              <a:rPr lang="en-US"/>
              <a:t>OT@SIM.NSCL.MSU  04/04/18</a:t>
            </a:r>
            <a:endParaRPr lang="en-US" dirty="0"/>
          </a:p>
        </p:txBody>
      </p:sp>
      <p:pic>
        <p:nvPicPr>
          <p:cNvPr id="10" name="Picture 9">
            <a:extLst>
              <a:ext uri="{FF2B5EF4-FFF2-40B4-BE49-F238E27FC236}">
                <a16:creationId xmlns:a16="http://schemas.microsoft.com/office/drawing/2014/main" id="{D95E0E37-8B01-41A0-BFB3-23ED1338722E}"/>
              </a:ext>
            </a:extLst>
          </p:cNvPr>
          <p:cNvPicPr>
            <a:picLocks noChangeAspect="1"/>
          </p:cNvPicPr>
          <p:nvPr/>
        </p:nvPicPr>
        <p:blipFill>
          <a:blip r:embed="rId5"/>
          <a:stretch>
            <a:fillRect/>
          </a:stretch>
        </p:blipFill>
        <p:spPr>
          <a:xfrm>
            <a:off x="21771" y="2893011"/>
            <a:ext cx="6827944" cy="3953467"/>
          </a:xfrm>
          <a:prstGeom prst="rect">
            <a:avLst/>
          </a:prstGeom>
          <a:ln w="25400">
            <a:solidFill>
              <a:schemeClr val="accent2">
                <a:lumMod val="75000"/>
              </a:schemeClr>
            </a:solidFill>
          </a:ln>
        </p:spPr>
      </p:pic>
      <p:pic>
        <p:nvPicPr>
          <p:cNvPr id="14" name="Picture 13">
            <a:extLst>
              <a:ext uri="{FF2B5EF4-FFF2-40B4-BE49-F238E27FC236}">
                <a16:creationId xmlns:a16="http://schemas.microsoft.com/office/drawing/2014/main" id="{1DC21E41-FFF5-4F59-9BD0-B54BC8A40E68}"/>
              </a:ext>
            </a:extLst>
          </p:cNvPr>
          <p:cNvPicPr>
            <a:picLocks noChangeAspect="1"/>
          </p:cNvPicPr>
          <p:nvPr/>
        </p:nvPicPr>
        <p:blipFill>
          <a:blip r:embed="rId6"/>
          <a:stretch>
            <a:fillRect/>
          </a:stretch>
        </p:blipFill>
        <p:spPr>
          <a:xfrm>
            <a:off x="5239455" y="21570"/>
            <a:ext cx="6930774" cy="5007630"/>
          </a:xfrm>
          <a:prstGeom prst="rect">
            <a:avLst/>
          </a:prstGeom>
          <a:ln w="25400">
            <a:solidFill>
              <a:schemeClr val="accent1">
                <a:lumMod val="50000"/>
              </a:schemeClr>
            </a:solidFill>
          </a:ln>
        </p:spPr>
      </p:pic>
      <p:sp>
        <p:nvSpPr>
          <p:cNvPr id="16" name="TextBox 15">
            <a:extLst>
              <a:ext uri="{FF2B5EF4-FFF2-40B4-BE49-F238E27FC236}">
                <a16:creationId xmlns:a16="http://schemas.microsoft.com/office/drawing/2014/main" id="{B8B21B50-AC13-4D29-9B0E-C76789C95482}"/>
              </a:ext>
            </a:extLst>
          </p:cNvPr>
          <p:cNvSpPr txBox="1"/>
          <p:nvPr/>
        </p:nvSpPr>
        <p:spPr>
          <a:xfrm>
            <a:off x="228600" y="838200"/>
            <a:ext cx="4864658" cy="1754326"/>
          </a:xfrm>
          <a:prstGeom prst="rect">
            <a:avLst/>
          </a:prstGeom>
          <a:noFill/>
        </p:spPr>
        <p:txBody>
          <a:bodyPr wrap="square" rtlCol="0">
            <a:spAutoFit/>
          </a:bodyPr>
          <a:lstStyle/>
          <a:p>
            <a:r>
              <a:rPr lang="en-US" sz="1800" dirty="0">
                <a:solidFill>
                  <a:schemeClr val="tx1">
                    <a:lumMod val="85000"/>
                  </a:schemeClr>
                </a:solidFill>
              </a:rPr>
              <a:t>A link on this presentation can be found on the home page of the LISE</a:t>
            </a:r>
            <a:r>
              <a:rPr lang="en-US" sz="1800" baseline="30000" dirty="0">
                <a:solidFill>
                  <a:schemeClr val="tx1">
                    <a:lumMod val="85000"/>
                  </a:schemeClr>
                </a:solidFill>
              </a:rPr>
              <a:t>++</a:t>
            </a:r>
            <a:r>
              <a:rPr lang="en-US" sz="1800" dirty="0">
                <a:solidFill>
                  <a:schemeClr val="tx1">
                    <a:lumMod val="85000"/>
                  </a:schemeClr>
                </a:solidFill>
              </a:rPr>
              <a:t> site.</a:t>
            </a:r>
          </a:p>
          <a:p>
            <a:endParaRPr lang="en-US" sz="1800" dirty="0">
              <a:solidFill>
                <a:schemeClr val="tx1">
                  <a:lumMod val="85000"/>
                </a:schemeClr>
              </a:solidFill>
            </a:endParaRPr>
          </a:p>
          <a:p>
            <a:r>
              <a:rPr lang="en-US" sz="1800" dirty="0">
                <a:solidFill>
                  <a:schemeClr val="tx1">
                    <a:lumMod val="85000"/>
                  </a:schemeClr>
                </a:solidFill>
              </a:rPr>
              <a:t>There you can also find the “First steps” manual and the detailed course of lectures </a:t>
            </a:r>
          </a:p>
          <a:p>
            <a:r>
              <a:rPr lang="en-US" sz="1800" dirty="0">
                <a:solidFill>
                  <a:schemeClr val="tx1">
                    <a:lumMod val="85000"/>
                  </a:schemeClr>
                </a:solidFill>
              </a:rPr>
              <a:t>"Production of Fast Rare Ion Beams”. </a:t>
            </a:r>
          </a:p>
        </p:txBody>
      </p:sp>
      <p:sp>
        <p:nvSpPr>
          <p:cNvPr id="17" name="Rectangle 16">
            <a:extLst>
              <a:ext uri="{FF2B5EF4-FFF2-40B4-BE49-F238E27FC236}">
                <a16:creationId xmlns:a16="http://schemas.microsoft.com/office/drawing/2014/main" id="{7F3A74E3-B593-474C-BF19-E77271024205}"/>
              </a:ext>
            </a:extLst>
          </p:cNvPr>
          <p:cNvSpPr/>
          <p:nvPr/>
        </p:nvSpPr>
        <p:spPr>
          <a:xfrm>
            <a:off x="1066800" y="46691"/>
            <a:ext cx="3962400" cy="523220"/>
          </a:xfrm>
          <a:prstGeom prst="rect">
            <a:avLst/>
          </a:prstGeom>
        </p:spPr>
        <p:txBody>
          <a:bodyPr wrap="square">
            <a:spAutoFit/>
          </a:bodyPr>
          <a:lstStyle/>
          <a:p>
            <a:pPr algn="ctr"/>
            <a:r>
              <a:rPr lang="en-US" sz="2800" dirty="0">
                <a:solidFill>
                  <a:schemeClr val="tx1">
                    <a:lumMod val="75000"/>
                  </a:schemeClr>
                </a:solidFill>
                <a:latin typeface="Blackadder ITC" panose="04020505051007020D02" pitchFamily="82" charset="0"/>
              </a:rPr>
              <a:t>Yes, we did it! </a:t>
            </a:r>
            <a:endParaRPr lang="en-US" sz="2800" dirty="0">
              <a:latin typeface="Blackadder ITC" panose="04020505051007020D02" pitchFamily="82" charset="0"/>
            </a:endParaRPr>
          </a:p>
        </p:txBody>
      </p:sp>
      <p:pic>
        <p:nvPicPr>
          <p:cNvPr id="21" name="Audio 20">
            <a:hlinkClick r:id="" action="ppaction://media"/>
            <a:extLst>
              <a:ext uri="{FF2B5EF4-FFF2-40B4-BE49-F238E27FC236}">
                <a16:creationId xmlns:a16="http://schemas.microsoft.com/office/drawing/2014/main" id="{9993B955-291F-950D-C00B-707D6E6CD85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55334591"/>
      </p:ext>
    </p:extLst>
  </p:cSld>
  <p:clrMapOvr>
    <a:masterClrMapping/>
  </p:clrMapOvr>
  <mc:AlternateContent xmlns:mc="http://schemas.openxmlformats.org/markup-compatibility/2006" xmlns:p14="http://schemas.microsoft.com/office/powerpoint/2010/main">
    <mc:Choice Requires="p14">
      <p:transition spd="slow" p14:dur="4750" advTm="9492"/>
    </mc:Choice>
    <mc:Fallback xmlns="">
      <p:transition spd="slow" advTm="9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B7B070D-5632-4B2A-8238-52BF81348549}"/>
              </a:ext>
            </a:extLst>
          </p:cNvPr>
          <p:cNvPicPr>
            <a:picLocks noChangeAspect="1"/>
          </p:cNvPicPr>
          <p:nvPr/>
        </p:nvPicPr>
        <p:blipFill>
          <a:blip r:embed="rId6"/>
          <a:stretch>
            <a:fillRect/>
          </a:stretch>
        </p:blipFill>
        <p:spPr>
          <a:xfrm>
            <a:off x="-1" y="-8454"/>
            <a:ext cx="12240521" cy="6942654"/>
          </a:xfrm>
          <a:prstGeom prst="rect">
            <a:avLst/>
          </a:prstGeom>
        </p:spPr>
      </p:pic>
      <p:sp>
        <p:nvSpPr>
          <p:cNvPr id="2050" name="Footer Placeholder 4"/>
          <p:cNvSpPr>
            <a:spLocks noGrp="1"/>
          </p:cNvSpPr>
          <p:nvPr>
            <p:ph type="ftr" sz="quarter" idx="11"/>
          </p:nvPr>
        </p:nvSpPr>
        <p:spPr>
          <a:noFill/>
        </p:spPr>
        <p:txBody>
          <a:bodyPr/>
          <a:lstStyle/>
          <a:p>
            <a:r>
              <a:rPr lang="nn-NO"/>
              <a:t>OT@SIM.NSCL.MSU  04/04/18</a:t>
            </a:r>
            <a:endParaRPr lang="en-US"/>
          </a:p>
        </p:txBody>
      </p:sp>
      <p:sp>
        <p:nvSpPr>
          <p:cNvPr id="157698" name="Rectangle 2"/>
          <p:cNvSpPr>
            <a:spLocks noGrp="1" noChangeArrowheads="1"/>
          </p:cNvSpPr>
          <p:nvPr>
            <p:ph type="title"/>
          </p:nvPr>
        </p:nvSpPr>
        <p:spPr>
          <a:xfrm>
            <a:off x="-609600" y="344139"/>
            <a:ext cx="6342743" cy="381000"/>
          </a:xfrm>
        </p:spPr>
        <p:txBody>
          <a:bodyPr/>
          <a:lstStyle/>
          <a:p>
            <a:pPr eaLnBrk="1" hangingPunct="1">
              <a:lnSpc>
                <a:spcPct val="90000"/>
              </a:lnSpc>
              <a:defRPr/>
            </a:pPr>
            <a:r>
              <a:rPr lang="en-US" sz="2800" b="1" dirty="0">
                <a:solidFill>
                  <a:srgbClr val="DDDDDD"/>
                </a:solidFill>
                <a:cs typeface="Times New Roman" charset="0"/>
              </a:rPr>
              <a:t>Next Laboratory </a:t>
            </a:r>
            <a:br>
              <a:rPr lang="en-US" sz="2800" b="1" dirty="0">
                <a:solidFill>
                  <a:srgbClr val="DDDDDD"/>
                </a:solidFill>
                <a:cs typeface="Times New Roman" charset="0"/>
              </a:rPr>
            </a:br>
            <a:r>
              <a:rPr lang="en-US" sz="2800" b="1" dirty="0">
                <a:solidFill>
                  <a:srgbClr val="DDDDDD"/>
                </a:solidFill>
                <a:cs typeface="Times New Roman" charset="0"/>
              </a:rPr>
              <a:t>Wide Meeting</a:t>
            </a:r>
          </a:p>
        </p:txBody>
      </p:sp>
      <p:sp>
        <p:nvSpPr>
          <p:cNvPr id="8" name="Slide Number Placeholder 7"/>
          <p:cNvSpPr>
            <a:spLocks noGrp="1"/>
          </p:cNvSpPr>
          <p:nvPr>
            <p:ph type="sldNum" sz="quarter" idx="12"/>
          </p:nvPr>
        </p:nvSpPr>
        <p:spPr/>
        <p:txBody>
          <a:bodyPr/>
          <a:lstStyle/>
          <a:p>
            <a:pPr>
              <a:defRPr/>
            </a:pPr>
            <a:fld id="{78F65DBE-2897-4DC5-A5FA-EADAD21A26A6}" type="slidenum">
              <a:rPr lang="en-US" smtClean="0"/>
              <a:pPr>
                <a:defRPr/>
              </a:pPr>
              <a:t>49</a:t>
            </a:fld>
            <a:endParaRPr lang="en-US" dirty="0"/>
          </a:p>
        </p:txBody>
      </p:sp>
      <p:grpSp>
        <p:nvGrpSpPr>
          <p:cNvPr id="21" name="Group 20">
            <a:extLst>
              <a:ext uri="{FF2B5EF4-FFF2-40B4-BE49-F238E27FC236}">
                <a16:creationId xmlns:a16="http://schemas.microsoft.com/office/drawing/2014/main" id="{DE67D64D-7CCD-4540-AE38-2CA11F476648}"/>
              </a:ext>
            </a:extLst>
          </p:cNvPr>
          <p:cNvGrpSpPr/>
          <p:nvPr/>
        </p:nvGrpSpPr>
        <p:grpSpPr>
          <a:xfrm>
            <a:off x="6376790" y="146063"/>
            <a:ext cx="2381250" cy="1924050"/>
            <a:chOff x="6458859" y="497603"/>
            <a:chExt cx="2381250" cy="1924050"/>
          </a:xfrm>
        </p:grpSpPr>
        <p:pic>
          <p:nvPicPr>
            <p:cNvPr id="20" name="Picture 19">
              <a:extLst>
                <a:ext uri="{FF2B5EF4-FFF2-40B4-BE49-F238E27FC236}">
                  <a16:creationId xmlns:a16="http://schemas.microsoft.com/office/drawing/2014/main" id="{971CF4F7-A028-450A-AAFB-7319C8C06A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8859" y="497603"/>
              <a:ext cx="2381250" cy="1924050"/>
            </a:xfrm>
            <a:prstGeom prst="rect">
              <a:avLst/>
            </a:prstGeom>
          </p:spPr>
        </p:pic>
        <p:sp>
          <p:nvSpPr>
            <p:cNvPr id="13" name="TextBox 12">
              <a:extLst>
                <a:ext uri="{FF2B5EF4-FFF2-40B4-BE49-F238E27FC236}">
                  <a16:creationId xmlns:a16="http://schemas.microsoft.com/office/drawing/2014/main" id="{CAB0B5D3-58AE-449B-8266-DEC942474B2E}"/>
                </a:ext>
              </a:extLst>
            </p:cNvPr>
            <p:cNvSpPr txBox="1"/>
            <p:nvPr/>
          </p:nvSpPr>
          <p:spPr>
            <a:xfrm>
              <a:off x="6887484" y="838200"/>
              <a:ext cx="1524000" cy="954107"/>
            </a:xfrm>
            <a:prstGeom prst="rect">
              <a:avLst/>
            </a:prstGeom>
            <a:noFill/>
          </p:spPr>
          <p:txBody>
            <a:bodyPr wrap="square" rtlCol="0">
              <a:spAutoFit/>
            </a:bodyPr>
            <a:lstStyle/>
            <a:p>
              <a:pPr algn="ctr"/>
              <a:r>
                <a:rPr lang="en-US" sz="1400" dirty="0">
                  <a:solidFill>
                    <a:schemeClr val="accent5">
                      <a:lumMod val="25000"/>
                    </a:schemeClr>
                  </a:solidFill>
                </a:rPr>
                <a:t>Questions?</a:t>
              </a:r>
            </a:p>
            <a:p>
              <a:pPr algn="ctr"/>
              <a:endParaRPr lang="en-US" sz="1400" dirty="0">
                <a:solidFill>
                  <a:schemeClr val="accent5">
                    <a:lumMod val="25000"/>
                  </a:schemeClr>
                </a:solidFill>
              </a:endParaRPr>
            </a:p>
            <a:p>
              <a:pPr algn="ctr"/>
              <a:r>
                <a:rPr lang="en-US" sz="1400" dirty="0">
                  <a:solidFill>
                    <a:schemeClr val="accent5">
                      <a:lumMod val="25000"/>
                    </a:schemeClr>
                  </a:solidFill>
                </a:rPr>
                <a:t>Questions are always good!</a:t>
              </a:r>
            </a:p>
          </p:txBody>
        </p:sp>
      </p:grpSp>
      <p:grpSp>
        <p:nvGrpSpPr>
          <p:cNvPr id="24" name="Group 23">
            <a:extLst>
              <a:ext uri="{FF2B5EF4-FFF2-40B4-BE49-F238E27FC236}">
                <a16:creationId xmlns:a16="http://schemas.microsoft.com/office/drawing/2014/main" id="{5BCF697F-B3C6-40A5-95B2-442778B74D85}"/>
              </a:ext>
            </a:extLst>
          </p:cNvPr>
          <p:cNvGrpSpPr/>
          <p:nvPr/>
        </p:nvGrpSpPr>
        <p:grpSpPr>
          <a:xfrm>
            <a:off x="7879049" y="1373221"/>
            <a:ext cx="2440310" cy="4095766"/>
            <a:chOff x="7879049" y="1373221"/>
            <a:chExt cx="2440310" cy="4095766"/>
          </a:xfrm>
        </p:grpSpPr>
        <p:pic>
          <p:nvPicPr>
            <p:cNvPr id="12" name="Picture 11">
              <a:extLst>
                <a:ext uri="{FF2B5EF4-FFF2-40B4-BE49-F238E27FC236}">
                  <a16:creationId xmlns:a16="http://schemas.microsoft.com/office/drawing/2014/main" id="{0D16DDEB-9A08-4925-AC72-4BEA96791A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18147" flipH="1">
              <a:off x="7879049" y="1373221"/>
              <a:ext cx="2237668" cy="2467841"/>
            </a:xfrm>
            <a:prstGeom prst="rect">
              <a:avLst/>
            </a:prstGeom>
          </p:spPr>
        </p:pic>
        <p:pic>
          <p:nvPicPr>
            <p:cNvPr id="16" name="Picture 15">
              <a:extLst>
                <a:ext uri="{FF2B5EF4-FFF2-40B4-BE49-F238E27FC236}">
                  <a16:creationId xmlns:a16="http://schemas.microsoft.com/office/drawing/2014/main" id="{8840A139-396D-487E-BEFC-E8991F4C9C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89981" y="3811060"/>
              <a:ext cx="1129378" cy="1657927"/>
            </a:xfrm>
            <a:prstGeom prst="rect">
              <a:avLst/>
            </a:prstGeom>
            <a:scene3d>
              <a:camera prst="orthographicFront">
                <a:rot lat="0" lon="0" rev="0"/>
              </a:camera>
              <a:lightRig rig="threePt" dir="t"/>
            </a:scene3d>
          </p:spPr>
        </p:pic>
        <p:sp>
          <p:nvSpPr>
            <p:cNvPr id="26" name="TextBox 25">
              <a:extLst>
                <a:ext uri="{FF2B5EF4-FFF2-40B4-BE49-F238E27FC236}">
                  <a16:creationId xmlns:a16="http://schemas.microsoft.com/office/drawing/2014/main" id="{89A13643-6D57-4DE9-A9A6-10597C338D7D}"/>
                </a:ext>
              </a:extLst>
            </p:cNvPr>
            <p:cNvSpPr txBox="1"/>
            <p:nvPr/>
          </p:nvSpPr>
          <p:spPr>
            <a:xfrm>
              <a:off x="8153400" y="1801485"/>
              <a:ext cx="1748557" cy="1384995"/>
            </a:xfrm>
            <a:prstGeom prst="rect">
              <a:avLst/>
            </a:prstGeom>
            <a:noFill/>
          </p:spPr>
          <p:txBody>
            <a:bodyPr wrap="square" rtlCol="0">
              <a:spAutoFit/>
            </a:bodyPr>
            <a:lstStyle/>
            <a:p>
              <a:pPr algn="ctr"/>
              <a:r>
                <a:rPr lang="en-US" sz="1400" baseline="30000" dirty="0">
                  <a:solidFill>
                    <a:schemeClr val="accent5">
                      <a:lumMod val="25000"/>
                    </a:schemeClr>
                  </a:solidFill>
                </a:rPr>
                <a:t>62</a:t>
              </a:r>
              <a:r>
                <a:rPr lang="en-US" sz="1400" dirty="0">
                  <a:solidFill>
                    <a:schemeClr val="accent5">
                      <a:lumMod val="25000"/>
                    </a:schemeClr>
                  </a:solidFill>
                </a:rPr>
                <a:t>Ca at FRIB.</a:t>
              </a:r>
            </a:p>
            <a:p>
              <a:pPr algn="ctr"/>
              <a:r>
                <a:rPr lang="en-US" sz="1400" dirty="0">
                  <a:solidFill>
                    <a:schemeClr val="accent5">
                      <a:lumMod val="25000"/>
                    </a:schemeClr>
                  </a:solidFill>
                </a:rPr>
                <a:t>Where I can find an FRIB fragment separator configuration for LISE</a:t>
              </a:r>
              <a:r>
                <a:rPr lang="en-US" sz="1400" baseline="30000" dirty="0">
                  <a:solidFill>
                    <a:schemeClr val="accent5">
                      <a:lumMod val="25000"/>
                    </a:schemeClr>
                  </a:solidFill>
                </a:rPr>
                <a:t>++</a:t>
              </a:r>
              <a:r>
                <a:rPr lang="en-US" sz="1400" dirty="0">
                  <a:solidFill>
                    <a:schemeClr val="accent5">
                      <a:lumMod val="25000"/>
                    </a:schemeClr>
                  </a:solidFill>
                </a:rPr>
                <a:t> ??</a:t>
              </a:r>
            </a:p>
          </p:txBody>
        </p:sp>
      </p:grpSp>
      <p:grpSp>
        <p:nvGrpSpPr>
          <p:cNvPr id="25" name="Group 24">
            <a:extLst>
              <a:ext uri="{FF2B5EF4-FFF2-40B4-BE49-F238E27FC236}">
                <a16:creationId xmlns:a16="http://schemas.microsoft.com/office/drawing/2014/main" id="{704FD363-9CB0-44A3-A1E5-1D2CB77873E3}"/>
              </a:ext>
            </a:extLst>
          </p:cNvPr>
          <p:cNvGrpSpPr/>
          <p:nvPr/>
        </p:nvGrpSpPr>
        <p:grpSpPr>
          <a:xfrm>
            <a:off x="9847671" y="1645118"/>
            <a:ext cx="2238375" cy="3758024"/>
            <a:chOff x="9847671" y="1645118"/>
            <a:chExt cx="2238375" cy="3758024"/>
          </a:xfrm>
        </p:grpSpPr>
        <p:pic>
          <p:nvPicPr>
            <p:cNvPr id="18" name="Picture 17">
              <a:extLst>
                <a:ext uri="{FF2B5EF4-FFF2-40B4-BE49-F238E27FC236}">
                  <a16:creationId xmlns:a16="http://schemas.microsoft.com/office/drawing/2014/main" id="{0E9A1DDB-0CBA-45D6-BDF5-61C9D94E52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000298">
              <a:off x="10766989" y="3745214"/>
              <a:ext cx="1129379" cy="1657928"/>
            </a:xfrm>
            <a:prstGeom prst="rect">
              <a:avLst/>
            </a:prstGeom>
          </p:spPr>
        </p:pic>
        <p:pic>
          <p:nvPicPr>
            <p:cNvPr id="23" name="Picture 22">
              <a:extLst>
                <a:ext uri="{FF2B5EF4-FFF2-40B4-BE49-F238E27FC236}">
                  <a16:creationId xmlns:a16="http://schemas.microsoft.com/office/drawing/2014/main" id="{50588D3C-6EAF-4DCC-B379-03815CD501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79266" flipH="1">
              <a:off x="9847671" y="1645118"/>
              <a:ext cx="2238375" cy="1924050"/>
            </a:xfrm>
            <a:prstGeom prst="rect">
              <a:avLst/>
            </a:prstGeom>
          </p:spPr>
        </p:pic>
        <p:sp>
          <p:nvSpPr>
            <p:cNvPr id="27" name="TextBox 26">
              <a:extLst>
                <a:ext uri="{FF2B5EF4-FFF2-40B4-BE49-F238E27FC236}">
                  <a16:creationId xmlns:a16="http://schemas.microsoft.com/office/drawing/2014/main" id="{2C18D7B1-E340-4104-9B80-D88864DFBB15}"/>
                </a:ext>
              </a:extLst>
            </p:cNvPr>
            <p:cNvSpPr txBox="1"/>
            <p:nvPr/>
          </p:nvSpPr>
          <p:spPr>
            <a:xfrm>
              <a:off x="10166958" y="2070113"/>
              <a:ext cx="1720241" cy="738664"/>
            </a:xfrm>
            <a:prstGeom prst="rect">
              <a:avLst/>
            </a:prstGeom>
            <a:noFill/>
          </p:spPr>
          <p:txBody>
            <a:bodyPr wrap="square" rtlCol="0">
              <a:spAutoFit/>
            </a:bodyPr>
            <a:lstStyle/>
            <a:p>
              <a:r>
                <a:rPr lang="en-US" sz="1400" dirty="0">
                  <a:solidFill>
                    <a:schemeClr val="accent5">
                      <a:lumMod val="25000"/>
                    </a:schemeClr>
                  </a:solidFill>
                </a:rPr>
                <a:t>Are you planning</a:t>
              </a:r>
              <a:br>
                <a:rPr lang="en-US" sz="1400" dirty="0">
                  <a:solidFill>
                    <a:schemeClr val="accent5">
                      <a:lumMod val="25000"/>
                    </a:schemeClr>
                  </a:solidFill>
                </a:rPr>
              </a:br>
              <a:r>
                <a:rPr lang="en-US" sz="1400" dirty="0">
                  <a:solidFill>
                    <a:schemeClr val="accent5">
                      <a:lumMod val="25000"/>
                    </a:schemeClr>
                  </a:solidFill>
                </a:rPr>
                <a:t>   a “Rare isotope</a:t>
              </a:r>
              <a:br>
                <a:rPr lang="en-US" sz="1400" dirty="0">
                  <a:solidFill>
                    <a:schemeClr val="accent5">
                      <a:lumMod val="25000"/>
                    </a:schemeClr>
                  </a:solidFill>
                </a:rPr>
              </a:br>
              <a:r>
                <a:rPr lang="en-US" sz="1400" dirty="0">
                  <a:solidFill>
                    <a:schemeClr val="accent5">
                      <a:lumMod val="25000"/>
                    </a:schemeClr>
                  </a:solidFill>
                </a:rPr>
                <a:t>         rap” sequel?</a:t>
              </a:r>
            </a:p>
          </p:txBody>
        </p:sp>
      </p:grpSp>
      <p:pic>
        <p:nvPicPr>
          <p:cNvPr id="2" name="slide 4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277599" y="5857424"/>
            <a:ext cx="609600" cy="609600"/>
          </a:xfrm>
          <a:prstGeom prst="rect">
            <a:avLst/>
          </a:prstGeom>
        </p:spPr>
      </p:pic>
    </p:spTree>
    <p:custDataLst>
      <p:tags r:id="rId1"/>
    </p:custDataLst>
    <p:extLst>
      <p:ext uri="{BB962C8B-B14F-4D97-AF65-F5344CB8AC3E}">
        <p14:creationId xmlns:p14="http://schemas.microsoft.com/office/powerpoint/2010/main" val="553566852"/>
      </p:ext>
    </p:extLst>
  </p:cSld>
  <p:clrMapOvr>
    <a:masterClrMapping/>
  </p:clrMapOvr>
  <mc:AlternateContent xmlns:mc="http://schemas.openxmlformats.org/markup-compatibility/2006" xmlns:p14="http://schemas.microsoft.com/office/powerpoint/2010/main">
    <mc:Choice Requires="p14">
      <p:transition spd="slow" p14:dur="4750" advTm="8447"/>
    </mc:Choice>
    <mc:Fallback xmlns="">
      <p:transition spd="slow" advTm="84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ppt_w</p:attrName>
                                        </p:attrNameLst>
                                      </p:cBhvr>
                                      <p:tavLst>
                                        <p:tav tm="0" fmla="#ppt_w*sin(2.5*pi*$)">
                                          <p:val>
                                            <p:fltVal val="0"/>
                                          </p:val>
                                        </p:tav>
                                        <p:tav tm="100000">
                                          <p:val>
                                            <p:fltVal val="1"/>
                                          </p:val>
                                        </p:tav>
                                      </p:tavLst>
                                    </p:anim>
                                    <p:anim calcmode="lin" valueType="num">
                                      <p:cBhvr>
                                        <p:cTn id="9"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6992" fill="hold"/>
                                        <p:tgtEl>
                                          <p:spTgt spid="2"/>
                                        </p:tgtEl>
                                      </p:cBhvr>
                                    </p:cmd>
                                  </p:childTnLst>
                                </p:cTn>
                              </p:par>
                            </p:childTnLst>
                          </p:cTn>
                        </p:par>
                      </p:childTnLst>
                    </p:cTn>
                  </p:par>
                </p:childTnLst>
              </p:cTn>
              <p:nextCondLst>
                <p:cond evt="onClick" delay="0">
                  <p:tgtEl>
                    <p:spTgt spid="2"/>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28000" b="-28000"/>
          </a:stretch>
        </a:blipFill>
        <a:effectLst/>
      </p:bgPr>
    </p:bg>
    <p:spTree>
      <p:nvGrpSpPr>
        <p:cNvPr id="1" name=""/>
        <p:cNvGrpSpPr/>
        <p:nvPr/>
      </p:nvGrpSpPr>
      <p:grpSpPr>
        <a:xfrm>
          <a:off x="0" y="0"/>
          <a:ext cx="0" cy="0"/>
          <a:chOff x="0" y="0"/>
          <a:chExt cx="0" cy="0"/>
        </a:xfrm>
      </p:grpSpPr>
      <p:sp>
        <p:nvSpPr>
          <p:cNvPr id="16" name="Arc 15">
            <a:extLst>
              <a:ext uri="{FF2B5EF4-FFF2-40B4-BE49-F238E27FC236}">
                <a16:creationId xmlns:a16="http://schemas.microsoft.com/office/drawing/2014/main" id="{653422FD-EF80-40A8-ABFF-DDF8AA27C3FC}"/>
              </a:ext>
            </a:extLst>
          </p:cNvPr>
          <p:cNvSpPr/>
          <p:nvPr/>
        </p:nvSpPr>
        <p:spPr bwMode="auto">
          <a:xfrm rot="9521228">
            <a:off x="3033286" y="2241481"/>
            <a:ext cx="7703335" cy="1910313"/>
          </a:xfrm>
          <a:prstGeom prst="arc">
            <a:avLst>
              <a:gd name="adj1" fmla="val 11380103"/>
              <a:gd name="adj2" fmla="val 21067189"/>
            </a:avLst>
          </a:prstGeom>
          <a:noFill/>
          <a:ln w="66675" cap="flat" cmpd="dbl" algn="ctr">
            <a:solidFill>
              <a:schemeClr val="bg1">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hlink"/>
              </a:solidFill>
              <a:effectLst/>
              <a:latin typeface="Arial" pitchFamily="34" charset="0"/>
            </a:endParaRPr>
          </a:p>
        </p:txBody>
      </p:sp>
      <p:sp>
        <p:nvSpPr>
          <p:cNvPr id="12" name="Arc 11">
            <a:extLst>
              <a:ext uri="{FF2B5EF4-FFF2-40B4-BE49-F238E27FC236}">
                <a16:creationId xmlns:a16="http://schemas.microsoft.com/office/drawing/2014/main" id="{6D8F61A9-5AF3-48CA-B259-6500E31338D0}"/>
              </a:ext>
            </a:extLst>
          </p:cNvPr>
          <p:cNvSpPr/>
          <p:nvPr/>
        </p:nvSpPr>
        <p:spPr bwMode="auto">
          <a:xfrm rot="9521228">
            <a:off x="2880886" y="1864243"/>
            <a:ext cx="7703335" cy="1910313"/>
          </a:xfrm>
          <a:prstGeom prst="arc">
            <a:avLst>
              <a:gd name="adj1" fmla="val 11380103"/>
              <a:gd name="adj2" fmla="val 21067189"/>
            </a:avLst>
          </a:prstGeom>
          <a:noFill/>
          <a:ln w="66675" cap="flat" cmpd="dbl" algn="ctr">
            <a:solidFill>
              <a:schemeClr val="bg1">
                <a:lumMod val="50000"/>
              </a:schemeClr>
            </a:solid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hlink"/>
              </a:solidFill>
              <a:effectLst/>
              <a:latin typeface="Arial" pitchFamily="34" charset="0"/>
            </a:endParaRPr>
          </a:p>
        </p:txBody>
      </p:sp>
      <p:sp>
        <p:nvSpPr>
          <p:cNvPr id="3" name="Footer Placeholder 2">
            <a:extLst>
              <a:ext uri="{FF2B5EF4-FFF2-40B4-BE49-F238E27FC236}">
                <a16:creationId xmlns:a16="http://schemas.microsoft.com/office/drawing/2014/main" id="{1D923A13-C191-4F6B-888E-8E9AA54A78AA}"/>
              </a:ext>
            </a:extLst>
          </p:cNvPr>
          <p:cNvSpPr>
            <a:spLocks noGrp="1"/>
          </p:cNvSpPr>
          <p:nvPr>
            <p:ph type="ftr" sz="quarter" idx="11"/>
          </p:nvPr>
        </p:nvSpPr>
        <p:spPr/>
        <p:txBody>
          <a:bodyPr/>
          <a:lstStyle/>
          <a:p>
            <a:pPr>
              <a:defRPr/>
            </a:pPr>
            <a:r>
              <a:rPr lang="en-US" dirty="0"/>
              <a:t>OT@SIM.NSCL.MSU  04/04/18</a:t>
            </a:r>
          </a:p>
        </p:txBody>
      </p:sp>
      <p:sp>
        <p:nvSpPr>
          <p:cNvPr id="4" name="Slide Number Placeholder 3">
            <a:extLst>
              <a:ext uri="{FF2B5EF4-FFF2-40B4-BE49-F238E27FC236}">
                <a16:creationId xmlns:a16="http://schemas.microsoft.com/office/drawing/2014/main" id="{2CA3CF29-D7F0-43B0-8E17-4D5DEC7C183A}"/>
              </a:ext>
            </a:extLst>
          </p:cNvPr>
          <p:cNvSpPr>
            <a:spLocks noGrp="1"/>
          </p:cNvSpPr>
          <p:nvPr>
            <p:ph type="sldNum" sz="quarter" idx="12"/>
          </p:nvPr>
        </p:nvSpPr>
        <p:spPr/>
        <p:txBody>
          <a:bodyPr/>
          <a:lstStyle/>
          <a:p>
            <a:pPr>
              <a:defRPr/>
            </a:pPr>
            <a:fld id="{68F736D1-D5D9-46F2-A7EF-50FC960C8295}" type="slidenum">
              <a:rPr lang="en-US" smtClean="0"/>
              <a:pPr>
                <a:defRPr/>
              </a:pPr>
              <a:t>5</a:t>
            </a:fld>
            <a:endParaRPr lang="en-US" dirty="0"/>
          </a:p>
        </p:txBody>
      </p:sp>
      <p:pic>
        <p:nvPicPr>
          <p:cNvPr id="15" name="Picture 14">
            <a:extLst>
              <a:ext uri="{FF2B5EF4-FFF2-40B4-BE49-F238E27FC236}">
                <a16:creationId xmlns:a16="http://schemas.microsoft.com/office/drawing/2014/main" id="{99D7C474-CD72-4B9A-A772-44CD1A0F9F34}"/>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27920" y="4333902"/>
            <a:ext cx="4093815" cy="2304996"/>
          </a:xfrm>
          <a:prstGeom prst="rect">
            <a:avLst/>
          </a:prstGeom>
        </p:spPr>
      </p:pic>
      <p:pic>
        <p:nvPicPr>
          <p:cNvPr id="7" name="Picture 6">
            <a:extLst>
              <a:ext uri="{FF2B5EF4-FFF2-40B4-BE49-F238E27FC236}">
                <a16:creationId xmlns:a16="http://schemas.microsoft.com/office/drawing/2014/main" id="{83DC57AB-D05A-43FB-BB40-E241AD8FB49B}"/>
              </a:ext>
            </a:extLst>
          </p:cNvPr>
          <p:cNvPicPr>
            <a:picLocks noChangeAspect="1"/>
          </p:cNvPicPr>
          <p:nvPr/>
        </p:nvPicPr>
        <p:blipFill>
          <a:blip r:embed="rId8"/>
          <a:stretch>
            <a:fillRect/>
          </a:stretch>
        </p:blipFill>
        <p:spPr>
          <a:xfrm>
            <a:off x="8334357" y="579632"/>
            <a:ext cx="3478200" cy="2407467"/>
          </a:xfrm>
          <a:prstGeom prst="rect">
            <a:avLst/>
          </a:prstGeom>
        </p:spPr>
      </p:pic>
      <p:pic>
        <p:nvPicPr>
          <p:cNvPr id="18" name="Picture 17">
            <a:extLst>
              <a:ext uri="{FF2B5EF4-FFF2-40B4-BE49-F238E27FC236}">
                <a16:creationId xmlns:a16="http://schemas.microsoft.com/office/drawing/2014/main" id="{33D287DA-684D-40E4-AA66-D6153F55272D}"/>
              </a:ext>
            </a:extLst>
          </p:cNvPr>
          <p:cNvPicPr>
            <a:picLocks noChangeAspect="1"/>
          </p:cNvPicPr>
          <p:nvPr/>
        </p:nvPicPr>
        <p:blipFill>
          <a:blip r:embed="rId9"/>
          <a:stretch>
            <a:fillRect/>
          </a:stretch>
        </p:blipFill>
        <p:spPr>
          <a:xfrm>
            <a:off x="11063295" y="2360272"/>
            <a:ext cx="785770" cy="918253"/>
          </a:xfrm>
          <a:prstGeom prst="rect">
            <a:avLst/>
          </a:prstGeom>
          <a:solidFill>
            <a:srgbClr val="FFFFFF">
              <a:alpha val="16000"/>
            </a:srgbClr>
          </a:solidFill>
        </p:spPr>
      </p:pic>
      <p:pic>
        <p:nvPicPr>
          <p:cNvPr id="9" name="Picture 8">
            <a:extLst>
              <a:ext uri="{FF2B5EF4-FFF2-40B4-BE49-F238E27FC236}">
                <a16:creationId xmlns:a16="http://schemas.microsoft.com/office/drawing/2014/main" id="{E41D9B0A-C10D-4803-A510-1A5CE9560934}"/>
              </a:ext>
            </a:extLst>
          </p:cNvPr>
          <p:cNvPicPr>
            <a:picLocks noChangeAspect="1"/>
          </p:cNvPicPr>
          <p:nvPr/>
        </p:nvPicPr>
        <p:blipFill>
          <a:blip r:embed="rId10"/>
          <a:stretch>
            <a:fillRect/>
          </a:stretch>
        </p:blipFill>
        <p:spPr>
          <a:xfrm>
            <a:off x="6240602" y="1268012"/>
            <a:ext cx="2193638" cy="1243200"/>
          </a:xfrm>
          <a:prstGeom prst="rect">
            <a:avLst/>
          </a:prstGeom>
        </p:spPr>
      </p:pic>
      <p:pic>
        <p:nvPicPr>
          <p:cNvPr id="13" name="Picture 12">
            <a:extLst>
              <a:ext uri="{FF2B5EF4-FFF2-40B4-BE49-F238E27FC236}">
                <a16:creationId xmlns:a16="http://schemas.microsoft.com/office/drawing/2014/main" id="{FAA31584-2FB2-41BE-AAB0-141814D184E7}"/>
              </a:ext>
            </a:extLst>
          </p:cNvPr>
          <p:cNvPicPr>
            <a:picLocks noChangeAspect="1"/>
          </p:cNvPicPr>
          <p:nvPr/>
        </p:nvPicPr>
        <p:blipFill>
          <a:blip r:embed="rId11"/>
          <a:stretch>
            <a:fillRect/>
          </a:stretch>
        </p:blipFill>
        <p:spPr>
          <a:xfrm rot="20453762">
            <a:off x="4802284" y="2650492"/>
            <a:ext cx="3132357" cy="1805600"/>
          </a:xfrm>
          <a:prstGeom prst="rect">
            <a:avLst/>
          </a:prstGeom>
        </p:spPr>
      </p:pic>
      <p:sp>
        <p:nvSpPr>
          <p:cNvPr id="14" name="Rectangle 13">
            <a:extLst>
              <a:ext uri="{FF2B5EF4-FFF2-40B4-BE49-F238E27FC236}">
                <a16:creationId xmlns:a16="http://schemas.microsoft.com/office/drawing/2014/main" id="{FD238F9C-C1FA-437B-B4EF-7280AAB6654E}"/>
              </a:ext>
            </a:extLst>
          </p:cNvPr>
          <p:cNvSpPr/>
          <p:nvPr/>
        </p:nvSpPr>
        <p:spPr>
          <a:xfrm>
            <a:off x="473041" y="3342951"/>
            <a:ext cx="4343400" cy="461665"/>
          </a:xfrm>
          <a:prstGeom prst="rect">
            <a:avLst/>
          </a:prstGeom>
        </p:spPr>
        <p:txBody>
          <a:bodyPr wrap="square">
            <a:spAutoFit/>
          </a:bodyPr>
          <a:lstStyle/>
          <a:p>
            <a:r>
              <a:rPr lang="en-US" dirty="0">
                <a:solidFill>
                  <a:schemeClr val="bg1">
                    <a:lumMod val="60000"/>
                    <a:lumOff val="40000"/>
                  </a:schemeClr>
                </a:solidFill>
                <a:effectLst>
                  <a:outerShdw blurRad="38100" dist="38100" dir="2700000" algn="tl">
                    <a:srgbClr val="000000">
                      <a:alpha val="43137"/>
                    </a:srgbClr>
                  </a:outerShdw>
                </a:effectLst>
              </a:rPr>
              <a:t>after a hard day's work…</a:t>
            </a:r>
          </a:p>
        </p:txBody>
      </p:sp>
      <p:sp>
        <p:nvSpPr>
          <p:cNvPr id="21" name="Title 4">
            <a:extLst>
              <a:ext uri="{FF2B5EF4-FFF2-40B4-BE49-F238E27FC236}">
                <a16:creationId xmlns:a16="http://schemas.microsoft.com/office/drawing/2014/main" id="{2FE67E9D-AAE5-4368-8BB4-9A88483ACF65}"/>
              </a:ext>
            </a:extLst>
          </p:cNvPr>
          <p:cNvSpPr>
            <a:spLocks noGrp="1"/>
          </p:cNvSpPr>
          <p:nvPr>
            <p:ph type="title"/>
          </p:nvPr>
        </p:nvSpPr>
        <p:spPr>
          <a:xfrm>
            <a:off x="19050" y="-19129"/>
            <a:ext cx="5727264" cy="533400"/>
          </a:xfrm>
        </p:spPr>
        <p:txBody>
          <a:bodyPr/>
          <a:lstStyle/>
          <a:p>
            <a:pPr algn="l"/>
            <a:r>
              <a:rPr lang="en-US" sz="1800" b="0" spc="200" dirty="0">
                <a:solidFill>
                  <a:schemeClr val="bg1">
                    <a:lumMod val="40000"/>
                    <a:lumOff val="60000"/>
                  </a:schemeClr>
                </a:solidFill>
                <a:effectLst/>
                <a:latin typeface="Blackadder ITC" panose="04020505051007020D02" pitchFamily="82" charset="0"/>
              </a:rPr>
              <a:t>How I see that</a:t>
            </a:r>
          </a:p>
        </p:txBody>
      </p:sp>
      <p:pic>
        <p:nvPicPr>
          <p:cNvPr id="23" name="Audio 22">
            <a:hlinkClick r:id="" action="ppaction://media"/>
            <a:extLst>
              <a:ext uri="{FF2B5EF4-FFF2-40B4-BE49-F238E27FC236}">
                <a16:creationId xmlns:a16="http://schemas.microsoft.com/office/drawing/2014/main" id="{8CC9C5E7-4689-4757-7106-8F2239825504}"/>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7754169"/>
      </p:ext>
    </p:extLst>
  </p:cSld>
  <p:clrMapOvr>
    <a:masterClrMapping/>
  </p:clrMapOvr>
  <mc:AlternateContent xmlns:mc="http://schemas.openxmlformats.org/markup-compatibility/2006" xmlns:p14="http://schemas.microsoft.com/office/powerpoint/2010/main">
    <mc:Choice Requires="p14">
      <p:transition spd="slow" p14:dur="4750" advTm="4204"/>
    </mc:Choice>
    <mc:Fallback xmlns="">
      <p:transition spd="slow" advTm="4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44000">
              <a:schemeClr val="tx2">
                <a:lumMod val="75000"/>
              </a:schemeClr>
            </a:gs>
            <a:gs pos="73000">
              <a:srgbClr val="E4E8FB"/>
            </a:gs>
            <a:gs pos="93000">
              <a:srgbClr val="B4FEFC"/>
            </a:gs>
            <a:gs pos="12000">
              <a:srgbClr val="96AB94"/>
            </a:gs>
          </a:gsLst>
          <a:lin ang="18900000" scaled="1"/>
          <a:tileRect/>
        </a:gradFill>
        <a:effectLst/>
      </p:bgPr>
    </p:bg>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7B04D012-640D-4E0F-A0DA-ABB0F51B46F5}"/>
              </a:ext>
            </a:extLst>
          </p:cNvPr>
          <p:cNvSpPr>
            <a:spLocks noGrp="1"/>
          </p:cNvSpPr>
          <p:nvPr>
            <p:ph type="title"/>
          </p:nvPr>
        </p:nvSpPr>
        <p:spPr>
          <a:xfrm>
            <a:off x="6511394" y="3124200"/>
            <a:ext cx="212678" cy="666478"/>
          </a:xfrm>
        </p:spPr>
        <p:txBody>
          <a:bodyPr/>
          <a:lstStyle/>
          <a:p>
            <a:pPr algn="l"/>
            <a:r>
              <a:rPr lang="en-US" sz="2000" b="0" spc="200" dirty="0">
                <a:solidFill>
                  <a:srgbClr val="C00000"/>
                </a:solidFill>
                <a:effectLst/>
                <a:latin typeface="Blackadder ITC" panose="04020505051007020D02" pitchFamily="82" charset="0"/>
              </a:rPr>
              <a:t>The </a:t>
            </a:r>
            <a:br>
              <a:rPr lang="en-US" sz="2000" b="0" spc="200" dirty="0">
                <a:solidFill>
                  <a:srgbClr val="C00000"/>
                </a:solidFill>
                <a:effectLst/>
                <a:latin typeface="Blackadder ITC" panose="04020505051007020D02" pitchFamily="82" charset="0"/>
              </a:rPr>
            </a:br>
            <a:r>
              <a:rPr lang="en-US" sz="2000" b="0" spc="200" dirty="0">
                <a:solidFill>
                  <a:srgbClr val="C00000"/>
                </a:solidFill>
                <a:effectLst/>
                <a:latin typeface="Blackadder ITC" panose="04020505051007020D02" pitchFamily="82" charset="0"/>
              </a:rPr>
              <a:t>  End</a:t>
            </a:r>
          </a:p>
        </p:txBody>
      </p:sp>
      <p:grpSp>
        <p:nvGrpSpPr>
          <p:cNvPr id="5" name="Group 4">
            <a:extLst>
              <a:ext uri="{FF2B5EF4-FFF2-40B4-BE49-F238E27FC236}">
                <a16:creationId xmlns:a16="http://schemas.microsoft.com/office/drawing/2014/main" id="{2466425F-3989-463C-A0B6-2B1471A61E35}"/>
              </a:ext>
            </a:extLst>
          </p:cNvPr>
          <p:cNvGrpSpPr/>
          <p:nvPr/>
        </p:nvGrpSpPr>
        <p:grpSpPr>
          <a:xfrm>
            <a:off x="990211" y="3418961"/>
            <a:ext cx="2371725" cy="1457839"/>
            <a:chOff x="609600" y="2494523"/>
            <a:chExt cx="3048000" cy="1868953"/>
          </a:xfrm>
        </p:grpSpPr>
        <p:pic>
          <p:nvPicPr>
            <p:cNvPr id="35" name="Picture 34">
              <a:extLst>
                <a:ext uri="{FF2B5EF4-FFF2-40B4-BE49-F238E27FC236}">
                  <a16:creationId xmlns:a16="http://schemas.microsoft.com/office/drawing/2014/main" id="{2EDAA6BD-0EA3-459F-8047-639B7552A5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2494523"/>
              <a:ext cx="3048000" cy="1868953"/>
            </a:xfrm>
            <a:prstGeom prst="rect">
              <a:avLst/>
            </a:prstGeom>
            <a:scene3d>
              <a:camera prst="orthographicFront">
                <a:rot lat="0" lon="0" rev="0"/>
              </a:camera>
              <a:lightRig rig="threePt" dir="t"/>
            </a:scene3d>
          </p:spPr>
        </p:pic>
        <p:pic>
          <p:nvPicPr>
            <p:cNvPr id="4" name="Picture 3">
              <a:extLst>
                <a:ext uri="{FF2B5EF4-FFF2-40B4-BE49-F238E27FC236}">
                  <a16:creationId xmlns:a16="http://schemas.microsoft.com/office/drawing/2014/main" id="{833F4A15-C379-41BA-AB59-EEE87ADEF3D6}"/>
                </a:ext>
              </a:extLst>
            </p:cNvPr>
            <p:cNvPicPr>
              <a:picLocks noChangeAspect="1"/>
            </p:cNvPicPr>
            <p:nvPr/>
          </p:nvPicPr>
          <p:blipFill>
            <a:blip r:embed="rId6"/>
            <a:stretch>
              <a:fillRect/>
            </a:stretch>
          </p:blipFill>
          <p:spPr>
            <a:xfrm>
              <a:off x="748271" y="2596683"/>
              <a:ext cx="2790419" cy="1446963"/>
            </a:xfrm>
            <a:prstGeom prst="rect">
              <a:avLst/>
            </a:prstGeom>
          </p:spPr>
        </p:pic>
      </p:grpSp>
      <p:pic>
        <p:nvPicPr>
          <p:cNvPr id="6" name="Picture 5">
            <a:extLst>
              <a:ext uri="{FF2B5EF4-FFF2-40B4-BE49-F238E27FC236}">
                <a16:creationId xmlns:a16="http://schemas.microsoft.com/office/drawing/2014/main" id="{8127764A-4B7B-4E7F-8203-0F8D8B0E004F}"/>
              </a:ext>
            </a:extLst>
          </p:cNvPr>
          <p:cNvPicPr>
            <a:picLocks noChangeAspect="1"/>
          </p:cNvPicPr>
          <p:nvPr/>
        </p:nvPicPr>
        <p:blipFill>
          <a:blip r:embed="rId7"/>
          <a:stretch>
            <a:fillRect/>
          </a:stretch>
        </p:blipFill>
        <p:spPr>
          <a:xfrm>
            <a:off x="3885811" y="3425575"/>
            <a:ext cx="1699515" cy="1353910"/>
          </a:xfrm>
          <a:prstGeom prst="rect">
            <a:avLst/>
          </a:prstGeom>
        </p:spPr>
      </p:pic>
      <p:sp>
        <p:nvSpPr>
          <p:cNvPr id="20" name="Rectangle 2">
            <a:extLst>
              <a:ext uri="{FF2B5EF4-FFF2-40B4-BE49-F238E27FC236}">
                <a16:creationId xmlns:a16="http://schemas.microsoft.com/office/drawing/2014/main" id="{38636E34-963E-4421-91D8-76F5957DF1E7}"/>
              </a:ext>
            </a:extLst>
          </p:cNvPr>
          <p:cNvSpPr txBox="1">
            <a:spLocks noChangeArrowheads="1"/>
          </p:cNvSpPr>
          <p:nvPr/>
        </p:nvSpPr>
        <p:spPr bwMode="auto">
          <a:xfrm>
            <a:off x="100715" y="0"/>
            <a:ext cx="6410679" cy="533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9pPr>
          </a:lstStyle>
          <a:p>
            <a:pPr eaLnBrk="1" hangingPunct="1">
              <a:lnSpc>
                <a:spcPct val="90000"/>
              </a:lnSpc>
              <a:defRPr/>
            </a:pPr>
            <a:r>
              <a:rPr lang="en-US" sz="2000" i="1" kern="0" dirty="0">
                <a:solidFill>
                  <a:srgbClr val="003A48"/>
                </a:solidFill>
                <a:cs typeface="Times New Roman" charset="0"/>
              </a:rPr>
              <a:t>“How to Make Rare Isotope Beams at Home”</a:t>
            </a:r>
          </a:p>
        </p:txBody>
      </p:sp>
      <p:sp>
        <p:nvSpPr>
          <p:cNvPr id="21" name="Rectangle 20">
            <a:extLst>
              <a:ext uri="{FF2B5EF4-FFF2-40B4-BE49-F238E27FC236}">
                <a16:creationId xmlns:a16="http://schemas.microsoft.com/office/drawing/2014/main" id="{ED42EDAD-BF50-4873-B0AA-02E5B45DDDC6}"/>
              </a:ext>
            </a:extLst>
          </p:cNvPr>
          <p:cNvSpPr/>
          <p:nvPr/>
        </p:nvSpPr>
        <p:spPr>
          <a:xfrm>
            <a:off x="1236500" y="678133"/>
            <a:ext cx="4343400" cy="2769989"/>
          </a:xfrm>
          <a:prstGeom prst="rect">
            <a:avLst/>
          </a:prstGeom>
        </p:spPr>
        <p:txBody>
          <a:bodyPr wrap="square">
            <a:spAutoFit/>
          </a:bodyPr>
          <a:lstStyle/>
          <a:p>
            <a:pPr defTabSz="1146175">
              <a:tabLst>
                <a:tab pos="1482725" algn="l"/>
              </a:tabLst>
            </a:pPr>
            <a:r>
              <a:rPr lang="en-US" sz="1100" dirty="0">
                <a:solidFill>
                  <a:schemeClr val="bg1">
                    <a:lumMod val="50000"/>
                  </a:schemeClr>
                </a:solidFill>
                <a:effectLst>
                  <a:outerShdw blurRad="38100" dist="38100" dir="2700000" algn="tl">
                    <a:srgbClr val="000000">
                      <a:alpha val="43137"/>
                    </a:srgbClr>
                  </a:outerShdw>
                </a:effectLst>
              </a:rPr>
              <a:t>Directed by 	Oleg Tarasov</a:t>
            </a:r>
          </a:p>
          <a:p>
            <a:pPr defTabSz="1146175">
              <a:tabLst>
                <a:tab pos="1482725" algn="l"/>
              </a:tabLst>
            </a:pPr>
            <a:endParaRPr lang="en-US" sz="1100" dirty="0">
              <a:solidFill>
                <a:schemeClr val="bg1">
                  <a:lumMod val="50000"/>
                </a:schemeClr>
              </a:solidFill>
              <a:effectLst>
                <a:outerShdw blurRad="38100" dist="38100" dir="2700000" algn="tl">
                  <a:srgbClr val="000000">
                    <a:alpha val="43137"/>
                  </a:srgbClr>
                </a:outerShdw>
              </a:effectLst>
            </a:endParaRPr>
          </a:p>
          <a:p>
            <a:pPr defTabSz="1146175">
              <a:tabLst>
                <a:tab pos="1482725" algn="l"/>
              </a:tabLst>
            </a:pPr>
            <a:r>
              <a:rPr lang="en-US" sz="1100" dirty="0">
                <a:solidFill>
                  <a:schemeClr val="bg1">
                    <a:lumMod val="50000"/>
                  </a:schemeClr>
                </a:solidFill>
                <a:effectLst>
                  <a:outerShdw blurRad="38100" dist="38100" dir="2700000" algn="tl">
                    <a:srgbClr val="000000">
                      <a:alpha val="43137"/>
                    </a:srgbClr>
                  </a:outerShdw>
                </a:effectLst>
              </a:rPr>
              <a:t>Produced by 	NSCL/MSU, NSF</a:t>
            </a:r>
          </a:p>
          <a:p>
            <a:pPr defTabSz="1146175">
              <a:tabLst>
                <a:tab pos="1482725" algn="l"/>
              </a:tabLst>
            </a:pPr>
            <a:endParaRPr lang="en-US" sz="1100" dirty="0">
              <a:solidFill>
                <a:schemeClr val="bg1">
                  <a:lumMod val="50000"/>
                </a:schemeClr>
              </a:solidFill>
              <a:effectLst>
                <a:outerShdw blurRad="38100" dist="38100" dir="2700000" algn="tl">
                  <a:srgbClr val="000000">
                    <a:alpha val="43137"/>
                  </a:srgbClr>
                </a:outerShdw>
              </a:effectLst>
            </a:endParaRPr>
          </a:p>
          <a:p>
            <a:pPr defTabSz="1146175">
              <a:tabLst>
                <a:tab pos="1482725" algn="l"/>
              </a:tabLst>
            </a:pPr>
            <a:r>
              <a:rPr lang="en-US" sz="1100" dirty="0">
                <a:solidFill>
                  <a:schemeClr val="bg1">
                    <a:lumMod val="50000"/>
                  </a:schemeClr>
                </a:solidFill>
                <a:effectLst>
                  <a:outerShdw blurRad="38100" dist="38100" dir="2700000" algn="tl">
                    <a:srgbClr val="000000">
                      <a:alpha val="43137"/>
                    </a:srgbClr>
                  </a:outerShdw>
                </a:effectLst>
              </a:rPr>
              <a:t>Story by 	Oleg Tarasov</a:t>
            </a:r>
          </a:p>
          <a:p>
            <a:pPr defTabSz="1146175">
              <a:tabLst>
                <a:tab pos="1482725" algn="l"/>
              </a:tabLst>
            </a:pPr>
            <a:r>
              <a:rPr lang="en-US" sz="1100" dirty="0">
                <a:solidFill>
                  <a:schemeClr val="bg1">
                    <a:lumMod val="50000"/>
                  </a:schemeClr>
                </a:solidFill>
                <a:effectLst>
                  <a:outerShdw blurRad="38100" dist="38100" dir="2700000" algn="tl">
                    <a:srgbClr val="000000">
                      <a:alpha val="43137"/>
                    </a:srgbClr>
                  </a:outerShdw>
                </a:effectLst>
              </a:rPr>
              <a:t>	Brad Sherrill</a:t>
            </a:r>
          </a:p>
          <a:p>
            <a:pPr defTabSz="1146175">
              <a:tabLst>
                <a:tab pos="1482725" algn="l"/>
              </a:tabLst>
            </a:pPr>
            <a:endParaRPr lang="en-US" sz="1100" dirty="0">
              <a:solidFill>
                <a:schemeClr val="bg1">
                  <a:lumMod val="50000"/>
                </a:schemeClr>
              </a:solidFill>
              <a:effectLst>
                <a:outerShdw blurRad="38100" dist="38100" dir="2700000" algn="tl">
                  <a:srgbClr val="000000">
                    <a:alpha val="43137"/>
                  </a:srgbClr>
                </a:outerShdw>
              </a:effectLst>
            </a:endParaRPr>
          </a:p>
          <a:p>
            <a:pPr defTabSz="1146175">
              <a:tabLst>
                <a:tab pos="1482725" algn="l"/>
              </a:tabLst>
            </a:pPr>
            <a:r>
              <a:rPr lang="en-US" sz="1100" dirty="0">
                <a:solidFill>
                  <a:schemeClr val="bg1">
                    <a:lumMod val="50000"/>
                  </a:schemeClr>
                </a:solidFill>
                <a:effectLst>
                  <a:outerShdw blurRad="38100" dist="38100" dir="2700000" algn="tl">
                    <a:srgbClr val="000000">
                      <a:alpha val="43137"/>
                    </a:srgbClr>
                  </a:outerShdw>
                </a:effectLst>
              </a:rPr>
              <a:t>Written by  	Oleg Tarasov</a:t>
            </a:r>
          </a:p>
          <a:p>
            <a:pPr defTabSz="1146175">
              <a:tabLst>
                <a:tab pos="1482725" algn="l"/>
              </a:tabLst>
            </a:pPr>
            <a:endParaRPr lang="en-US" sz="1100" dirty="0">
              <a:solidFill>
                <a:schemeClr val="bg1">
                  <a:lumMod val="50000"/>
                </a:schemeClr>
              </a:solidFill>
              <a:effectLst>
                <a:outerShdw blurRad="38100" dist="38100" dir="2700000" algn="tl">
                  <a:srgbClr val="000000">
                    <a:alpha val="43137"/>
                  </a:srgbClr>
                </a:outerShdw>
              </a:effectLst>
            </a:endParaRPr>
          </a:p>
          <a:p>
            <a:pPr>
              <a:tabLst>
                <a:tab pos="1482725" algn="l"/>
              </a:tabLst>
            </a:pPr>
            <a:r>
              <a:rPr lang="en-US" sz="1100" dirty="0">
                <a:solidFill>
                  <a:schemeClr val="accent5">
                    <a:lumMod val="25000"/>
                  </a:schemeClr>
                </a:solidFill>
                <a:effectLst>
                  <a:outerShdw blurRad="38100" dist="38100" dir="2700000" algn="tl">
                    <a:srgbClr val="000000">
                      <a:alpha val="43137"/>
                    </a:srgbClr>
                  </a:outerShdw>
                </a:effectLst>
              </a:rPr>
              <a:t>Consulted 	Brad Sherrill </a:t>
            </a:r>
          </a:p>
          <a:p>
            <a:pPr>
              <a:tabLst>
                <a:tab pos="1482725" algn="l"/>
              </a:tabLst>
            </a:pPr>
            <a:r>
              <a:rPr lang="en-US" sz="1100" dirty="0">
                <a:solidFill>
                  <a:schemeClr val="accent5">
                    <a:lumMod val="25000"/>
                  </a:schemeClr>
                </a:solidFill>
                <a:effectLst>
                  <a:outerShdw blurRad="38100" dist="38100" dir="2700000" algn="tl">
                    <a:srgbClr val="000000">
                      <a:alpha val="43137"/>
                    </a:srgbClr>
                  </a:outerShdw>
                </a:effectLst>
              </a:rPr>
              <a:t>	Alexandra Gade</a:t>
            </a:r>
          </a:p>
          <a:p>
            <a:pPr defTabSz="1146175">
              <a:tabLst>
                <a:tab pos="1427163" algn="l"/>
              </a:tabLst>
            </a:pPr>
            <a:endParaRPr lang="en-US" sz="1100" dirty="0">
              <a:solidFill>
                <a:schemeClr val="bg1">
                  <a:lumMod val="50000"/>
                </a:schemeClr>
              </a:solidFill>
              <a:effectLst>
                <a:outerShdw blurRad="38100" dist="38100" dir="2700000" algn="tl">
                  <a:srgbClr val="000000">
                    <a:alpha val="43137"/>
                  </a:srgbClr>
                </a:outerShdw>
              </a:effectLst>
            </a:endParaRPr>
          </a:p>
          <a:p>
            <a:pPr defTabSz="1146175">
              <a:tabLst>
                <a:tab pos="1427163" algn="l"/>
              </a:tabLst>
            </a:pPr>
            <a:r>
              <a:rPr lang="en-US" sz="1100" dirty="0">
                <a:solidFill>
                  <a:schemeClr val="bg1">
                    <a:lumMod val="50000"/>
                  </a:schemeClr>
                </a:solidFill>
                <a:effectLst>
                  <a:outerShdw blurRad="38100" dist="38100" dir="2700000" algn="tl">
                    <a:srgbClr val="000000">
                      <a:alpha val="43137"/>
                    </a:srgbClr>
                  </a:outerShdw>
                </a:effectLst>
              </a:rPr>
              <a:t>Starring   </a:t>
            </a:r>
          </a:p>
          <a:p>
            <a:pPr defTabSz="1146175">
              <a:tabLst>
                <a:tab pos="1085850" algn="l"/>
              </a:tabLst>
            </a:pPr>
            <a:endParaRPr lang="en-US" sz="1100" dirty="0"/>
          </a:p>
          <a:p>
            <a:pPr defTabSz="1146175">
              <a:tabLst>
                <a:tab pos="1085850" algn="l"/>
                <a:tab pos="2682875" algn="l"/>
              </a:tabLst>
            </a:pPr>
            <a:r>
              <a:rPr lang="en-US" sz="1800" spc="200" dirty="0">
                <a:solidFill>
                  <a:schemeClr val="accent6">
                    <a:lumMod val="50000"/>
                  </a:schemeClr>
                </a:solidFill>
                <a:effectLst>
                  <a:outerShdw blurRad="38100" dist="38100" dir="2700000" algn="tl">
                    <a:srgbClr val="000000">
                      <a:alpha val="43137"/>
                    </a:srgbClr>
                  </a:outerShdw>
                </a:effectLst>
                <a:latin typeface="Blackadder ITC" panose="04020505051007020D02" pitchFamily="82" charset="0"/>
                <a:ea typeface="+mj-ea"/>
                <a:cs typeface="+mj-cs"/>
              </a:rPr>
              <a:t>Brad  Sherrill </a:t>
            </a:r>
            <a:r>
              <a:rPr lang="en-US" sz="1100" dirty="0">
                <a:effectLst>
                  <a:outerShdw blurRad="38100" dist="38100" dir="2700000" algn="tl">
                    <a:srgbClr val="000000">
                      <a:alpha val="43137"/>
                    </a:srgbClr>
                  </a:outerShdw>
                </a:effectLst>
                <a:latin typeface="Blackadder ITC" panose="04020505051007020D02" pitchFamily="82" charset="0"/>
              </a:rPr>
              <a:t>	</a:t>
            </a:r>
            <a:r>
              <a:rPr lang="en-US" sz="1800" spc="200" dirty="0">
                <a:solidFill>
                  <a:schemeClr val="accent6">
                    <a:lumMod val="50000"/>
                  </a:schemeClr>
                </a:solidFill>
                <a:effectLst>
                  <a:outerShdw blurRad="38100" dist="38100" dir="2700000" algn="tl">
                    <a:srgbClr val="000000">
                      <a:alpha val="43137"/>
                    </a:srgbClr>
                  </a:outerShdw>
                </a:effectLst>
                <a:latin typeface="Blackadder ITC" panose="04020505051007020D02" pitchFamily="82" charset="0"/>
                <a:ea typeface="+mj-ea"/>
                <a:cs typeface="+mj-cs"/>
              </a:rPr>
              <a:t>Cat  “</a:t>
            </a:r>
            <a:r>
              <a:rPr lang="en-US" sz="1800" spc="200" dirty="0" err="1">
                <a:solidFill>
                  <a:schemeClr val="accent6">
                    <a:lumMod val="50000"/>
                  </a:schemeClr>
                </a:solidFill>
                <a:effectLst>
                  <a:outerShdw blurRad="38100" dist="38100" dir="2700000" algn="tl">
                    <a:srgbClr val="000000">
                      <a:alpha val="43137"/>
                    </a:srgbClr>
                  </a:outerShdw>
                </a:effectLst>
                <a:latin typeface="Blackadder ITC" panose="04020505051007020D02" pitchFamily="82" charset="0"/>
                <a:ea typeface="+mj-ea"/>
                <a:cs typeface="+mj-cs"/>
              </a:rPr>
              <a:t>Varya</a:t>
            </a:r>
            <a:r>
              <a:rPr lang="en-US" sz="2000" spc="200" dirty="0">
                <a:solidFill>
                  <a:schemeClr val="accent6">
                    <a:lumMod val="50000"/>
                  </a:schemeClr>
                </a:solidFill>
                <a:effectLst>
                  <a:outerShdw blurRad="38100" dist="38100" dir="2700000" algn="tl">
                    <a:srgbClr val="000000">
                      <a:alpha val="43137"/>
                    </a:srgbClr>
                  </a:outerShdw>
                </a:effectLst>
                <a:latin typeface="Blackadder ITC" panose="04020505051007020D02" pitchFamily="82" charset="0"/>
                <a:ea typeface="+mj-ea"/>
                <a:cs typeface="+mj-cs"/>
              </a:rPr>
              <a:t>”</a:t>
            </a:r>
          </a:p>
        </p:txBody>
      </p:sp>
      <p:sp>
        <p:nvSpPr>
          <p:cNvPr id="22" name="Rectangle 21">
            <a:extLst>
              <a:ext uri="{FF2B5EF4-FFF2-40B4-BE49-F238E27FC236}">
                <a16:creationId xmlns:a16="http://schemas.microsoft.com/office/drawing/2014/main" id="{989F8185-45DD-4CF4-9115-51DA348FA438}"/>
              </a:ext>
            </a:extLst>
          </p:cNvPr>
          <p:cNvSpPr/>
          <p:nvPr/>
        </p:nvSpPr>
        <p:spPr>
          <a:xfrm>
            <a:off x="8381996" y="256190"/>
            <a:ext cx="2573077" cy="369332"/>
          </a:xfrm>
          <a:prstGeom prst="rect">
            <a:avLst/>
          </a:prstGeom>
        </p:spPr>
        <p:txBody>
          <a:bodyPr wrap="none">
            <a:spAutoFit/>
          </a:bodyPr>
          <a:lstStyle/>
          <a:p>
            <a:r>
              <a:rPr lang="en-US" sz="1800" dirty="0">
                <a:solidFill>
                  <a:schemeClr val="bg1">
                    <a:lumMod val="50000"/>
                  </a:schemeClr>
                </a:solidFill>
                <a:latin typeface="Bell MT" panose="02020503060305020303" pitchFamily="18" charset="0"/>
              </a:rPr>
              <a:t>Theatrical Release poster</a:t>
            </a:r>
          </a:p>
        </p:txBody>
      </p:sp>
      <p:sp>
        <p:nvSpPr>
          <p:cNvPr id="23" name="Rectangle 22">
            <a:extLst>
              <a:ext uri="{FF2B5EF4-FFF2-40B4-BE49-F238E27FC236}">
                <a16:creationId xmlns:a16="http://schemas.microsoft.com/office/drawing/2014/main" id="{0B921342-0E49-4436-B5E2-CBD11B0610D8}"/>
              </a:ext>
            </a:extLst>
          </p:cNvPr>
          <p:cNvSpPr/>
          <p:nvPr/>
        </p:nvSpPr>
        <p:spPr>
          <a:xfrm>
            <a:off x="1190236" y="4827419"/>
            <a:ext cx="4343400" cy="1954381"/>
          </a:xfrm>
          <a:prstGeom prst="rect">
            <a:avLst/>
          </a:prstGeom>
        </p:spPr>
        <p:txBody>
          <a:bodyPr wrap="square">
            <a:spAutoFit/>
          </a:bodyPr>
          <a:lstStyle/>
          <a:p>
            <a:endParaRPr lang="en-US" sz="1100" dirty="0"/>
          </a:p>
          <a:p>
            <a:pPr>
              <a:tabLst>
                <a:tab pos="1487488" algn="l"/>
              </a:tabLst>
            </a:pPr>
            <a:r>
              <a:rPr lang="en-US" sz="1100" dirty="0">
                <a:solidFill>
                  <a:schemeClr val="accent5">
                    <a:lumMod val="25000"/>
                  </a:schemeClr>
                </a:solidFill>
                <a:effectLst>
                  <a:outerShdw blurRad="38100" dist="38100" dir="2700000" algn="tl">
                    <a:srgbClr val="000000">
                      <a:alpha val="43137"/>
                    </a:srgbClr>
                  </a:outerShdw>
                </a:effectLst>
              </a:rPr>
              <a:t>Production Company 	LISE</a:t>
            </a:r>
            <a:r>
              <a:rPr lang="en-US" sz="1100" baseline="30000" dirty="0">
                <a:solidFill>
                  <a:schemeClr val="accent5">
                    <a:lumMod val="25000"/>
                  </a:schemeClr>
                </a:solidFill>
                <a:effectLst>
                  <a:outerShdw blurRad="38100" dist="38100" dir="2700000" algn="tl">
                    <a:srgbClr val="000000">
                      <a:alpha val="43137"/>
                    </a:srgbClr>
                  </a:outerShdw>
                </a:effectLst>
              </a:rPr>
              <a:t>++</a:t>
            </a:r>
            <a:r>
              <a:rPr lang="en-US" sz="1100" dirty="0">
                <a:solidFill>
                  <a:schemeClr val="accent5">
                    <a:lumMod val="25000"/>
                  </a:schemeClr>
                </a:solidFill>
                <a:effectLst>
                  <a:outerShdw blurRad="38100" dist="38100" dir="2700000" algn="tl">
                    <a:srgbClr val="000000">
                      <a:alpha val="43137"/>
                    </a:srgbClr>
                  </a:outerShdw>
                </a:effectLst>
              </a:rPr>
              <a:t> pictures studio</a:t>
            </a:r>
          </a:p>
          <a:p>
            <a:pPr>
              <a:tabLst>
                <a:tab pos="1487488" algn="l"/>
              </a:tabLst>
            </a:pPr>
            <a:r>
              <a:rPr lang="en-US" sz="1100" dirty="0">
                <a:solidFill>
                  <a:schemeClr val="accent5">
                    <a:lumMod val="25000"/>
                  </a:schemeClr>
                </a:solidFill>
                <a:effectLst>
                  <a:outerShdw blurRad="38100" dist="38100" dir="2700000" algn="tl">
                    <a:srgbClr val="000000">
                      <a:alpha val="43137"/>
                    </a:srgbClr>
                  </a:outerShdw>
                </a:effectLst>
              </a:rPr>
              <a:t>	</a:t>
            </a:r>
          </a:p>
          <a:p>
            <a:pPr>
              <a:tabLst>
                <a:tab pos="1487488" algn="l"/>
              </a:tabLst>
            </a:pPr>
            <a:r>
              <a:rPr lang="en-US" sz="1100" dirty="0">
                <a:solidFill>
                  <a:schemeClr val="accent5">
                    <a:lumMod val="25000"/>
                  </a:schemeClr>
                </a:solidFill>
                <a:effectLst>
                  <a:outerShdw blurRad="38100" dist="38100" dir="2700000" algn="tl">
                    <a:srgbClr val="000000">
                      <a:alpha val="43137"/>
                    </a:srgbClr>
                  </a:outerShdw>
                </a:effectLst>
              </a:rPr>
              <a:t>Distributed by 	“FRIB/NSCL Staff Information Talk” group</a:t>
            </a:r>
          </a:p>
          <a:p>
            <a:pPr>
              <a:tabLst>
                <a:tab pos="1487488" algn="l"/>
              </a:tabLst>
            </a:pPr>
            <a:endParaRPr lang="en-US" sz="1100" dirty="0">
              <a:solidFill>
                <a:schemeClr val="accent5">
                  <a:lumMod val="25000"/>
                </a:schemeClr>
              </a:solidFill>
              <a:effectLst>
                <a:outerShdw blurRad="38100" dist="38100" dir="2700000" algn="tl">
                  <a:srgbClr val="000000">
                    <a:alpha val="43137"/>
                  </a:srgbClr>
                </a:outerShdw>
              </a:effectLst>
            </a:endParaRPr>
          </a:p>
          <a:p>
            <a:pPr>
              <a:tabLst>
                <a:tab pos="1487488" algn="l"/>
              </a:tabLst>
            </a:pPr>
            <a:r>
              <a:rPr lang="en-US" sz="1100" dirty="0">
                <a:solidFill>
                  <a:schemeClr val="accent5">
                    <a:lumMod val="25000"/>
                  </a:schemeClr>
                </a:solidFill>
                <a:effectLst>
                  <a:outerShdw blurRad="38100" dist="38100" dir="2700000" algn="tl">
                    <a:srgbClr val="000000">
                      <a:alpha val="43137"/>
                    </a:srgbClr>
                  </a:outerShdw>
                </a:effectLst>
              </a:rPr>
              <a:t>Release date  	April 4, 2018 (United States)</a:t>
            </a:r>
          </a:p>
          <a:p>
            <a:pPr>
              <a:tabLst>
                <a:tab pos="1487488" algn="l"/>
              </a:tabLst>
            </a:pPr>
            <a:endParaRPr lang="en-US" sz="1100" dirty="0">
              <a:solidFill>
                <a:schemeClr val="accent5">
                  <a:lumMod val="25000"/>
                </a:schemeClr>
              </a:solidFill>
              <a:effectLst>
                <a:outerShdw blurRad="38100" dist="38100" dir="2700000" algn="tl">
                  <a:srgbClr val="000000">
                    <a:alpha val="43137"/>
                  </a:srgbClr>
                </a:outerShdw>
              </a:effectLst>
            </a:endParaRPr>
          </a:p>
          <a:p>
            <a:pPr>
              <a:tabLst>
                <a:tab pos="1487488" algn="l"/>
              </a:tabLst>
            </a:pPr>
            <a:r>
              <a:rPr lang="en-US" sz="1100" dirty="0">
                <a:solidFill>
                  <a:schemeClr val="accent5">
                    <a:lumMod val="25000"/>
                  </a:schemeClr>
                </a:solidFill>
                <a:effectLst>
                  <a:outerShdw blurRad="38100" dist="38100" dir="2700000" algn="tl">
                    <a:srgbClr val="000000">
                      <a:alpha val="43137"/>
                    </a:srgbClr>
                  </a:outerShdw>
                </a:effectLst>
              </a:rPr>
              <a:t>Running time	30 minutes</a:t>
            </a:r>
          </a:p>
          <a:p>
            <a:pPr>
              <a:tabLst>
                <a:tab pos="1487488" algn="l"/>
              </a:tabLst>
            </a:pPr>
            <a:endParaRPr lang="en-US" sz="1100" dirty="0">
              <a:solidFill>
                <a:schemeClr val="accent5">
                  <a:lumMod val="25000"/>
                </a:schemeClr>
              </a:solidFill>
              <a:effectLst>
                <a:outerShdw blurRad="38100" dist="38100" dir="2700000" algn="tl">
                  <a:srgbClr val="000000">
                    <a:alpha val="43137"/>
                  </a:srgbClr>
                </a:outerShdw>
              </a:effectLst>
            </a:endParaRPr>
          </a:p>
          <a:p>
            <a:pPr>
              <a:tabLst>
                <a:tab pos="1487488" algn="l"/>
              </a:tabLst>
            </a:pPr>
            <a:r>
              <a:rPr lang="en-US" sz="1100" dirty="0">
                <a:solidFill>
                  <a:schemeClr val="accent5">
                    <a:lumMod val="25000"/>
                  </a:schemeClr>
                </a:solidFill>
                <a:effectLst>
                  <a:outerShdw blurRad="38100" dist="38100" dir="2700000" algn="tl">
                    <a:srgbClr val="000000">
                      <a:alpha val="43137"/>
                    </a:srgbClr>
                  </a:outerShdw>
                </a:effectLst>
              </a:rPr>
              <a:t>Images from Rare Isotope Rap by  “</a:t>
            </a:r>
            <a:r>
              <a:rPr lang="en-US" sz="1100" dirty="0" err="1">
                <a:solidFill>
                  <a:schemeClr val="accent5">
                    <a:lumMod val="25000"/>
                  </a:schemeClr>
                </a:solidFill>
                <a:effectLst>
                  <a:outerShdw blurRad="38100" dist="38100" dir="2700000" algn="tl">
                    <a:srgbClr val="000000">
                      <a:alpha val="43137"/>
                    </a:srgbClr>
                  </a:outerShdw>
                </a:effectLst>
              </a:rPr>
              <a:t>alpinekat</a:t>
            </a:r>
            <a:r>
              <a:rPr lang="en-US" sz="1100" dirty="0">
                <a:solidFill>
                  <a:schemeClr val="accent5">
                    <a:lumMod val="25000"/>
                  </a:schemeClr>
                </a:solidFill>
                <a:effectLst>
                  <a:outerShdw blurRad="38100" dist="38100" dir="2700000" algn="tl">
                    <a:srgbClr val="000000">
                      <a:alpha val="43137"/>
                    </a:srgbClr>
                  </a:outerShdw>
                </a:effectLst>
              </a:rPr>
              <a:t>”  @ </a:t>
            </a:r>
            <a:r>
              <a:rPr lang="en-US" sz="1100" dirty="0" err="1">
                <a:solidFill>
                  <a:schemeClr val="accent5">
                    <a:lumMod val="25000"/>
                  </a:schemeClr>
                </a:solidFill>
                <a:effectLst>
                  <a:outerShdw blurRad="38100" dist="38100" dir="2700000" algn="tl">
                    <a:srgbClr val="000000">
                      <a:alpha val="43137"/>
                    </a:srgbClr>
                  </a:outerShdw>
                </a:effectLst>
              </a:rPr>
              <a:t>youtube</a:t>
            </a:r>
            <a:r>
              <a:rPr lang="en-US" sz="1100" dirty="0">
                <a:solidFill>
                  <a:schemeClr val="accent5">
                    <a:lumMod val="25000"/>
                  </a:schemeClr>
                </a:solidFill>
                <a:effectLst>
                  <a:outerShdw blurRad="38100" dist="38100" dir="2700000" algn="tl">
                    <a:srgbClr val="000000">
                      <a:alpha val="43137"/>
                    </a:srgbClr>
                  </a:outerShdw>
                </a:effectLst>
              </a:rPr>
              <a:t> https://www.youtube.com/watch?v=677ZmPEFIXE were used</a:t>
            </a:r>
            <a:endParaRPr lang="en-US" sz="1100" dirty="0">
              <a:effectLst>
                <a:outerShdw blurRad="38100" dist="38100" dir="2700000" algn="tl">
                  <a:srgbClr val="000000">
                    <a:alpha val="43137"/>
                  </a:srgbClr>
                </a:outerShdw>
              </a:effectLst>
            </a:endParaRPr>
          </a:p>
        </p:txBody>
      </p:sp>
      <p:pic>
        <p:nvPicPr>
          <p:cNvPr id="15" name="Picture 14">
            <a:extLst>
              <a:ext uri="{FF2B5EF4-FFF2-40B4-BE49-F238E27FC236}">
                <a16:creationId xmlns:a16="http://schemas.microsoft.com/office/drawing/2014/main" id="{071989A6-70B6-4FC0-822D-35C6A4D00A0E}"/>
              </a:ext>
            </a:extLst>
          </p:cNvPr>
          <p:cNvPicPr>
            <a:picLocks noChangeAspect="1"/>
          </p:cNvPicPr>
          <p:nvPr/>
        </p:nvPicPr>
        <p:blipFill>
          <a:blip r:embed="rId8">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629875" y="746851"/>
            <a:ext cx="4337071" cy="5638800"/>
          </a:xfrm>
          <a:prstGeom prst="rect">
            <a:avLst/>
          </a:prstGeom>
        </p:spPr>
      </p:pic>
      <p:pic>
        <p:nvPicPr>
          <p:cNvPr id="16" name="Audio 15">
            <a:hlinkClick r:id="" action="ppaction://media"/>
            <a:extLst>
              <a:ext uri="{FF2B5EF4-FFF2-40B4-BE49-F238E27FC236}">
                <a16:creationId xmlns:a16="http://schemas.microsoft.com/office/drawing/2014/main" id="{6A446CAD-509E-3267-FC1A-CB94A42EDD4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849968"/>
      </p:ext>
    </p:extLst>
  </p:cSld>
  <p:clrMapOvr>
    <a:masterClrMapping/>
  </p:clrMapOvr>
  <mc:AlternateContent xmlns:mc="http://schemas.openxmlformats.org/markup-compatibility/2006" xmlns:p14="http://schemas.microsoft.com/office/powerpoint/2010/main">
    <mc:Choice Requires="p14">
      <p:transition spd="slow" p14:dur="4750" advTm="11527"/>
    </mc:Choice>
    <mc:Fallback xmlns="">
      <p:transition spd="slow" advTm="11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44000">
              <a:schemeClr val="tx2">
                <a:lumMod val="75000"/>
              </a:schemeClr>
            </a:gs>
            <a:gs pos="73000">
              <a:srgbClr val="E4E8FB"/>
            </a:gs>
            <a:gs pos="93000">
              <a:srgbClr val="B4FEFC"/>
            </a:gs>
            <a:gs pos="12000">
              <a:srgbClr val="96AB94"/>
            </a:gs>
          </a:gsLst>
          <a:lin ang="18900000" scaled="1"/>
          <a:tileRect/>
        </a:gradFill>
        <a:effectLst/>
      </p:bgPr>
    </p:bg>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38636E34-963E-4421-91D8-76F5957DF1E7}"/>
              </a:ext>
            </a:extLst>
          </p:cNvPr>
          <p:cNvSpPr txBox="1">
            <a:spLocks noChangeArrowheads="1"/>
          </p:cNvSpPr>
          <p:nvPr/>
        </p:nvSpPr>
        <p:spPr bwMode="auto">
          <a:xfrm>
            <a:off x="797682" y="1604794"/>
            <a:ext cx="11043218" cy="2475166"/>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spAutoFit/>
          </a:bodyPr>
          <a:lstStyle>
            <a:lvl1pPr algn="ctr" rtl="0" eaLnBrk="0" fontAlgn="base" hangingPunct="0">
              <a:spcBef>
                <a:spcPct val="0"/>
              </a:spcBef>
              <a:spcAft>
                <a:spcPct val="0"/>
              </a:spcAft>
              <a:defRPr sz="2800" b="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5pPr>
            <a:lvl6pPr marL="4572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6pPr>
            <a:lvl7pPr marL="9144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7pPr>
            <a:lvl8pPr marL="13716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8pPr>
            <a:lvl9pPr marL="1828800" algn="ctr" rtl="0" fontAlgn="base">
              <a:spcBef>
                <a:spcPct val="0"/>
              </a:spcBef>
              <a:spcAft>
                <a:spcPct val="0"/>
              </a:spcAft>
              <a:defRPr sz="3200">
                <a:solidFill>
                  <a:srgbClr val="EAEAEA"/>
                </a:solidFill>
                <a:effectLst>
                  <a:outerShdw blurRad="38100" dist="38100" dir="2700000" algn="tl">
                    <a:srgbClr val="C0C0C0"/>
                  </a:outerShdw>
                </a:effectLst>
                <a:latin typeface="Times New Roman" pitchFamily="18" charset="0"/>
              </a:defRPr>
            </a:lvl9pPr>
          </a:lstStyle>
          <a:p>
            <a:pPr eaLnBrk="1" hangingPunct="1">
              <a:lnSpc>
                <a:spcPct val="90000"/>
              </a:lnSpc>
              <a:defRPr/>
            </a:pPr>
            <a:r>
              <a:rPr lang="en-US" sz="2000" i="1" kern="0" dirty="0">
                <a:solidFill>
                  <a:srgbClr val="003A48"/>
                </a:solidFill>
                <a:cs typeface="Times New Roman" charset="0"/>
              </a:rPr>
              <a:t>The presentation has been adapted to video by </a:t>
            </a:r>
            <a:br>
              <a:rPr lang="en-US" sz="2000" i="1" kern="0" dirty="0">
                <a:solidFill>
                  <a:srgbClr val="003A48"/>
                </a:solidFill>
                <a:cs typeface="Times New Roman" charset="0"/>
              </a:rPr>
            </a:br>
            <a:r>
              <a:rPr lang="en-US" sz="2000" i="1" kern="0" dirty="0">
                <a:solidFill>
                  <a:srgbClr val="003A48"/>
                </a:solidFill>
                <a:cs typeface="Times New Roman" charset="0"/>
              </a:rPr>
              <a:t>research assistant Alexandra Tarasova  </a:t>
            </a:r>
            <a:br>
              <a:rPr lang="en-US" sz="2000" i="1" kern="0" dirty="0">
                <a:solidFill>
                  <a:srgbClr val="003A48"/>
                </a:solidFill>
                <a:cs typeface="Times New Roman" charset="0"/>
              </a:rPr>
            </a:br>
            <a:r>
              <a:rPr lang="en-US" sz="2000" i="1" kern="0" dirty="0">
                <a:solidFill>
                  <a:srgbClr val="003A48"/>
                </a:solidFill>
                <a:cs typeface="Times New Roman" charset="0"/>
              </a:rPr>
              <a:t>(Computer Science Department  of MSU).</a:t>
            </a:r>
          </a:p>
          <a:p>
            <a:pPr eaLnBrk="1" hangingPunct="1">
              <a:lnSpc>
                <a:spcPct val="90000"/>
              </a:lnSpc>
              <a:defRPr/>
            </a:pPr>
            <a:endParaRPr lang="en-US" sz="2000" i="1" kern="0" dirty="0">
              <a:solidFill>
                <a:srgbClr val="003A48"/>
              </a:solidFill>
              <a:cs typeface="Times New Roman" charset="0"/>
            </a:endParaRPr>
          </a:p>
          <a:p>
            <a:pPr eaLnBrk="1" hangingPunct="1">
              <a:lnSpc>
                <a:spcPct val="90000"/>
              </a:lnSpc>
              <a:defRPr/>
            </a:pPr>
            <a:r>
              <a:rPr lang="en-US" sz="1800" kern="0" dirty="0">
                <a:solidFill>
                  <a:srgbClr val="003A48"/>
                </a:solidFill>
                <a:cs typeface="Times New Roman" charset="0"/>
              </a:rPr>
              <a:t>This work was supported by the US National Science Foundation </a:t>
            </a:r>
            <a:br>
              <a:rPr lang="en-US" sz="1800" kern="0" dirty="0">
                <a:solidFill>
                  <a:srgbClr val="003A48"/>
                </a:solidFill>
                <a:cs typeface="Times New Roman" charset="0"/>
              </a:rPr>
            </a:br>
            <a:r>
              <a:rPr lang="en-US" sz="1800" kern="0" dirty="0">
                <a:solidFill>
                  <a:srgbClr val="003A48"/>
                </a:solidFill>
                <a:cs typeface="Times New Roman" charset="0"/>
              </a:rPr>
              <a:t>under Grants No. PHY-20-12040 and 23-10078 </a:t>
            </a:r>
            <a:r>
              <a:rPr lang="en-US" sz="2000" kern="0" dirty="0">
                <a:solidFill>
                  <a:srgbClr val="003A48"/>
                </a:solidFill>
                <a:cs typeface="Times New Roman" charset="0"/>
              </a:rPr>
              <a:t/>
            </a:r>
            <a:br>
              <a:rPr lang="en-US" sz="2000" kern="0" dirty="0">
                <a:solidFill>
                  <a:srgbClr val="003A48"/>
                </a:solidFill>
                <a:cs typeface="Times New Roman" charset="0"/>
              </a:rPr>
            </a:br>
            <a:r>
              <a:rPr lang="en-US" sz="1600" kern="0" dirty="0">
                <a:solidFill>
                  <a:schemeClr val="bg1">
                    <a:lumMod val="75000"/>
                  </a:schemeClr>
                </a:solidFill>
                <a:cs typeface="Times New Roman" charset="0"/>
              </a:rPr>
              <a:t>“Windows on the Universe: Open Quantum Systems in Atomic Nuclei at FRIB” </a:t>
            </a:r>
          </a:p>
          <a:p>
            <a:pPr eaLnBrk="1" hangingPunct="1">
              <a:lnSpc>
                <a:spcPct val="90000"/>
              </a:lnSpc>
              <a:defRPr/>
            </a:pPr>
            <a:endParaRPr lang="en-US" sz="2000" kern="0" dirty="0">
              <a:solidFill>
                <a:srgbClr val="003A48"/>
              </a:solidFill>
              <a:cs typeface="Times New Roman" charset="0"/>
            </a:endParaRPr>
          </a:p>
          <a:p>
            <a:pPr eaLnBrk="1" hangingPunct="1">
              <a:lnSpc>
                <a:spcPct val="90000"/>
              </a:lnSpc>
              <a:defRPr/>
            </a:pPr>
            <a:r>
              <a:rPr lang="en-US" sz="2000" i="1" kern="0">
                <a:solidFill>
                  <a:srgbClr val="003A48"/>
                </a:solidFill>
                <a:cs typeface="Times New Roman" charset="0"/>
              </a:rPr>
              <a:t>11/09/2023</a:t>
            </a:r>
            <a:endParaRPr lang="en-US" sz="2000" i="1" kern="0" dirty="0">
              <a:solidFill>
                <a:srgbClr val="003A48"/>
              </a:solidFill>
              <a:cs typeface="Times New Roman" charset="0"/>
            </a:endParaRPr>
          </a:p>
        </p:txBody>
      </p:sp>
      <p:pic>
        <p:nvPicPr>
          <p:cNvPr id="8" name="Picture 7">
            <a:hlinkClick r:id="rId5"/>
            <a:extLst>
              <a:ext uri="{FF2B5EF4-FFF2-40B4-BE49-F238E27FC236}">
                <a16:creationId xmlns:a16="http://schemas.microsoft.com/office/drawing/2014/main" id="{48106A62-FDF8-FE9D-F19F-041E54C2F23C}"/>
              </a:ext>
            </a:extLst>
          </p:cNvPr>
          <p:cNvPicPr>
            <a:picLocks noChangeAspect="1"/>
          </p:cNvPicPr>
          <p:nvPr/>
        </p:nvPicPr>
        <p:blipFill>
          <a:blip r:embed="rId6"/>
          <a:stretch>
            <a:fillRect/>
          </a:stretch>
        </p:blipFill>
        <p:spPr>
          <a:xfrm>
            <a:off x="7010400" y="4960758"/>
            <a:ext cx="4778188" cy="1730188"/>
          </a:xfrm>
          <a:prstGeom prst="rect">
            <a:avLst/>
          </a:prstGeom>
        </p:spPr>
      </p:pic>
      <p:pic>
        <p:nvPicPr>
          <p:cNvPr id="10" name="Picture 9">
            <a:hlinkClick r:id="rId7"/>
            <a:extLst>
              <a:ext uri="{FF2B5EF4-FFF2-40B4-BE49-F238E27FC236}">
                <a16:creationId xmlns:a16="http://schemas.microsoft.com/office/drawing/2014/main" id="{C59B0834-FF67-28BE-732A-1B1047119A42}"/>
              </a:ext>
            </a:extLst>
          </p:cNvPr>
          <p:cNvPicPr>
            <a:picLocks noChangeAspect="1"/>
          </p:cNvPicPr>
          <p:nvPr/>
        </p:nvPicPr>
        <p:blipFill>
          <a:blip r:embed="rId8"/>
          <a:stretch>
            <a:fillRect/>
          </a:stretch>
        </p:blipFill>
        <p:spPr>
          <a:xfrm>
            <a:off x="304800" y="4954896"/>
            <a:ext cx="5934635" cy="1066800"/>
          </a:xfrm>
          <a:prstGeom prst="rect">
            <a:avLst/>
          </a:prstGeom>
        </p:spPr>
      </p:pic>
      <p:sp>
        <p:nvSpPr>
          <p:cNvPr id="11" name="TextBox 10">
            <a:extLst>
              <a:ext uri="{FF2B5EF4-FFF2-40B4-BE49-F238E27FC236}">
                <a16:creationId xmlns:a16="http://schemas.microsoft.com/office/drawing/2014/main" id="{D1E14B2D-39D5-C7C0-3743-04D7A9AD17EA}"/>
              </a:ext>
            </a:extLst>
          </p:cNvPr>
          <p:cNvSpPr txBox="1"/>
          <p:nvPr/>
        </p:nvSpPr>
        <p:spPr>
          <a:xfrm>
            <a:off x="5073181" y="274054"/>
            <a:ext cx="2492221" cy="461665"/>
          </a:xfrm>
          <a:prstGeom prst="rect">
            <a:avLst/>
          </a:prstGeom>
          <a:noFill/>
        </p:spPr>
        <p:txBody>
          <a:bodyPr wrap="none" rtlCol="0">
            <a:spAutoFit/>
          </a:bodyPr>
          <a:lstStyle/>
          <a:p>
            <a:r>
              <a:rPr lang="en-US" dirty="0"/>
              <a:t>Video adaptation</a:t>
            </a:r>
          </a:p>
        </p:txBody>
      </p:sp>
      <p:pic>
        <p:nvPicPr>
          <p:cNvPr id="13" name="Picture 12" descr="A logo of a globe with a gold ring&#10;&#10;Description automatically generated">
            <a:extLst>
              <a:ext uri="{FF2B5EF4-FFF2-40B4-BE49-F238E27FC236}">
                <a16:creationId xmlns:a16="http://schemas.microsoft.com/office/drawing/2014/main" id="{8EFF947D-7F8E-2D86-CB01-FB0B980D48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2304" y="146813"/>
            <a:ext cx="1905000" cy="990600"/>
          </a:xfrm>
          <a:prstGeom prst="rect">
            <a:avLst/>
          </a:prstGeom>
        </p:spPr>
      </p:pic>
      <p:pic>
        <p:nvPicPr>
          <p:cNvPr id="24" name="Graphic 23">
            <a:extLst>
              <a:ext uri="{FF2B5EF4-FFF2-40B4-BE49-F238E27FC236}">
                <a16:creationId xmlns:a16="http://schemas.microsoft.com/office/drawing/2014/main" id="{FC974078-A251-FE7B-125D-BEEAA163BBB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04800" y="238885"/>
            <a:ext cx="1020500" cy="1179380"/>
          </a:xfrm>
          <a:prstGeom prst="rect">
            <a:avLst/>
          </a:prstGeom>
        </p:spPr>
      </p:pic>
      <p:pic>
        <p:nvPicPr>
          <p:cNvPr id="108" name="Audio 107">
            <a:hlinkClick r:id="" action="ppaction://media"/>
            <a:extLst>
              <a:ext uri="{FF2B5EF4-FFF2-40B4-BE49-F238E27FC236}">
                <a16:creationId xmlns:a16="http://schemas.microsoft.com/office/drawing/2014/main" id="{A365F6C2-B325-655A-B5A9-C2F38A028DD2}"/>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08412945"/>
      </p:ext>
    </p:extLst>
  </p:cSld>
  <p:clrMapOvr>
    <a:masterClrMapping/>
  </p:clrMapOvr>
  <mc:AlternateContent xmlns:mc="http://schemas.openxmlformats.org/markup-compatibility/2006" xmlns:p14="http://schemas.microsoft.com/office/powerpoint/2010/main">
    <mc:Choice Requires="p14">
      <p:transition spd="slow" p14:dur="4750" advTm="12077"/>
    </mc:Choice>
    <mc:Fallback xmlns="">
      <p:transition spd="slow" advTm="12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rgbClr val="E5E9FB"/>
            </a:gs>
            <a:gs pos="68000">
              <a:srgbClr val="E4E8FB"/>
            </a:gs>
            <a:gs pos="100000">
              <a:schemeClr val="tx1">
                <a:lumMod val="75000"/>
              </a:schemeClr>
            </a:gs>
            <a:gs pos="0">
              <a:srgbClr val="96AB94"/>
            </a:gs>
          </a:gsLst>
          <a:lin ang="5400000" scaled="1"/>
          <a:tileRect/>
        </a:gradFill>
        <a:effectLst/>
      </p:bgPr>
    </p:bg>
    <p:spTree>
      <p:nvGrpSpPr>
        <p:cNvPr id="1" name=""/>
        <p:cNvGrpSpPr/>
        <p:nvPr/>
      </p:nvGrpSpPr>
      <p:grpSpPr>
        <a:xfrm>
          <a:off x="0" y="0"/>
          <a:ext cx="0" cy="0"/>
          <a:chOff x="0" y="0"/>
          <a:chExt cx="0" cy="0"/>
        </a:xfrm>
      </p:grpSpPr>
      <p:sp>
        <p:nvSpPr>
          <p:cNvPr id="33" name="AutoShape 3">
            <a:extLst>
              <a:ext uri="{FF2B5EF4-FFF2-40B4-BE49-F238E27FC236}">
                <a16:creationId xmlns:a16="http://schemas.microsoft.com/office/drawing/2014/main" id="{2ACE32C3-F414-4244-A530-10EB909D4207}"/>
              </a:ext>
            </a:extLst>
          </p:cNvPr>
          <p:cNvSpPr>
            <a:spLocks noChangeAspect="1" noChangeArrowheads="1" noTextEdit="1"/>
          </p:cNvSpPr>
          <p:nvPr/>
        </p:nvSpPr>
        <p:spPr bwMode="auto">
          <a:xfrm>
            <a:off x="-1524000" y="1428750"/>
            <a:ext cx="80867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37" name="Picture 36">
            <a:extLst>
              <a:ext uri="{FF2B5EF4-FFF2-40B4-BE49-F238E27FC236}">
                <a16:creationId xmlns:a16="http://schemas.microsoft.com/office/drawing/2014/main" id="{B46364CE-C5E4-4103-AB9F-00143FA282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77200" y="3859213"/>
            <a:ext cx="4657725" cy="2881240"/>
          </a:xfrm>
          <a:prstGeom prst="rect">
            <a:avLst/>
          </a:prstGeom>
          <a:scene3d>
            <a:camera prst="isometricRightUp"/>
            <a:lightRig rig="threePt" dir="t"/>
          </a:scene3d>
        </p:spPr>
      </p:pic>
      <p:pic>
        <p:nvPicPr>
          <p:cNvPr id="39" name="Picture 38">
            <a:extLst>
              <a:ext uri="{FF2B5EF4-FFF2-40B4-BE49-F238E27FC236}">
                <a16:creationId xmlns:a16="http://schemas.microsoft.com/office/drawing/2014/main" id="{8AFAEF1A-A0E5-42F5-BC0D-EA21469CF4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6720" y="2933700"/>
            <a:ext cx="990600" cy="990600"/>
          </a:xfrm>
          <a:prstGeom prst="rect">
            <a:avLst/>
          </a:prstGeom>
        </p:spPr>
      </p:pic>
      <p:pic>
        <p:nvPicPr>
          <p:cNvPr id="40" name="Picture 39">
            <a:extLst>
              <a:ext uri="{FF2B5EF4-FFF2-40B4-BE49-F238E27FC236}">
                <a16:creationId xmlns:a16="http://schemas.microsoft.com/office/drawing/2014/main" id="{757748FD-80CE-44CE-8483-8B270C991B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5256" y="164764"/>
            <a:ext cx="5128284" cy="1295399"/>
          </a:xfrm>
          <a:prstGeom prst="rect">
            <a:avLst/>
          </a:prstGeom>
        </p:spPr>
      </p:pic>
      <p:grpSp>
        <p:nvGrpSpPr>
          <p:cNvPr id="38" name="Group 37">
            <a:extLst>
              <a:ext uri="{FF2B5EF4-FFF2-40B4-BE49-F238E27FC236}">
                <a16:creationId xmlns:a16="http://schemas.microsoft.com/office/drawing/2014/main" id="{257411C8-2D29-4BC3-B696-48745DAD72B4}"/>
              </a:ext>
            </a:extLst>
          </p:cNvPr>
          <p:cNvGrpSpPr/>
          <p:nvPr/>
        </p:nvGrpSpPr>
        <p:grpSpPr>
          <a:xfrm>
            <a:off x="-1524000" y="1420813"/>
            <a:ext cx="7953375" cy="4876800"/>
            <a:chOff x="-1260759" y="1420813"/>
            <a:chExt cx="7953375" cy="4876800"/>
          </a:xfrm>
        </p:grpSpPr>
        <p:pic>
          <p:nvPicPr>
            <p:cNvPr id="35" name="Picture 34">
              <a:extLst>
                <a:ext uri="{FF2B5EF4-FFF2-40B4-BE49-F238E27FC236}">
                  <a16:creationId xmlns:a16="http://schemas.microsoft.com/office/drawing/2014/main" id="{2EDAA6BD-0EA3-459F-8047-639B7552A5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0759" y="1420813"/>
              <a:ext cx="7953375" cy="4876800"/>
            </a:xfrm>
            <a:prstGeom prst="rect">
              <a:avLst/>
            </a:prstGeom>
            <a:scene3d>
              <a:camera prst="orthographicFront">
                <a:rot lat="900000" lon="18000000" rev="0"/>
              </a:camera>
              <a:lightRig rig="threePt" dir="t"/>
            </a:scene3d>
          </p:spPr>
        </p:pic>
        <p:pic>
          <p:nvPicPr>
            <p:cNvPr id="41" name="Picture 40">
              <a:extLst>
                <a:ext uri="{FF2B5EF4-FFF2-40B4-BE49-F238E27FC236}">
                  <a16:creationId xmlns:a16="http://schemas.microsoft.com/office/drawing/2014/main" id="{6AEEDA9D-560C-48E6-8A16-AA1D7B65F9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345" y="1699418"/>
              <a:ext cx="7132320" cy="3732582"/>
            </a:xfrm>
            <a:prstGeom prst="rect">
              <a:avLst/>
            </a:prstGeom>
            <a:scene3d>
              <a:camera prst="orthographicFront">
                <a:rot lat="900000" lon="18000000" rev="0"/>
              </a:camera>
              <a:lightRig rig="threePt" dir="t"/>
            </a:scene3d>
          </p:spPr>
        </p:pic>
      </p:grpSp>
      <p:sp>
        <p:nvSpPr>
          <p:cNvPr id="43" name="Title 4">
            <a:extLst>
              <a:ext uri="{FF2B5EF4-FFF2-40B4-BE49-F238E27FC236}">
                <a16:creationId xmlns:a16="http://schemas.microsoft.com/office/drawing/2014/main" id="{7749809A-4BE4-4338-8788-74396D655C8C}"/>
              </a:ext>
            </a:extLst>
          </p:cNvPr>
          <p:cNvSpPr>
            <a:spLocks noGrp="1"/>
          </p:cNvSpPr>
          <p:nvPr>
            <p:ph type="title"/>
          </p:nvPr>
        </p:nvSpPr>
        <p:spPr>
          <a:xfrm>
            <a:off x="19050" y="-19129"/>
            <a:ext cx="5727264" cy="533400"/>
          </a:xfrm>
        </p:spPr>
        <p:txBody>
          <a:bodyPr/>
          <a:lstStyle/>
          <a:p>
            <a:pPr algn="l"/>
            <a:r>
              <a:rPr lang="en-US" sz="1800" b="0" spc="200" dirty="0">
                <a:solidFill>
                  <a:schemeClr val="accent6">
                    <a:lumMod val="50000"/>
                  </a:schemeClr>
                </a:solidFill>
                <a:effectLst/>
                <a:latin typeface="Blackadder ITC" panose="04020505051007020D02" pitchFamily="82" charset="0"/>
              </a:rPr>
              <a:t>Today is our day?</a:t>
            </a:r>
          </a:p>
        </p:txBody>
      </p:sp>
      <p:pic>
        <p:nvPicPr>
          <p:cNvPr id="44" name="Picture 43">
            <a:extLst>
              <a:ext uri="{FF2B5EF4-FFF2-40B4-BE49-F238E27FC236}">
                <a16:creationId xmlns:a16="http://schemas.microsoft.com/office/drawing/2014/main" id="{3802773D-8C9F-4109-811D-02362D9D49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90671" y="5666033"/>
            <a:ext cx="3000375" cy="1074420"/>
          </a:xfrm>
          <a:prstGeom prst="rect">
            <a:avLst/>
          </a:prstGeom>
        </p:spPr>
      </p:pic>
      <p:pic>
        <p:nvPicPr>
          <p:cNvPr id="7" name="Audio 6">
            <a:hlinkClick r:id="" action="ppaction://media"/>
            <a:extLst>
              <a:ext uri="{FF2B5EF4-FFF2-40B4-BE49-F238E27FC236}">
                <a16:creationId xmlns:a16="http://schemas.microsoft.com/office/drawing/2014/main" id="{183C73DE-2340-1D03-0A16-CAEA1D283830}"/>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79748584"/>
      </p:ext>
    </p:extLst>
  </p:cSld>
  <p:clrMapOvr>
    <a:masterClrMapping/>
  </p:clrMapOvr>
  <mc:AlternateContent xmlns:mc="http://schemas.openxmlformats.org/markup-compatibility/2006" xmlns:p14="http://schemas.microsoft.com/office/powerpoint/2010/main">
    <mc:Choice Requires="p14">
      <p:transition spd="slow" p14:dur="4750" advTm="3613"/>
    </mc:Choice>
    <mc:Fallback xmlns="">
      <p:transition spd="slow" advTm="3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rgbClr val="E5E9FB"/>
            </a:gs>
            <a:gs pos="68000">
              <a:srgbClr val="E4E8FB"/>
            </a:gs>
            <a:gs pos="100000">
              <a:schemeClr val="tx1">
                <a:lumMod val="75000"/>
              </a:schemeClr>
            </a:gs>
            <a:gs pos="0">
              <a:srgbClr val="96AB94"/>
            </a:gs>
          </a:gsLst>
          <a:lin ang="5400000" scaled="1"/>
          <a:tileRect/>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0FA4B74-2009-4874-AD6D-CC08B0C58622}"/>
              </a:ext>
            </a:extLst>
          </p:cNvPr>
          <p:cNvSpPr/>
          <p:nvPr/>
        </p:nvSpPr>
        <p:spPr>
          <a:xfrm>
            <a:off x="9652000" y="2423218"/>
            <a:ext cx="1156086" cy="246221"/>
          </a:xfrm>
          <a:prstGeom prst="rect">
            <a:avLst/>
          </a:prstGeom>
        </p:spPr>
        <p:txBody>
          <a:bodyPr wrap="none">
            <a:spAutoFit/>
          </a:bodyPr>
          <a:lstStyle/>
          <a:p>
            <a:r>
              <a:rPr lang="en-US" sz="1000" dirty="0">
                <a:solidFill>
                  <a:schemeClr val="tx1">
                    <a:lumMod val="75000"/>
                  </a:schemeClr>
                </a:solidFill>
              </a:rPr>
              <a:t>athlonsports.com</a:t>
            </a:r>
          </a:p>
        </p:txBody>
      </p:sp>
      <p:pic>
        <p:nvPicPr>
          <p:cNvPr id="21" name="Picture 20">
            <a:extLst>
              <a:ext uri="{FF2B5EF4-FFF2-40B4-BE49-F238E27FC236}">
                <a16:creationId xmlns:a16="http://schemas.microsoft.com/office/drawing/2014/main" id="{A06AD057-5980-4576-B874-D1841663DB78}"/>
              </a:ext>
            </a:extLst>
          </p:cNvPr>
          <p:cNvPicPr>
            <a:picLocks noChangeAspect="1"/>
          </p:cNvPicPr>
          <p:nvPr/>
        </p:nvPicPr>
        <p:blipFill>
          <a:blip r:embed="rId5"/>
          <a:stretch>
            <a:fillRect/>
          </a:stretch>
        </p:blipFill>
        <p:spPr>
          <a:xfrm>
            <a:off x="7848600" y="118963"/>
            <a:ext cx="3200400" cy="2323585"/>
          </a:xfrm>
          <a:prstGeom prst="rect">
            <a:avLst/>
          </a:prstGeom>
        </p:spPr>
      </p:pic>
      <p:pic>
        <p:nvPicPr>
          <p:cNvPr id="29" name="Picture 28">
            <a:extLst>
              <a:ext uri="{FF2B5EF4-FFF2-40B4-BE49-F238E27FC236}">
                <a16:creationId xmlns:a16="http://schemas.microsoft.com/office/drawing/2014/main" id="{3B0FB35C-F3A2-47FE-975C-0595B626D1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8848" y="3111758"/>
            <a:ext cx="1447800" cy="1276350"/>
          </a:xfrm>
          <a:prstGeom prst="rect">
            <a:avLst/>
          </a:prstGeom>
        </p:spPr>
      </p:pic>
      <p:sp>
        <p:nvSpPr>
          <p:cNvPr id="33" name="AutoShape 3">
            <a:extLst>
              <a:ext uri="{FF2B5EF4-FFF2-40B4-BE49-F238E27FC236}">
                <a16:creationId xmlns:a16="http://schemas.microsoft.com/office/drawing/2014/main" id="{2ACE32C3-F414-4244-A530-10EB909D4207}"/>
              </a:ext>
            </a:extLst>
          </p:cNvPr>
          <p:cNvSpPr>
            <a:spLocks noChangeAspect="1" noChangeArrowheads="1" noTextEdit="1"/>
          </p:cNvSpPr>
          <p:nvPr/>
        </p:nvSpPr>
        <p:spPr bwMode="auto">
          <a:xfrm>
            <a:off x="-1657350" y="1458913"/>
            <a:ext cx="80867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2" name="Group 1">
            <a:extLst>
              <a:ext uri="{FF2B5EF4-FFF2-40B4-BE49-F238E27FC236}">
                <a16:creationId xmlns:a16="http://schemas.microsoft.com/office/drawing/2014/main" id="{5DE94288-53E4-4613-90BB-09445ED59FD2}"/>
              </a:ext>
            </a:extLst>
          </p:cNvPr>
          <p:cNvGrpSpPr/>
          <p:nvPr/>
        </p:nvGrpSpPr>
        <p:grpSpPr>
          <a:xfrm>
            <a:off x="-1524000" y="1420813"/>
            <a:ext cx="7953375" cy="4876800"/>
            <a:chOff x="-1260759" y="1420813"/>
            <a:chExt cx="7953375" cy="4876800"/>
          </a:xfrm>
        </p:grpSpPr>
        <p:pic>
          <p:nvPicPr>
            <p:cNvPr id="35" name="Picture 34">
              <a:extLst>
                <a:ext uri="{FF2B5EF4-FFF2-40B4-BE49-F238E27FC236}">
                  <a16:creationId xmlns:a16="http://schemas.microsoft.com/office/drawing/2014/main" id="{2EDAA6BD-0EA3-459F-8047-639B7552A5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0759" y="1420813"/>
              <a:ext cx="7953375" cy="4876800"/>
            </a:xfrm>
            <a:prstGeom prst="rect">
              <a:avLst/>
            </a:prstGeom>
            <a:scene3d>
              <a:camera prst="orthographicFront">
                <a:rot lat="900000" lon="18000000" rev="0"/>
              </a:camera>
              <a:lightRig rig="threePt" dir="t"/>
            </a:scene3d>
          </p:spPr>
        </p:pic>
        <p:pic>
          <p:nvPicPr>
            <p:cNvPr id="18" name="Picture 17">
              <a:extLst>
                <a:ext uri="{FF2B5EF4-FFF2-40B4-BE49-F238E27FC236}">
                  <a16:creationId xmlns:a16="http://schemas.microsoft.com/office/drawing/2014/main" id="{FD0932FC-7D2D-4E29-A556-1B10FD07F5F8}"/>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850231" y="1741487"/>
              <a:ext cx="7132320" cy="3657600"/>
            </a:xfrm>
            <a:prstGeom prst="rect">
              <a:avLst/>
            </a:prstGeom>
            <a:scene3d>
              <a:camera prst="orthographicFront">
                <a:rot lat="900000" lon="18000000" rev="0"/>
              </a:camera>
              <a:lightRig rig="threePt" dir="t"/>
            </a:scene3d>
          </p:spPr>
        </p:pic>
      </p:grpSp>
      <p:pic>
        <p:nvPicPr>
          <p:cNvPr id="37" name="Picture 36">
            <a:extLst>
              <a:ext uri="{FF2B5EF4-FFF2-40B4-BE49-F238E27FC236}">
                <a16:creationId xmlns:a16="http://schemas.microsoft.com/office/drawing/2014/main" id="{B46364CE-C5E4-4103-AB9F-00143FA282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077200" y="3859213"/>
            <a:ext cx="4657725" cy="2881240"/>
          </a:xfrm>
          <a:prstGeom prst="rect">
            <a:avLst/>
          </a:prstGeom>
          <a:scene3d>
            <a:camera prst="isometricRightUp"/>
            <a:lightRig rig="threePt" dir="t"/>
          </a:scene3d>
        </p:spPr>
      </p:pic>
      <p:sp>
        <p:nvSpPr>
          <p:cNvPr id="14" name="Title 4">
            <a:extLst>
              <a:ext uri="{FF2B5EF4-FFF2-40B4-BE49-F238E27FC236}">
                <a16:creationId xmlns:a16="http://schemas.microsoft.com/office/drawing/2014/main" id="{25BACEAF-362F-4647-B659-6A267EA97798}"/>
              </a:ext>
            </a:extLst>
          </p:cNvPr>
          <p:cNvSpPr>
            <a:spLocks noGrp="1"/>
          </p:cNvSpPr>
          <p:nvPr>
            <p:ph type="title"/>
          </p:nvPr>
        </p:nvSpPr>
        <p:spPr>
          <a:xfrm>
            <a:off x="19050" y="-19129"/>
            <a:ext cx="5727264" cy="533400"/>
          </a:xfrm>
        </p:spPr>
        <p:txBody>
          <a:bodyPr/>
          <a:lstStyle/>
          <a:p>
            <a:pPr algn="l"/>
            <a:r>
              <a:rPr lang="en-US" sz="1800" b="0" spc="200" dirty="0">
                <a:solidFill>
                  <a:schemeClr val="accent6">
                    <a:lumMod val="50000"/>
                  </a:schemeClr>
                </a:solidFill>
                <a:effectLst/>
                <a:latin typeface="Blackadder ITC" panose="04020505051007020D02" pitchFamily="82" charset="0"/>
              </a:rPr>
              <a:t>May be the next time….</a:t>
            </a:r>
          </a:p>
        </p:txBody>
      </p:sp>
      <p:pic>
        <p:nvPicPr>
          <p:cNvPr id="8" name="Picture 7">
            <a:extLst>
              <a:ext uri="{FF2B5EF4-FFF2-40B4-BE49-F238E27FC236}">
                <a16:creationId xmlns:a16="http://schemas.microsoft.com/office/drawing/2014/main" id="{84A42173-FAC4-45A0-9F30-FC47B1AC06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88586">
            <a:off x="5798677" y="5567955"/>
            <a:ext cx="2906078" cy="954405"/>
          </a:xfrm>
          <a:prstGeom prst="rect">
            <a:avLst/>
          </a:prstGeom>
        </p:spPr>
      </p:pic>
      <p:pic>
        <p:nvPicPr>
          <p:cNvPr id="7" name="Audio 6">
            <a:hlinkClick r:id="" action="ppaction://media"/>
            <a:extLst>
              <a:ext uri="{FF2B5EF4-FFF2-40B4-BE49-F238E27FC236}">
                <a16:creationId xmlns:a16="http://schemas.microsoft.com/office/drawing/2014/main" id="{E9C6D7BC-9719-FDC4-B402-D8A903806A5B}"/>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14053632"/>
      </p:ext>
    </p:extLst>
  </p:cSld>
  <p:clrMapOvr>
    <a:masterClrMapping/>
  </p:clrMapOvr>
  <mc:AlternateContent xmlns:mc="http://schemas.openxmlformats.org/markup-compatibility/2006" xmlns:p14="http://schemas.microsoft.com/office/powerpoint/2010/main">
    <mc:Choice Requires="p14">
      <p:transition spd="slow" p14:dur="4750" advTm="3903"/>
    </mc:Choice>
    <mc:Fallback xmlns="">
      <p:transition spd="slow" advTm="3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19000">
              <a:srgbClr val="ECD0E9"/>
            </a:gs>
            <a:gs pos="77000">
              <a:schemeClr val="accent2">
                <a:lumMod val="50000"/>
              </a:schemeClr>
            </a:gs>
            <a:gs pos="45000">
              <a:schemeClr val="accent1">
                <a:lumMod val="20000"/>
                <a:lumOff val="80000"/>
              </a:schemeClr>
            </a:gs>
            <a:gs pos="90000">
              <a:schemeClr val="bg2">
                <a:lumMod val="75000"/>
                <a:lumOff val="25000"/>
              </a:schemeClr>
            </a:gs>
          </a:gsLst>
          <a:lin ang="8100000" scaled="1"/>
          <a:tileRect/>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70D09C-9B90-4E7A-BD7F-4A03BB4487FD}"/>
              </a:ext>
            </a:extLst>
          </p:cNvPr>
          <p:cNvSpPr>
            <a:spLocks noGrp="1"/>
          </p:cNvSpPr>
          <p:nvPr>
            <p:ph type="sldNum" sz="quarter" idx="12"/>
          </p:nvPr>
        </p:nvSpPr>
        <p:spPr/>
        <p:txBody>
          <a:bodyPr/>
          <a:lstStyle/>
          <a:p>
            <a:pPr>
              <a:defRPr/>
            </a:pPr>
            <a:fld id="{68F736D1-D5D9-46F2-A7EF-50FC960C8295}" type="slidenum">
              <a:rPr lang="en-US" smtClean="0"/>
              <a:pPr>
                <a:defRPr/>
              </a:pPr>
              <a:t>8</a:t>
            </a:fld>
            <a:endParaRPr lang="en-US" dirty="0"/>
          </a:p>
        </p:txBody>
      </p:sp>
      <p:pic>
        <p:nvPicPr>
          <p:cNvPr id="11" name="Picture 10">
            <a:extLst>
              <a:ext uri="{FF2B5EF4-FFF2-40B4-BE49-F238E27FC236}">
                <a16:creationId xmlns:a16="http://schemas.microsoft.com/office/drawing/2014/main" id="{C6485EF8-34A8-45D2-83A9-374A8F5833E4}"/>
              </a:ext>
            </a:extLst>
          </p:cNvPr>
          <p:cNvPicPr>
            <a:picLocks noChangeAspect="1"/>
          </p:cNvPicPr>
          <p:nvPr/>
        </p:nvPicPr>
        <p:blipFill>
          <a:blip r:embed="rId5"/>
          <a:stretch>
            <a:fillRect/>
          </a:stretch>
        </p:blipFill>
        <p:spPr>
          <a:xfrm>
            <a:off x="457200" y="4343400"/>
            <a:ext cx="3759200" cy="2150613"/>
          </a:xfrm>
          <a:prstGeom prst="rect">
            <a:avLst/>
          </a:prstGeom>
        </p:spPr>
      </p:pic>
      <p:pic>
        <p:nvPicPr>
          <p:cNvPr id="13" name="Picture 12">
            <a:extLst>
              <a:ext uri="{FF2B5EF4-FFF2-40B4-BE49-F238E27FC236}">
                <a16:creationId xmlns:a16="http://schemas.microsoft.com/office/drawing/2014/main" id="{A2F23956-6F91-4AC1-8D64-B9B8F43230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447626" y="1905000"/>
            <a:ext cx="3556049" cy="2652712"/>
          </a:xfrm>
          <a:prstGeom prst="rect">
            <a:avLst/>
          </a:prstGeom>
        </p:spPr>
      </p:pic>
      <p:pic>
        <p:nvPicPr>
          <p:cNvPr id="15" name="Picture 14">
            <a:extLst>
              <a:ext uri="{FF2B5EF4-FFF2-40B4-BE49-F238E27FC236}">
                <a16:creationId xmlns:a16="http://schemas.microsoft.com/office/drawing/2014/main" id="{4F4F96A9-C519-4FDA-9010-306839F2EC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6800" y="759619"/>
            <a:ext cx="2857500" cy="1343025"/>
          </a:xfrm>
          <a:prstGeom prst="rect">
            <a:avLst/>
          </a:prstGeom>
        </p:spPr>
      </p:pic>
      <p:sp>
        <p:nvSpPr>
          <p:cNvPr id="16" name="Rectangle 15">
            <a:extLst>
              <a:ext uri="{FF2B5EF4-FFF2-40B4-BE49-F238E27FC236}">
                <a16:creationId xmlns:a16="http://schemas.microsoft.com/office/drawing/2014/main" id="{9AE6FF9A-D811-4FFC-A780-2CBD6DB6EE28}"/>
              </a:ext>
            </a:extLst>
          </p:cNvPr>
          <p:cNvSpPr/>
          <p:nvPr/>
        </p:nvSpPr>
        <p:spPr>
          <a:xfrm rot="19809658">
            <a:off x="4457804" y="3740224"/>
            <a:ext cx="4841610" cy="830997"/>
          </a:xfrm>
          <a:prstGeom prst="rect">
            <a:avLst/>
          </a:prstGeom>
        </p:spPr>
        <p:txBody>
          <a:bodyPr wrap="square">
            <a:spAutoFit/>
          </a:bodyPr>
          <a:lstStyle/>
          <a:p>
            <a:pPr algn="ctr"/>
            <a:r>
              <a:rPr lang="en-US" dirty="0">
                <a:solidFill>
                  <a:srgbClr val="003A48"/>
                </a:solidFill>
                <a:latin typeface="+mj-lt"/>
              </a:rPr>
              <a:t>not in a good mood, we begin to quickly switch between channels</a:t>
            </a:r>
          </a:p>
        </p:txBody>
      </p:sp>
      <p:sp>
        <p:nvSpPr>
          <p:cNvPr id="17" name="TextBox 16">
            <a:extLst>
              <a:ext uri="{FF2B5EF4-FFF2-40B4-BE49-F238E27FC236}">
                <a16:creationId xmlns:a16="http://schemas.microsoft.com/office/drawing/2014/main" id="{AECABA31-1F8F-4687-89A0-AEB32AA4FD65}"/>
              </a:ext>
            </a:extLst>
          </p:cNvPr>
          <p:cNvSpPr txBox="1"/>
          <p:nvPr/>
        </p:nvSpPr>
        <p:spPr>
          <a:xfrm>
            <a:off x="9504723" y="2359967"/>
            <a:ext cx="2380780" cy="461665"/>
          </a:xfrm>
          <a:prstGeom prst="rect">
            <a:avLst/>
          </a:prstGeom>
          <a:noFill/>
        </p:spPr>
        <p:txBody>
          <a:bodyPr wrap="none" rtlCol="0">
            <a:spAutoFit/>
          </a:bodyPr>
          <a:lstStyle/>
          <a:p>
            <a:r>
              <a:rPr lang="en-US" dirty="0">
                <a:solidFill>
                  <a:srgbClr val="7030A0"/>
                </a:solidFill>
                <a:latin typeface="+mj-lt"/>
              </a:rPr>
              <a:t>…. and suddenly!</a:t>
            </a:r>
          </a:p>
        </p:txBody>
      </p:sp>
      <p:sp>
        <p:nvSpPr>
          <p:cNvPr id="18" name="Title 4">
            <a:extLst>
              <a:ext uri="{FF2B5EF4-FFF2-40B4-BE49-F238E27FC236}">
                <a16:creationId xmlns:a16="http://schemas.microsoft.com/office/drawing/2014/main" id="{712BCAA3-E255-4187-97DC-DDCA073ED4A7}"/>
              </a:ext>
            </a:extLst>
          </p:cNvPr>
          <p:cNvSpPr>
            <a:spLocks noGrp="1"/>
          </p:cNvSpPr>
          <p:nvPr>
            <p:ph type="title"/>
          </p:nvPr>
        </p:nvSpPr>
        <p:spPr>
          <a:xfrm>
            <a:off x="19050" y="-19129"/>
            <a:ext cx="5727264" cy="533400"/>
          </a:xfrm>
        </p:spPr>
        <p:txBody>
          <a:bodyPr/>
          <a:lstStyle/>
          <a:p>
            <a:pPr algn="l"/>
            <a:r>
              <a:rPr lang="en-US" sz="1800" b="0" spc="200" dirty="0">
                <a:solidFill>
                  <a:schemeClr val="accent6">
                    <a:lumMod val="50000"/>
                  </a:schemeClr>
                </a:solidFill>
                <a:effectLst/>
                <a:latin typeface="Blackadder ITC" panose="04020505051007020D02" pitchFamily="82" charset="0"/>
                <a:cs typeface="Arabic Typesetting" panose="03020402040406030203" pitchFamily="66" charset="-78"/>
              </a:rPr>
              <a:t>Well-known Spartans fan</a:t>
            </a:r>
          </a:p>
        </p:txBody>
      </p:sp>
      <p:pic>
        <p:nvPicPr>
          <p:cNvPr id="21" name="Audio 20">
            <a:hlinkClick r:id="" action="ppaction://media"/>
            <a:extLst>
              <a:ext uri="{FF2B5EF4-FFF2-40B4-BE49-F238E27FC236}">
                <a16:creationId xmlns:a16="http://schemas.microsoft.com/office/drawing/2014/main" id="{FB22B599-4342-5312-A5C7-BE6D58C0996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7399518"/>
      </p:ext>
    </p:extLst>
  </p:cSld>
  <p:clrMapOvr>
    <a:masterClrMapping/>
  </p:clrMapOvr>
  <mc:AlternateContent xmlns:mc="http://schemas.openxmlformats.org/markup-compatibility/2006" xmlns:p14="http://schemas.microsoft.com/office/powerpoint/2010/main">
    <mc:Choice Requires="p14">
      <p:transition spd="slow" p14:dur="4750" advTm="6869"/>
    </mc:Choice>
    <mc:Fallback xmlns="">
      <p:transition spd="slow" advTm="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rgbClr val="E5E9FB"/>
            </a:gs>
            <a:gs pos="68000">
              <a:srgbClr val="E4E8FB"/>
            </a:gs>
            <a:gs pos="100000">
              <a:schemeClr val="tx1">
                <a:lumMod val="75000"/>
              </a:schemeClr>
            </a:gs>
            <a:gs pos="0">
              <a:srgbClr val="96AB94"/>
            </a:gs>
          </a:gsLst>
          <a:lin ang="5400000" scaled="1"/>
          <a:tileRect/>
        </a:gra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DD8C4CD-AD45-43CA-A634-BAF9716FB444}"/>
              </a:ext>
            </a:extLst>
          </p:cNvPr>
          <p:cNvPicPr>
            <a:picLocks noChangeAspect="1"/>
          </p:cNvPicPr>
          <p:nvPr/>
        </p:nvPicPr>
        <p:blipFill>
          <a:blip r:embed="rId5"/>
          <a:stretch>
            <a:fillRect/>
          </a:stretch>
        </p:blipFill>
        <p:spPr>
          <a:xfrm>
            <a:off x="9310364" y="0"/>
            <a:ext cx="2848585" cy="1871444"/>
          </a:xfrm>
          <a:prstGeom prst="rect">
            <a:avLst/>
          </a:prstGeom>
          <a:ln w="28575">
            <a:solidFill>
              <a:schemeClr val="accent2">
                <a:lumMod val="50000"/>
              </a:schemeClr>
            </a:solidFill>
          </a:ln>
        </p:spPr>
      </p:pic>
      <p:sp>
        <p:nvSpPr>
          <p:cNvPr id="33" name="AutoShape 3">
            <a:extLst>
              <a:ext uri="{FF2B5EF4-FFF2-40B4-BE49-F238E27FC236}">
                <a16:creationId xmlns:a16="http://schemas.microsoft.com/office/drawing/2014/main" id="{2ACE32C3-F414-4244-A530-10EB909D4207}"/>
              </a:ext>
            </a:extLst>
          </p:cNvPr>
          <p:cNvSpPr>
            <a:spLocks noChangeAspect="1" noChangeArrowheads="1" noTextEdit="1"/>
          </p:cNvSpPr>
          <p:nvPr/>
        </p:nvSpPr>
        <p:spPr bwMode="auto">
          <a:xfrm>
            <a:off x="-1524000" y="1428750"/>
            <a:ext cx="80867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35" name="Picture 34">
            <a:extLst>
              <a:ext uri="{FF2B5EF4-FFF2-40B4-BE49-F238E27FC236}">
                <a16:creationId xmlns:a16="http://schemas.microsoft.com/office/drawing/2014/main" id="{2EDAA6BD-0EA3-459F-8047-639B7552A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1420813"/>
            <a:ext cx="7953375" cy="4876800"/>
          </a:xfrm>
          <a:prstGeom prst="rect">
            <a:avLst/>
          </a:prstGeom>
          <a:scene3d>
            <a:camera prst="orthographicFront">
              <a:rot lat="900000" lon="18000000" rev="0"/>
            </a:camera>
            <a:lightRig rig="threePt" dir="t"/>
          </a:scene3d>
        </p:spPr>
      </p:pic>
      <p:pic>
        <p:nvPicPr>
          <p:cNvPr id="37" name="Picture 36">
            <a:extLst>
              <a:ext uri="{FF2B5EF4-FFF2-40B4-BE49-F238E27FC236}">
                <a16:creationId xmlns:a16="http://schemas.microsoft.com/office/drawing/2014/main" id="{B46364CE-C5E4-4103-AB9F-00143FA282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77200" y="3859213"/>
            <a:ext cx="4657725" cy="2881240"/>
          </a:xfrm>
          <a:prstGeom prst="rect">
            <a:avLst/>
          </a:prstGeom>
          <a:scene3d>
            <a:camera prst="isometricRightUp"/>
            <a:lightRig rig="threePt" dir="t"/>
          </a:scene3d>
        </p:spPr>
      </p:pic>
      <p:pic>
        <p:nvPicPr>
          <p:cNvPr id="12" name="Picture 11">
            <a:extLst>
              <a:ext uri="{FF2B5EF4-FFF2-40B4-BE49-F238E27FC236}">
                <a16:creationId xmlns:a16="http://schemas.microsoft.com/office/drawing/2014/main" id="{CA11E37A-F0ED-4953-BE79-DFDA0E962C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5964" y="895759"/>
            <a:ext cx="2390850" cy="615328"/>
          </a:xfrm>
          <a:prstGeom prst="rect">
            <a:avLst/>
          </a:prstGeom>
          <a:scene3d>
            <a:camera prst="orthographicFront">
              <a:rot lat="900000" lon="18000000" rev="0"/>
            </a:camera>
            <a:lightRig rig="threePt" dir="t"/>
          </a:scene3d>
        </p:spPr>
      </p:pic>
      <p:pic>
        <p:nvPicPr>
          <p:cNvPr id="5" name="Picture 4">
            <a:extLst>
              <a:ext uri="{FF2B5EF4-FFF2-40B4-BE49-F238E27FC236}">
                <a16:creationId xmlns:a16="http://schemas.microsoft.com/office/drawing/2014/main" id="{EAA2856B-2DA2-4B8D-8E70-F44BA3DCB3F3}"/>
              </a:ext>
            </a:extLst>
          </p:cNvPr>
          <p:cNvPicPr>
            <a:picLocks/>
          </p:cNvPicPr>
          <p:nvPr/>
        </p:nvPicPr>
        <p:blipFill>
          <a:blip r:embed="rId9"/>
          <a:stretch>
            <a:fillRect/>
          </a:stretch>
        </p:blipFill>
        <p:spPr>
          <a:xfrm>
            <a:off x="-1110966" y="1751597"/>
            <a:ext cx="7132320" cy="3657600"/>
          </a:xfrm>
          <a:prstGeom prst="rect">
            <a:avLst/>
          </a:prstGeom>
          <a:scene3d>
            <a:camera prst="orthographicFront">
              <a:rot lat="899998" lon="17999995" rev="21599994"/>
            </a:camera>
            <a:lightRig rig="threePt" dir="t"/>
          </a:scene3d>
        </p:spPr>
      </p:pic>
      <p:grpSp>
        <p:nvGrpSpPr>
          <p:cNvPr id="24" name="Group 23">
            <a:extLst>
              <a:ext uri="{FF2B5EF4-FFF2-40B4-BE49-F238E27FC236}">
                <a16:creationId xmlns:a16="http://schemas.microsoft.com/office/drawing/2014/main" id="{DD1BACDF-7B23-447C-9E56-EBAEB906FBE6}"/>
              </a:ext>
            </a:extLst>
          </p:cNvPr>
          <p:cNvGrpSpPr/>
          <p:nvPr/>
        </p:nvGrpSpPr>
        <p:grpSpPr>
          <a:xfrm>
            <a:off x="4429698" y="638293"/>
            <a:ext cx="6096000" cy="3541690"/>
            <a:chOff x="4800600" y="259373"/>
            <a:chExt cx="6096000" cy="3541690"/>
          </a:xfrm>
        </p:grpSpPr>
        <p:pic>
          <p:nvPicPr>
            <p:cNvPr id="17" name="Picture 16">
              <a:extLst>
                <a:ext uri="{FF2B5EF4-FFF2-40B4-BE49-F238E27FC236}">
                  <a16:creationId xmlns:a16="http://schemas.microsoft.com/office/drawing/2014/main" id="{E523CE53-22FF-4CC7-9BDA-BF80461EEF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0600" y="259373"/>
              <a:ext cx="6096000" cy="3541690"/>
            </a:xfrm>
            <a:prstGeom prst="rect">
              <a:avLst/>
            </a:prstGeom>
            <a:scene3d>
              <a:camera prst="orthographicFront"/>
              <a:lightRig rig="morning" dir="t"/>
            </a:scene3d>
            <a:sp3d prstMaterial="metal"/>
          </p:spPr>
        </p:pic>
        <p:sp>
          <p:nvSpPr>
            <p:cNvPr id="22" name="Rectangle: Rounded Corners 21">
              <a:extLst>
                <a:ext uri="{FF2B5EF4-FFF2-40B4-BE49-F238E27FC236}">
                  <a16:creationId xmlns:a16="http://schemas.microsoft.com/office/drawing/2014/main" id="{43CB91C1-F826-4E69-9F61-8B46E40A2E70}"/>
                </a:ext>
              </a:extLst>
            </p:cNvPr>
            <p:cNvSpPr/>
            <p:nvPr/>
          </p:nvSpPr>
          <p:spPr bwMode="auto">
            <a:xfrm>
              <a:off x="5486400" y="474899"/>
              <a:ext cx="4995862" cy="2015613"/>
            </a:xfrm>
            <a:prstGeom prst="roundRect">
              <a:avLst/>
            </a:prstGeom>
            <a:noFill/>
            <a:ln w="9525"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algn="ctr"/>
              <a:r>
                <a:rPr lang="en-US" sz="1800" dirty="0">
                  <a:solidFill>
                    <a:schemeClr val="bg1">
                      <a:lumMod val="75000"/>
                    </a:schemeClr>
                  </a:solidFill>
                </a:rPr>
                <a:t>Nuclear reactions in stars and stellar explosions generate energy and are responsible for the ongoing synthesis of the elements. They are, therefore, at the heart of many astrophysical phenomena, such as stars, novae, supernovae, and X-ray bursts.</a:t>
              </a:r>
            </a:p>
          </p:txBody>
        </p:sp>
      </p:grpSp>
      <p:sp>
        <p:nvSpPr>
          <p:cNvPr id="25" name="TextBox 24">
            <a:extLst>
              <a:ext uri="{FF2B5EF4-FFF2-40B4-BE49-F238E27FC236}">
                <a16:creationId xmlns:a16="http://schemas.microsoft.com/office/drawing/2014/main" id="{7F122B34-8E76-4004-9CF2-FEA4E7F739E7}"/>
              </a:ext>
            </a:extLst>
          </p:cNvPr>
          <p:cNvSpPr txBox="1"/>
          <p:nvPr/>
        </p:nvSpPr>
        <p:spPr>
          <a:xfrm>
            <a:off x="8839200" y="2703737"/>
            <a:ext cx="1040670" cy="261610"/>
          </a:xfrm>
          <a:prstGeom prst="rect">
            <a:avLst/>
          </a:prstGeom>
          <a:noFill/>
        </p:spPr>
        <p:txBody>
          <a:bodyPr wrap="none" rtlCol="0">
            <a:spAutoFit/>
          </a:bodyPr>
          <a:lstStyle/>
          <a:p>
            <a:r>
              <a:rPr lang="en-US" sz="1050" i="1" dirty="0">
                <a:solidFill>
                  <a:schemeClr val="tx2">
                    <a:lumMod val="75000"/>
                  </a:schemeClr>
                </a:solidFill>
              </a:rPr>
              <a:t>MSUCL-1345</a:t>
            </a:r>
          </a:p>
        </p:txBody>
      </p:sp>
      <p:sp>
        <p:nvSpPr>
          <p:cNvPr id="30" name="Title 4">
            <a:extLst>
              <a:ext uri="{FF2B5EF4-FFF2-40B4-BE49-F238E27FC236}">
                <a16:creationId xmlns:a16="http://schemas.microsoft.com/office/drawing/2014/main" id="{2115DB28-A9E4-4F58-990F-B55067716762}"/>
              </a:ext>
            </a:extLst>
          </p:cNvPr>
          <p:cNvSpPr>
            <a:spLocks noGrp="1"/>
          </p:cNvSpPr>
          <p:nvPr>
            <p:ph type="title"/>
          </p:nvPr>
        </p:nvSpPr>
        <p:spPr>
          <a:xfrm>
            <a:off x="19050" y="-19129"/>
            <a:ext cx="6991350" cy="533400"/>
          </a:xfrm>
        </p:spPr>
        <p:txBody>
          <a:bodyPr/>
          <a:lstStyle/>
          <a:p>
            <a:pPr algn="l"/>
            <a:r>
              <a:rPr lang="en-US" sz="1800" b="0" spc="200" dirty="0">
                <a:solidFill>
                  <a:schemeClr val="accent6">
                    <a:lumMod val="50000"/>
                  </a:schemeClr>
                </a:solidFill>
                <a:effectLst/>
                <a:latin typeface="Blackadder ITC" panose="04020505051007020D02" pitchFamily="82" charset="0"/>
              </a:rPr>
              <a:t>Nucleosynthesis and stellar evolution in the cosmos</a:t>
            </a:r>
          </a:p>
        </p:txBody>
      </p:sp>
      <p:pic>
        <p:nvPicPr>
          <p:cNvPr id="27" name="Picture 26">
            <a:extLst>
              <a:ext uri="{FF2B5EF4-FFF2-40B4-BE49-F238E27FC236}">
                <a16:creationId xmlns:a16="http://schemas.microsoft.com/office/drawing/2014/main" id="{7F1F5414-C106-495A-9BFB-8B6971EB23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27912">
            <a:off x="6101583" y="5511832"/>
            <a:ext cx="2577465" cy="1171575"/>
          </a:xfrm>
          <a:prstGeom prst="rect">
            <a:avLst/>
          </a:prstGeom>
        </p:spPr>
      </p:pic>
      <p:pic>
        <p:nvPicPr>
          <p:cNvPr id="29" name="Audio 28">
            <a:hlinkClick r:id="" action="ppaction://media"/>
            <a:extLst>
              <a:ext uri="{FF2B5EF4-FFF2-40B4-BE49-F238E27FC236}">
                <a16:creationId xmlns:a16="http://schemas.microsoft.com/office/drawing/2014/main" id="{9300F83B-8301-71EB-DD14-3AAB7D5B7725}"/>
              </a:ext>
            </a:extLst>
          </p:cNvPr>
          <p:cNvPicPr>
            <a:picLocks noChangeAspect="1"/>
          </p:cNvPicPr>
          <p:nvPr>
            <a:audioFile r:link="rId1"/>
            <p:extLst>
              <p:ext uri="{DAA4B4D4-6D71-4841-9C94-3DE7FCFB9230}">
                <p14:media xmlns:p14="http://schemas.microsoft.com/office/powerpoint/2010/main" r:embed="rId2">
                  <p14:trim end="4417.7868"/>
                </p14:media>
              </p:ext>
            </p:extLst>
          </p:nvPr>
        </p:nvPicPr>
        <p:blipFill>
          <a:blip r:embed="rId12"/>
          <a:srcRect l="-161075" t="-161075" r="-161075" b="-161075"/>
          <a:stretch>
            <a:fillRect/>
          </a:stretch>
        </p:blipFill>
        <p:spPr>
          <a:xfrm>
            <a:off x="10243456" y="5073849"/>
            <a:ext cx="2057400" cy="2057400"/>
          </a:xfrm>
          <a:prstGeom prst="ellipse">
            <a:avLst/>
          </a:prstGeom>
        </p:spPr>
      </p:pic>
      <p:sp>
        <p:nvSpPr>
          <p:cNvPr id="2" name="TextBox 1"/>
          <p:cNvSpPr txBox="1"/>
          <p:nvPr/>
        </p:nvSpPr>
        <p:spPr>
          <a:xfrm>
            <a:off x="304800" y="6553200"/>
            <a:ext cx="4267515" cy="338554"/>
          </a:xfrm>
          <a:prstGeom prst="rect">
            <a:avLst/>
          </a:prstGeom>
          <a:noFill/>
        </p:spPr>
        <p:txBody>
          <a:bodyPr wrap="none" rtlCol="0">
            <a:spAutoFit/>
          </a:bodyPr>
          <a:lstStyle/>
          <a:p>
            <a:r>
              <a:rPr lang="en-US" sz="1600" spc="200" dirty="0">
                <a:solidFill>
                  <a:schemeClr val="accent6">
                    <a:lumMod val="50000"/>
                  </a:schemeClr>
                </a:solidFill>
                <a:latin typeface="Blackadder ITC" panose="04020505051007020D02" pitchFamily="82" charset="0"/>
                <a:ea typeface="+mj-ea"/>
                <a:cs typeface="+mj-cs"/>
              </a:rPr>
              <a:t>Pictures from Rare Isotope Rap - </a:t>
            </a:r>
            <a:r>
              <a:rPr lang="en-US" sz="1600" spc="200" dirty="0" err="1">
                <a:solidFill>
                  <a:schemeClr val="accent6">
                    <a:lumMod val="50000"/>
                  </a:schemeClr>
                </a:solidFill>
                <a:latin typeface="Blackadder ITC" panose="04020505051007020D02" pitchFamily="82" charset="0"/>
                <a:ea typeface="+mj-ea"/>
                <a:cs typeface="+mj-cs"/>
              </a:rPr>
              <a:t>alpinekat</a:t>
            </a:r>
            <a:endParaRPr lang="en-US" sz="1600" spc="200" dirty="0">
              <a:solidFill>
                <a:schemeClr val="accent6">
                  <a:lumMod val="50000"/>
                </a:schemeClr>
              </a:solidFill>
              <a:latin typeface="Blackadder ITC" panose="04020505051007020D02" pitchFamily="82" charset="0"/>
              <a:ea typeface="+mj-ea"/>
              <a:cs typeface="+mj-cs"/>
            </a:endParaRPr>
          </a:p>
        </p:txBody>
      </p:sp>
    </p:spTree>
    <p:extLst>
      <p:ext uri="{BB962C8B-B14F-4D97-AF65-F5344CB8AC3E}">
        <p14:creationId xmlns:p14="http://schemas.microsoft.com/office/powerpoint/2010/main" val="691917682"/>
      </p:ext>
    </p:extLst>
  </p:cSld>
  <p:clrMapOvr>
    <a:masterClrMapping/>
  </p:clrMapOvr>
  <mc:AlternateContent xmlns:mc="http://schemas.openxmlformats.org/markup-compatibility/2006" xmlns:p14="http://schemas.microsoft.com/office/powerpoint/2010/main">
    <mc:Choice Requires="p14">
      <p:transition spd="slow" p14:dur="4750" advTm="8622"/>
    </mc:Choice>
    <mc:Fallback xmlns="">
      <p:transition spd="slow" advTm="8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2"/>
</p:tagLst>
</file>

<file path=ppt/tags/tag10.xml><?xml version="1.0" encoding="utf-8"?>
<p:tagLst xmlns:a="http://schemas.openxmlformats.org/drawingml/2006/main" xmlns:r="http://schemas.openxmlformats.org/officeDocument/2006/relationships" xmlns:p="http://schemas.openxmlformats.org/presentationml/2006/main">
  <p:tag name="TIMING" val="|4.8|9.3"/>
</p:tagLst>
</file>

<file path=ppt/tags/tag11.xml><?xml version="1.0" encoding="utf-8"?>
<p:tagLst xmlns:a="http://schemas.openxmlformats.org/drawingml/2006/main" xmlns:r="http://schemas.openxmlformats.org/officeDocument/2006/relationships" xmlns:p="http://schemas.openxmlformats.org/presentationml/2006/main">
  <p:tag name="TIMING" val="|4.4"/>
</p:tagLst>
</file>

<file path=ppt/tags/tag12.xml><?xml version="1.0" encoding="utf-8"?>
<p:tagLst xmlns:a="http://schemas.openxmlformats.org/drawingml/2006/main" xmlns:r="http://schemas.openxmlformats.org/officeDocument/2006/relationships" xmlns:p="http://schemas.openxmlformats.org/presentationml/2006/main">
  <p:tag name="TIMING" val="|0.5|0.6|1"/>
</p:tagLst>
</file>

<file path=ppt/tags/tag13.xml><?xml version="1.0" encoding="utf-8"?>
<p:tagLst xmlns:a="http://schemas.openxmlformats.org/drawingml/2006/main" xmlns:r="http://schemas.openxmlformats.org/officeDocument/2006/relationships" xmlns:p="http://schemas.openxmlformats.org/presentationml/2006/main">
  <p:tag name="TIMING" val="|4.9|2"/>
</p:tagLst>
</file>

<file path=ppt/tags/tag14.xml><?xml version="1.0" encoding="utf-8"?>
<p:tagLst xmlns:a="http://schemas.openxmlformats.org/drawingml/2006/main" xmlns:r="http://schemas.openxmlformats.org/officeDocument/2006/relationships" xmlns:p="http://schemas.openxmlformats.org/presentationml/2006/main">
  <p:tag name="TIMING" val="|35.3"/>
</p:tagLst>
</file>

<file path=ppt/tags/tag15.xml><?xml version="1.0" encoding="utf-8"?>
<p:tagLst xmlns:a="http://schemas.openxmlformats.org/drawingml/2006/main" xmlns:r="http://schemas.openxmlformats.org/officeDocument/2006/relationships" xmlns:p="http://schemas.openxmlformats.org/presentationml/2006/main">
  <p:tag name="TIMING" val="|3|1.1|0.9"/>
</p:tagLst>
</file>

<file path=ppt/tags/tag16.xml><?xml version="1.0" encoding="utf-8"?>
<p:tagLst xmlns:a="http://schemas.openxmlformats.org/drawingml/2006/main" xmlns:r="http://schemas.openxmlformats.org/officeDocument/2006/relationships" xmlns:p="http://schemas.openxmlformats.org/presentationml/2006/main">
  <p:tag name="TIMING" val="|1.9|4.6"/>
</p:tagLst>
</file>

<file path=ppt/tags/tag17.xml><?xml version="1.0" encoding="utf-8"?>
<p:tagLst xmlns:a="http://schemas.openxmlformats.org/drawingml/2006/main" xmlns:r="http://schemas.openxmlformats.org/officeDocument/2006/relationships" xmlns:p="http://schemas.openxmlformats.org/presentationml/2006/main">
  <p:tag name="TIMING" val="|0.8|2.5|1.7"/>
</p:tagLst>
</file>

<file path=ppt/tags/tag2.xml><?xml version="1.0" encoding="utf-8"?>
<p:tagLst xmlns:a="http://schemas.openxmlformats.org/drawingml/2006/main" xmlns:r="http://schemas.openxmlformats.org/officeDocument/2006/relationships" xmlns:p="http://schemas.openxmlformats.org/presentationml/2006/main">
  <p:tag name="TIMING" val="|4.9|3.7|7.2"/>
</p:tagLst>
</file>

<file path=ppt/tags/tag3.xml><?xml version="1.0" encoding="utf-8"?>
<p:tagLst xmlns:a="http://schemas.openxmlformats.org/drawingml/2006/main" xmlns:r="http://schemas.openxmlformats.org/officeDocument/2006/relationships" xmlns:p="http://schemas.openxmlformats.org/presentationml/2006/main">
  <p:tag name="TIMING" val="|4.4|1.5|1.3"/>
</p:tagLst>
</file>

<file path=ppt/tags/tag4.xml><?xml version="1.0" encoding="utf-8"?>
<p:tagLst xmlns:a="http://schemas.openxmlformats.org/drawingml/2006/main" xmlns:r="http://schemas.openxmlformats.org/officeDocument/2006/relationships" xmlns:p="http://schemas.openxmlformats.org/presentationml/2006/main">
  <p:tag name="TIMING" val="|1.5|4.1|4.5"/>
</p:tagLst>
</file>

<file path=ppt/tags/tag5.xml><?xml version="1.0" encoding="utf-8"?>
<p:tagLst xmlns:a="http://schemas.openxmlformats.org/drawingml/2006/main" xmlns:r="http://schemas.openxmlformats.org/officeDocument/2006/relationships" xmlns:p="http://schemas.openxmlformats.org/presentationml/2006/main">
  <p:tag name="TIMING" val="|4.8|1.8|5.9|2.3|3.4|1.6"/>
</p:tagLst>
</file>

<file path=ppt/tags/tag6.xml><?xml version="1.0" encoding="utf-8"?>
<p:tagLst xmlns:a="http://schemas.openxmlformats.org/drawingml/2006/main" xmlns:r="http://schemas.openxmlformats.org/officeDocument/2006/relationships" xmlns:p="http://schemas.openxmlformats.org/presentationml/2006/main">
  <p:tag name="TIMING" val="|1.4|4.6|5.9|5|2.6"/>
</p:tagLst>
</file>

<file path=ppt/tags/tag7.xml><?xml version="1.0" encoding="utf-8"?>
<p:tagLst xmlns:a="http://schemas.openxmlformats.org/drawingml/2006/main" xmlns:r="http://schemas.openxmlformats.org/officeDocument/2006/relationships" xmlns:p="http://schemas.openxmlformats.org/presentationml/2006/main">
  <p:tag name="TIMING" val="|7.2|4|6.9|3.5|2.1"/>
</p:tagLst>
</file>

<file path=ppt/tags/tag8.xml><?xml version="1.0" encoding="utf-8"?>
<p:tagLst xmlns:a="http://schemas.openxmlformats.org/drawingml/2006/main" xmlns:r="http://schemas.openxmlformats.org/officeDocument/2006/relationships" xmlns:p="http://schemas.openxmlformats.org/presentationml/2006/main">
  <p:tag name="TIMING" val="|10.8|4.5"/>
</p:tagLst>
</file>

<file path=ppt/tags/tag9.xml><?xml version="1.0" encoding="utf-8"?>
<p:tagLst xmlns:a="http://schemas.openxmlformats.org/drawingml/2006/main" xmlns:r="http://schemas.openxmlformats.org/officeDocument/2006/relationships" xmlns:p="http://schemas.openxmlformats.org/presentationml/2006/main">
  <p:tag name="TIMING" val="|5.2|4.9|5"/>
</p:tagLst>
</file>

<file path=ppt/theme/theme1.xml><?xml version="1.0" encoding="utf-8"?>
<a:theme xmlns:a="http://schemas.openxmlformats.org/drawingml/2006/main" name="Project Overview">
  <a:themeElements>
    <a:clrScheme name="">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0000FF"/>
      </a:hlink>
      <a:folHlink>
        <a:srgbClr val="FF7C80"/>
      </a:folHlink>
    </a:clrScheme>
    <a:fontScheme name="Project Overview">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hlink"/>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hlink"/>
            </a:solidFill>
            <a:effectLst/>
            <a:latin typeface="Arial" pitchFamily="34" charset="0"/>
          </a:defRPr>
        </a:defPPr>
      </a:lstStyle>
    </a:lnDef>
  </a:objectDefaults>
  <a:extraClrSchemeLst>
    <a:extraClrScheme>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roject Overview">
  <a:themeElements>
    <a:clrScheme name="">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0000FF"/>
      </a:hlink>
      <a:folHlink>
        <a:srgbClr val="FF7C80"/>
      </a:folHlink>
    </a:clrScheme>
    <a:fontScheme name="Project Overview">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hlink"/>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hlink"/>
            </a:solidFill>
            <a:effectLst/>
            <a:latin typeface="Arial" pitchFamily="34" charset="0"/>
          </a:defRPr>
        </a:defPPr>
      </a:lstStyle>
    </a:lnDef>
  </a:objectDefaults>
  <a:extraClrSchemeLst>
    <a:extraClrScheme>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rchive_x0020_Date xmlns="31ac3772-10db-466f-87b2-5ca6a813de61" xsi:nil="true"/>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4EC9A1E4C52841A7610174F0E3835D" ma:contentTypeVersion="1" ma:contentTypeDescription="Create a new document." ma:contentTypeScope="" ma:versionID="92c11cdaf19bfa0b52546f4d4a4f32fc">
  <xsd:schema xmlns:xsd="http://www.w3.org/2001/XMLSchema" xmlns:xs="http://www.w3.org/2001/XMLSchema" xmlns:p="http://schemas.microsoft.com/office/2006/metadata/properties" xmlns:ns1="http://schemas.microsoft.com/sharepoint/v3" xmlns:ns2="31ac3772-10db-466f-87b2-5ca6a813de61" targetNamespace="http://schemas.microsoft.com/office/2006/metadata/properties" ma:root="true" ma:fieldsID="b433040a8d30e51b2d4f8e0feb769d86" ns1:_="" ns2:_="">
    <xsd:import namespace="http://schemas.microsoft.com/sharepoint/v3"/>
    <xsd:import namespace="31ac3772-10db-466f-87b2-5ca6a813de61"/>
    <xsd:element name="properties">
      <xsd:complexType>
        <xsd:sequence>
          <xsd:element name="documentManagement">
            <xsd:complexType>
              <xsd:all>
                <xsd:element ref="ns2:Archive_x0020_Date"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9"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0"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1ac3772-10db-466f-87b2-5ca6a813de61"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B064C7-2004-401F-AA8E-29073F31506A}">
  <ds:schemaRefs>
    <ds:schemaRef ds:uri="http://schemas.microsoft.com/office/2006/documentManagement/types"/>
    <ds:schemaRef ds:uri="http://schemas.microsoft.com/office/2006/metadata/properties"/>
    <ds:schemaRef ds:uri="http://purl.org/dc/dcmitype/"/>
    <ds:schemaRef ds:uri="http://purl.org/dc/terms/"/>
    <ds:schemaRef ds:uri="http://schemas.microsoft.com/sharepoint/v3"/>
    <ds:schemaRef ds:uri="http://schemas.microsoft.com/office/infopath/2007/PartnerControls"/>
    <ds:schemaRef ds:uri="31ac3772-10db-466f-87b2-5ca6a813de61"/>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1C0885E5-4694-4EAC-8050-5EB68BE4E8CA}">
  <ds:schemaRefs>
    <ds:schemaRef ds:uri="http://schemas.microsoft.com/sharepoint/v3/contenttype/forms"/>
  </ds:schemaRefs>
</ds:datastoreItem>
</file>

<file path=customXml/itemProps3.xml><?xml version="1.0" encoding="utf-8"?>
<ds:datastoreItem xmlns:ds="http://schemas.openxmlformats.org/officeDocument/2006/customXml" ds:itemID="{C3FAF71C-D78C-4C22-AC4D-699D598A59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1ac3772-10db-466f-87b2-5ca6a813de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C:\Program Files\Microsoft Office\Templates\1033\Project Overview.pot</Template>
  <TotalTime>86588</TotalTime>
  <Words>4585</Words>
  <Application>Microsoft Office PowerPoint</Application>
  <PresentationFormat>Widescreen</PresentationFormat>
  <Paragraphs>613</Paragraphs>
  <Slides>51</Slides>
  <Notes>51</Notes>
  <HiddenSlides>0</HiddenSlides>
  <MMClips>51</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51</vt:i4>
      </vt:variant>
    </vt:vector>
  </HeadingPairs>
  <TitlesOfParts>
    <vt:vector size="68" baseType="lpstr">
      <vt:lpstr>Arabic Typesetting</vt:lpstr>
      <vt:lpstr>Arial</vt:lpstr>
      <vt:lpstr>Arial Unicode MS</vt:lpstr>
      <vt:lpstr>Batang</vt:lpstr>
      <vt:lpstr>Bell MT</vt:lpstr>
      <vt:lpstr>Blackadder ITC</vt:lpstr>
      <vt:lpstr>Bradley Hand ITC</vt:lpstr>
      <vt:lpstr>Calibri</vt:lpstr>
      <vt:lpstr>Google Sans</vt:lpstr>
      <vt:lpstr>Symbol</vt:lpstr>
      <vt:lpstr>The Serif Hand Extrablack</vt:lpstr>
      <vt:lpstr>Times</vt:lpstr>
      <vt:lpstr>Times New Roman</vt:lpstr>
      <vt:lpstr>Wingdings</vt:lpstr>
      <vt:lpstr>Project Overview</vt:lpstr>
      <vt:lpstr>1_Project Overview</vt:lpstr>
      <vt:lpstr>Equation</vt:lpstr>
      <vt:lpstr>LISE++ pictures studio presents</vt:lpstr>
      <vt:lpstr>PowerPoint Presentation</vt:lpstr>
      <vt:lpstr>Keyword: “Home”</vt:lpstr>
      <vt:lpstr>PowerPoint Presentation</vt:lpstr>
      <vt:lpstr>How I see that</vt:lpstr>
      <vt:lpstr>Today is our day?</vt:lpstr>
      <vt:lpstr>May be the next time….</vt:lpstr>
      <vt:lpstr>Well-known Spartans fan</vt:lpstr>
      <vt:lpstr>Nucleosynthesis and stellar evolution in the cosmos</vt:lpstr>
      <vt:lpstr>Nucleosynthesis and stellar evolution in the cosmos</vt:lpstr>
      <vt:lpstr>Terra incognita</vt:lpstr>
      <vt:lpstr>58Ca @ NSCL</vt:lpstr>
      <vt:lpstr>You've Got Mail</vt:lpstr>
      <vt:lpstr> L I S E ++</vt:lpstr>
      <vt:lpstr>LISE++ :   Introduction</vt:lpstr>
      <vt:lpstr>LISE++  history :  DOS-version</vt:lpstr>
      <vt:lpstr>LISE++   history :   MS Windows</vt:lpstr>
      <vt:lpstr>LISE++ :   Statistics, Geography</vt:lpstr>
      <vt:lpstr>Application : Energy region and Facilities</vt:lpstr>
      <vt:lpstr>Fragment Separator Construction </vt:lpstr>
      <vt:lpstr>LISE++ package</vt:lpstr>
      <vt:lpstr>PowerPoint Presentation</vt:lpstr>
      <vt:lpstr>Rare isotope beams: Basic principle of operation</vt:lpstr>
      <vt:lpstr>1</vt:lpstr>
      <vt:lpstr>Production</vt:lpstr>
      <vt:lpstr>Projectile Fragmentation</vt:lpstr>
      <vt:lpstr>Primary beam choice</vt:lpstr>
      <vt:lpstr>Primary beam settings</vt:lpstr>
      <vt:lpstr>Target settings</vt:lpstr>
      <vt:lpstr>1</vt:lpstr>
      <vt:lpstr>Yield after target</vt:lpstr>
      <vt:lpstr>Fragment-separator A1900</vt:lpstr>
      <vt:lpstr>B (magnetic rigidity) selection</vt:lpstr>
      <vt:lpstr>“Wedge” selection (energy loss difference)</vt:lpstr>
      <vt:lpstr>Wedge selection (energy loss difference)</vt:lpstr>
      <vt:lpstr>Selection summary</vt:lpstr>
      <vt:lpstr>1</vt:lpstr>
      <vt:lpstr>Particle   IDentification</vt:lpstr>
      <vt:lpstr>Correlation plots and B-selection</vt:lpstr>
      <vt:lpstr>Obtaining A, Z, q</vt:lpstr>
      <vt:lpstr>Momentum acceptance</vt:lpstr>
      <vt:lpstr>76Ge(130MeV/u) + W,Be  :  PID, resolution</vt:lpstr>
      <vt:lpstr> Particle identification assignments</vt:lpstr>
      <vt:lpstr>Calibration with the primary beam </vt:lpstr>
      <vt:lpstr>Unbound nuclei in the table of nuclides</vt:lpstr>
      <vt:lpstr>Stopped  fragment  tagging with isomeric gamma-rays</vt:lpstr>
      <vt:lpstr>Stopped  fragment  tagging with isomeric gamma-rays</vt:lpstr>
      <vt:lpstr>Almost finished!</vt:lpstr>
      <vt:lpstr>Next Laboratory  Wide Meeting</vt:lpstr>
      <vt:lpstr>The    End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NSCL</dc:creator>
  <cp:lastModifiedBy>Sherrill, Brad</cp:lastModifiedBy>
  <cp:revision>2484</cp:revision>
  <cp:lastPrinted>2018-04-03T18:45:03Z</cp:lastPrinted>
  <dcterms:created xsi:type="dcterms:W3CDTF">1601-01-01T00:00:00Z</dcterms:created>
  <dcterms:modified xsi:type="dcterms:W3CDTF">2024-01-19T17:35:54Z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0x010100F04EC9A1E4C52841A7610174F0E3835D</vt:lpwstr>
  </property>
</Properties>
</file>