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emf" ContentType="image/x-emf"/>
  <Default Extension="jpeg" ContentType="image/jpeg"/>
  <Default Extension="m4a" ContentType="audio/mp4"/>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39" r:id="rId5"/>
  </p:sldMasterIdLst>
  <p:notesMasterIdLst>
    <p:notesMasterId r:id="rId55"/>
  </p:notesMasterIdLst>
  <p:handoutMasterIdLst>
    <p:handoutMasterId r:id="rId56"/>
  </p:handoutMasterIdLst>
  <p:sldIdLst>
    <p:sldId id="589" r:id="rId6"/>
    <p:sldId id="661" r:id="rId7"/>
    <p:sldId id="599" r:id="rId8"/>
    <p:sldId id="605" r:id="rId9"/>
    <p:sldId id="600" r:id="rId10"/>
    <p:sldId id="596" r:id="rId11"/>
    <p:sldId id="603" r:id="rId12"/>
    <p:sldId id="598" r:id="rId13"/>
    <p:sldId id="604" r:id="rId14"/>
    <p:sldId id="617" r:id="rId15"/>
    <p:sldId id="618" r:id="rId16"/>
    <p:sldId id="619" r:id="rId17"/>
    <p:sldId id="620" r:id="rId18"/>
    <p:sldId id="592" r:id="rId19"/>
    <p:sldId id="623" r:id="rId20"/>
    <p:sldId id="624" r:id="rId21"/>
    <p:sldId id="625" r:id="rId22"/>
    <p:sldId id="627" r:id="rId23"/>
    <p:sldId id="629" r:id="rId24"/>
    <p:sldId id="628" r:id="rId25"/>
    <p:sldId id="606" r:id="rId26"/>
    <p:sldId id="630" r:id="rId27"/>
    <p:sldId id="642" r:id="rId28"/>
    <p:sldId id="632" r:id="rId29"/>
    <p:sldId id="633" r:id="rId30"/>
    <p:sldId id="635" r:id="rId31"/>
    <p:sldId id="636" r:id="rId32"/>
    <p:sldId id="638" r:id="rId33"/>
    <p:sldId id="643" r:id="rId34"/>
    <p:sldId id="634" r:id="rId35"/>
    <p:sldId id="626" r:id="rId36"/>
    <p:sldId id="639" r:id="rId37"/>
    <p:sldId id="622" r:id="rId38"/>
    <p:sldId id="640" r:id="rId39"/>
    <p:sldId id="641" r:id="rId40"/>
    <p:sldId id="644" r:id="rId41"/>
    <p:sldId id="645" r:id="rId42"/>
    <p:sldId id="650" r:id="rId43"/>
    <p:sldId id="651" r:id="rId44"/>
    <p:sldId id="652" r:id="rId45"/>
    <p:sldId id="653" r:id="rId46"/>
    <p:sldId id="654" r:id="rId47"/>
    <p:sldId id="655" r:id="rId48"/>
    <p:sldId id="656" r:id="rId49"/>
    <p:sldId id="657" r:id="rId50"/>
    <p:sldId id="658" r:id="rId51"/>
    <p:sldId id="597" r:id="rId52"/>
    <p:sldId id="659" r:id="rId53"/>
    <p:sldId id="660" r:id="rId54"/>
  </p:sldIdLst>
  <p:sldSz cx="12192000" cy="6858000"/>
  <p:notesSz cx="9236075" cy="6950075"/>
  <p:defaultTextStyle>
    <a:defPPr>
      <a:defRPr lang="en-US"/>
    </a:defPPr>
    <a:lvl1pPr algn="l" rtl="0" eaLnBrk="0" fontAlgn="base" hangingPunct="0">
      <a:spcBef>
        <a:spcPct val="0"/>
      </a:spcBef>
      <a:spcAft>
        <a:spcPct val="0"/>
      </a:spcAft>
      <a:defRPr sz="2400" kern="1200">
        <a:solidFill>
          <a:schemeClr val="hlink"/>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hlink"/>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hlink"/>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hlink"/>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hlink"/>
        </a:solidFill>
        <a:latin typeface="Arial" panose="020B0604020202020204" pitchFamily="34" charset="0"/>
        <a:ea typeface="+mn-ea"/>
        <a:cs typeface="+mn-cs"/>
      </a:defRPr>
    </a:lvl5pPr>
    <a:lvl6pPr marL="2286000" algn="l" defTabSz="914400" rtl="0" eaLnBrk="1" latinLnBrk="0" hangingPunct="1">
      <a:defRPr sz="2400" kern="1200">
        <a:solidFill>
          <a:schemeClr val="hlink"/>
        </a:solidFill>
        <a:latin typeface="Arial" panose="020B0604020202020204" pitchFamily="34" charset="0"/>
        <a:ea typeface="+mn-ea"/>
        <a:cs typeface="+mn-cs"/>
      </a:defRPr>
    </a:lvl6pPr>
    <a:lvl7pPr marL="2743200" algn="l" defTabSz="914400" rtl="0" eaLnBrk="1" latinLnBrk="0" hangingPunct="1">
      <a:defRPr sz="2400" kern="1200">
        <a:solidFill>
          <a:schemeClr val="hlink"/>
        </a:solidFill>
        <a:latin typeface="Arial" panose="020B0604020202020204" pitchFamily="34" charset="0"/>
        <a:ea typeface="+mn-ea"/>
        <a:cs typeface="+mn-cs"/>
      </a:defRPr>
    </a:lvl7pPr>
    <a:lvl8pPr marL="3200400" algn="l" defTabSz="914400" rtl="0" eaLnBrk="1" latinLnBrk="0" hangingPunct="1">
      <a:defRPr sz="2400" kern="1200">
        <a:solidFill>
          <a:schemeClr val="hlink"/>
        </a:solidFill>
        <a:latin typeface="Arial" panose="020B0604020202020204" pitchFamily="34" charset="0"/>
        <a:ea typeface="+mn-ea"/>
        <a:cs typeface="+mn-cs"/>
      </a:defRPr>
    </a:lvl8pPr>
    <a:lvl9pPr marL="3657600" algn="l" defTabSz="914400" rtl="0" eaLnBrk="1" latinLnBrk="0" hangingPunct="1">
      <a:defRPr sz="2400" kern="1200">
        <a:solidFill>
          <a:schemeClr val="hlink"/>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76" userDrawn="1">
          <p15:clr>
            <a:srgbClr val="A4A3A4"/>
          </p15:clr>
        </p15:guide>
      </p15:sldGuideLst>
    </p:ext>
    <p:ext uri="{2D200454-40CA-4A62-9FC3-DE9A4176ACB9}">
      <p15:notesGuideLst xmlns:p15="http://schemas.microsoft.com/office/powerpoint/2012/main">
        <p15:guide id="1" orient="horz" pos="2188" userDrawn="1">
          <p15:clr>
            <a:srgbClr val="A4A3A4"/>
          </p15:clr>
        </p15:guide>
        <p15:guide id="2" pos="29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FF"/>
    <a:srgbClr val="008000"/>
    <a:srgbClr val="003A48"/>
    <a:srgbClr val="00CC99"/>
    <a:srgbClr val="B4FEFC"/>
    <a:srgbClr val="006600"/>
    <a:srgbClr val="009999"/>
    <a:srgbClr val="33CC33"/>
    <a:srgbClr val="308438"/>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4737" autoAdjust="0"/>
  </p:normalViewPr>
  <p:slideViewPr>
    <p:cSldViewPr>
      <p:cViewPr varScale="1">
        <p:scale>
          <a:sx n="103" d="100"/>
          <a:sy n="103" d="100"/>
        </p:scale>
        <p:origin x="138" y="126"/>
      </p:cViewPr>
      <p:guideLst>
        <p:guide orient="horz" pos="2160"/>
        <p:guide pos="57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8622"/>
    </p:cViewPr>
  </p:sorterViewPr>
  <p:notesViewPr>
    <p:cSldViewPr>
      <p:cViewPr varScale="1">
        <p:scale>
          <a:sx n="115" d="100"/>
          <a:sy n="115" d="100"/>
        </p:scale>
        <p:origin x="2088" y="84"/>
      </p:cViewPr>
      <p:guideLst>
        <p:guide orient="horz" pos="2188"/>
        <p:guide pos="29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0"/>
            <a:ext cx="4002827" cy="346873"/>
          </a:xfrm>
          <a:prstGeom prst="rect">
            <a:avLst/>
          </a:prstGeom>
          <a:noFill/>
          <a:ln w="12700" cap="sq">
            <a:noFill/>
            <a:miter lim="800000"/>
            <a:headEnd type="none" w="sm" len="sm"/>
            <a:tailEnd type="none" w="sm" len="sm"/>
          </a:ln>
          <a:effectLst/>
        </p:spPr>
        <p:txBody>
          <a:bodyPr vert="horz" wrap="square" lIns="92515" tIns="46256" rIns="92515" bIns="46256" numCol="1" anchor="t" anchorCtr="0" compatLnSpc="1">
            <a:prstTxWarp prst="textNoShape">
              <a:avLst/>
            </a:prstTxWarp>
          </a:bodyPr>
          <a:lstStyle>
            <a:lvl1pPr algn="l" defTabSz="925400" eaLnBrk="0" hangingPunct="0">
              <a:defRPr sz="1200">
                <a:solidFill>
                  <a:schemeClr val="tx1"/>
                </a:solidFill>
                <a:latin typeface="Times New Roman" pitchFamily="18" charset="0"/>
              </a:defRPr>
            </a:lvl1pPr>
          </a:lstStyle>
          <a:p>
            <a:pPr>
              <a:defRPr/>
            </a:pPr>
            <a:endParaRPr lang="en-US" dirty="0"/>
          </a:p>
        </p:txBody>
      </p:sp>
      <p:sp>
        <p:nvSpPr>
          <p:cNvPr id="20483" name="Rectangle 3"/>
          <p:cNvSpPr>
            <a:spLocks noGrp="1" noChangeArrowheads="1"/>
          </p:cNvSpPr>
          <p:nvPr>
            <p:ph type="dt" sz="quarter" idx="1"/>
          </p:nvPr>
        </p:nvSpPr>
        <p:spPr bwMode="auto">
          <a:xfrm>
            <a:off x="5233249" y="0"/>
            <a:ext cx="4002826" cy="346873"/>
          </a:xfrm>
          <a:prstGeom prst="rect">
            <a:avLst/>
          </a:prstGeom>
          <a:noFill/>
          <a:ln w="12700" cap="sq">
            <a:noFill/>
            <a:miter lim="800000"/>
            <a:headEnd type="none" w="sm" len="sm"/>
            <a:tailEnd type="none" w="sm" len="sm"/>
          </a:ln>
          <a:effectLst/>
        </p:spPr>
        <p:txBody>
          <a:bodyPr vert="horz" wrap="square" lIns="92515" tIns="46256" rIns="92515" bIns="46256" numCol="1" anchor="t" anchorCtr="0" compatLnSpc="1">
            <a:prstTxWarp prst="textNoShape">
              <a:avLst/>
            </a:prstTxWarp>
          </a:bodyPr>
          <a:lstStyle>
            <a:lvl1pPr algn="r" defTabSz="925400" eaLnBrk="0" hangingPunct="0">
              <a:defRPr sz="1200">
                <a:solidFill>
                  <a:schemeClr val="tx1"/>
                </a:solidFill>
                <a:latin typeface="Times New Roman" pitchFamily="18" charset="0"/>
              </a:defRPr>
            </a:lvl1pPr>
          </a:lstStyle>
          <a:p>
            <a:pPr>
              <a:defRPr/>
            </a:pPr>
            <a:endParaRPr lang="en-US" dirty="0"/>
          </a:p>
        </p:txBody>
      </p:sp>
      <p:sp>
        <p:nvSpPr>
          <p:cNvPr id="20484" name="Rectangle 4"/>
          <p:cNvSpPr>
            <a:spLocks noGrp="1" noChangeArrowheads="1"/>
          </p:cNvSpPr>
          <p:nvPr>
            <p:ph type="ftr" sz="quarter" idx="2"/>
          </p:nvPr>
        </p:nvSpPr>
        <p:spPr bwMode="auto">
          <a:xfrm>
            <a:off x="2" y="6603202"/>
            <a:ext cx="4002827" cy="346873"/>
          </a:xfrm>
          <a:prstGeom prst="rect">
            <a:avLst/>
          </a:prstGeom>
          <a:noFill/>
          <a:ln w="12700" cap="sq">
            <a:noFill/>
            <a:miter lim="800000"/>
            <a:headEnd type="none" w="sm" len="sm"/>
            <a:tailEnd type="none" w="sm" len="sm"/>
          </a:ln>
          <a:effectLst/>
        </p:spPr>
        <p:txBody>
          <a:bodyPr vert="horz" wrap="square" lIns="92515" tIns="46256" rIns="92515" bIns="46256" numCol="1" anchor="b" anchorCtr="0" compatLnSpc="1">
            <a:prstTxWarp prst="textNoShape">
              <a:avLst/>
            </a:prstTxWarp>
          </a:bodyPr>
          <a:lstStyle>
            <a:lvl1pPr algn="l" defTabSz="925400" eaLnBrk="0" hangingPunct="0">
              <a:defRPr sz="1200">
                <a:solidFill>
                  <a:schemeClr val="tx1"/>
                </a:solidFill>
                <a:latin typeface="Times New Roman" pitchFamily="18" charset="0"/>
              </a:defRPr>
            </a:lvl1pPr>
          </a:lstStyle>
          <a:p>
            <a:pPr>
              <a:defRPr/>
            </a:pPr>
            <a:r>
              <a:rPr lang="en-US" dirty="0"/>
              <a:t>The code LISE</a:t>
            </a:r>
          </a:p>
        </p:txBody>
      </p:sp>
      <p:sp>
        <p:nvSpPr>
          <p:cNvPr id="20485" name="Rectangle 5"/>
          <p:cNvSpPr>
            <a:spLocks noGrp="1" noChangeArrowheads="1"/>
          </p:cNvSpPr>
          <p:nvPr>
            <p:ph type="sldNum" sz="quarter" idx="3"/>
          </p:nvPr>
        </p:nvSpPr>
        <p:spPr bwMode="auto">
          <a:xfrm>
            <a:off x="5233249" y="6603202"/>
            <a:ext cx="4002826" cy="346873"/>
          </a:xfrm>
          <a:prstGeom prst="rect">
            <a:avLst/>
          </a:prstGeom>
          <a:noFill/>
          <a:ln w="12700" cap="sq">
            <a:noFill/>
            <a:miter lim="800000"/>
            <a:headEnd type="none" w="sm" len="sm"/>
            <a:tailEnd type="none" w="sm" len="sm"/>
          </a:ln>
          <a:effectLst/>
        </p:spPr>
        <p:txBody>
          <a:bodyPr vert="horz" wrap="square" lIns="92515" tIns="46256" rIns="92515" bIns="46256" numCol="1" anchor="b" anchorCtr="0" compatLnSpc="1">
            <a:prstTxWarp prst="textNoShape">
              <a:avLst/>
            </a:prstTxWarp>
          </a:bodyPr>
          <a:lstStyle>
            <a:lvl1pPr algn="r" defTabSz="925400" eaLnBrk="0" hangingPunct="0">
              <a:defRPr sz="1200" smtClean="0">
                <a:solidFill>
                  <a:schemeClr val="tx1"/>
                </a:solidFill>
                <a:latin typeface="Times New Roman" panose="02020603050405020304" pitchFamily="18" charset="0"/>
              </a:defRPr>
            </a:lvl1pPr>
          </a:lstStyle>
          <a:p>
            <a:pPr>
              <a:defRPr/>
            </a:pPr>
            <a:fld id="{4B8D483D-B76C-4E34-8D7F-2D85F3B560F3}" type="slidenum">
              <a:rPr lang="en-US"/>
              <a:pPr>
                <a:defRPr/>
              </a:pPr>
              <a:t>‹#›</a:t>
            </a:fld>
            <a:endParaRPr lang="en-US" dirty="0"/>
          </a:p>
        </p:txBody>
      </p:sp>
    </p:spTree>
    <p:extLst>
      <p:ext uri="{BB962C8B-B14F-4D97-AF65-F5344CB8AC3E}">
        <p14:creationId xmlns:p14="http://schemas.microsoft.com/office/powerpoint/2010/main" val="3488666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2" y="0"/>
            <a:ext cx="4002827" cy="346873"/>
          </a:xfrm>
          <a:prstGeom prst="rect">
            <a:avLst/>
          </a:prstGeom>
          <a:noFill/>
          <a:ln w="12700" cap="sq">
            <a:noFill/>
            <a:miter lim="800000"/>
            <a:headEnd type="none" w="sm" len="sm"/>
            <a:tailEnd type="none" w="sm" len="sm"/>
          </a:ln>
          <a:effectLst/>
        </p:spPr>
        <p:txBody>
          <a:bodyPr vert="horz" wrap="square" lIns="92515" tIns="46256" rIns="92515" bIns="46256" numCol="1" anchor="t" anchorCtr="0" compatLnSpc="1">
            <a:prstTxWarp prst="textNoShape">
              <a:avLst/>
            </a:prstTxWarp>
          </a:bodyPr>
          <a:lstStyle>
            <a:lvl1pPr algn="l" defTabSz="925400" eaLnBrk="0" hangingPunct="0">
              <a:defRPr sz="1200">
                <a:solidFill>
                  <a:schemeClr val="tx1"/>
                </a:solidFill>
                <a:latin typeface="Times New Roman" pitchFamily="18" charset="0"/>
              </a:defRPr>
            </a:lvl1pPr>
          </a:lstStyle>
          <a:p>
            <a:pPr>
              <a:defRPr/>
            </a:pPr>
            <a:endParaRPr lang="en-US" dirty="0"/>
          </a:p>
        </p:txBody>
      </p:sp>
      <p:sp>
        <p:nvSpPr>
          <p:cNvPr id="3075" name="Rectangle 3"/>
          <p:cNvSpPr>
            <a:spLocks noGrp="1" noRot="1" noChangeAspect="1" noChangeArrowheads="1"/>
          </p:cNvSpPr>
          <p:nvPr>
            <p:ph type="sldImg" idx="2"/>
          </p:nvPr>
        </p:nvSpPr>
        <p:spPr bwMode="auto">
          <a:xfrm>
            <a:off x="2303463" y="520700"/>
            <a:ext cx="4629150" cy="2605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p:cNvSpPr>
            <a:spLocks noGrp="1" noChangeArrowheads="1"/>
          </p:cNvSpPr>
          <p:nvPr>
            <p:ph type="body" sz="quarter" idx="3"/>
          </p:nvPr>
        </p:nvSpPr>
        <p:spPr bwMode="auto">
          <a:xfrm>
            <a:off x="1232007" y="3300025"/>
            <a:ext cx="6772067" cy="3128165"/>
          </a:xfrm>
          <a:prstGeom prst="rect">
            <a:avLst/>
          </a:prstGeom>
          <a:noFill/>
          <a:ln w="12700" cap="sq">
            <a:noFill/>
            <a:miter lim="800000"/>
            <a:headEnd type="none" w="sm" len="sm"/>
            <a:tailEnd type="none" w="sm" len="sm"/>
          </a:ln>
          <a:effectLst/>
        </p:spPr>
        <p:txBody>
          <a:bodyPr vert="horz" wrap="square" lIns="92515" tIns="46256" rIns="92515" bIns="4625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3" name="Rectangle 5"/>
          <p:cNvSpPr>
            <a:spLocks noGrp="1" noChangeArrowheads="1"/>
          </p:cNvSpPr>
          <p:nvPr>
            <p:ph type="dt" idx="1"/>
          </p:nvPr>
        </p:nvSpPr>
        <p:spPr bwMode="auto">
          <a:xfrm>
            <a:off x="5233249" y="0"/>
            <a:ext cx="4002826" cy="346873"/>
          </a:xfrm>
          <a:prstGeom prst="rect">
            <a:avLst/>
          </a:prstGeom>
          <a:noFill/>
          <a:ln w="12700" cap="sq">
            <a:noFill/>
            <a:miter lim="800000"/>
            <a:headEnd type="none" w="sm" len="sm"/>
            <a:tailEnd type="none" w="sm" len="sm"/>
          </a:ln>
          <a:effectLst/>
        </p:spPr>
        <p:txBody>
          <a:bodyPr vert="horz" wrap="square" lIns="92515" tIns="46256" rIns="92515" bIns="46256" numCol="1" anchor="t" anchorCtr="0" compatLnSpc="1">
            <a:prstTxWarp prst="textNoShape">
              <a:avLst/>
            </a:prstTxWarp>
          </a:bodyPr>
          <a:lstStyle>
            <a:lvl1pPr algn="r" defTabSz="925400" eaLnBrk="0" hangingPunct="0">
              <a:defRPr sz="1200">
                <a:solidFill>
                  <a:schemeClr val="tx1"/>
                </a:solidFill>
                <a:latin typeface="Times New Roman" pitchFamily="18" charset="0"/>
              </a:defRPr>
            </a:lvl1pPr>
          </a:lstStyle>
          <a:p>
            <a:pPr>
              <a:defRPr/>
            </a:pPr>
            <a:endParaRPr lang="en-US" dirty="0"/>
          </a:p>
        </p:txBody>
      </p:sp>
      <p:sp>
        <p:nvSpPr>
          <p:cNvPr id="2054" name="Rectangle 6"/>
          <p:cNvSpPr>
            <a:spLocks noGrp="1" noChangeArrowheads="1"/>
          </p:cNvSpPr>
          <p:nvPr>
            <p:ph type="ftr" sz="quarter" idx="4"/>
          </p:nvPr>
        </p:nvSpPr>
        <p:spPr bwMode="auto">
          <a:xfrm>
            <a:off x="2" y="6603202"/>
            <a:ext cx="4002827" cy="346873"/>
          </a:xfrm>
          <a:prstGeom prst="rect">
            <a:avLst/>
          </a:prstGeom>
          <a:noFill/>
          <a:ln w="12700" cap="sq">
            <a:noFill/>
            <a:miter lim="800000"/>
            <a:headEnd type="none" w="sm" len="sm"/>
            <a:tailEnd type="none" w="sm" len="sm"/>
          </a:ln>
          <a:effectLst/>
        </p:spPr>
        <p:txBody>
          <a:bodyPr vert="horz" wrap="square" lIns="92515" tIns="46256" rIns="92515" bIns="46256" numCol="1" anchor="b" anchorCtr="0" compatLnSpc="1">
            <a:prstTxWarp prst="textNoShape">
              <a:avLst/>
            </a:prstTxWarp>
          </a:bodyPr>
          <a:lstStyle>
            <a:lvl1pPr algn="l" defTabSz="925400" eaLnBrk="0" hangingPunct="0">
              <a:defRPr sz="1200">
                <a:solidFill>
                  <a:schemeClr val="tx1"/>
                </a:solidFill>
                <a:latin typeface="Times New Roman" pitchFamily="18" charset="0"/>
              </a:defRPr>
            </a:lvl1pPr>
          </a:lstStyle>
          <a:p>
            <a:pPr>
              <a:defRPr/>
            </a:pPr>
            <a:endParaRPr lang="en-US" dirty="0"/>
          </a:p>
        </p:txBody>
      </p:sp>
      <p:sp>
        <p:nvSpPr>
          <p:cNvPr id="2055" name="Rectangle 7"/>
          <p:cNvSpPr>
            <a:spLocks noGrp="1" noChangeArrowheads="1"/>
          </p:cNvSpPr>
          <p:nvPr>
            <p:ph type="sldNum" sz="quarter" idx="5"/>
          </p:nvPr>
        </p:nvSpPr>
        <p:spPr bwMode="auto">
          <a:xfrm>
            <a:off x="5233249" y="6603202"/>
            <a:ext cx="4002826" cy="346873"/>
          </a:xfrm>
          <a:prstGeom prst="rect">
            <a:avLst/>
          </a:prstGeom>
          <a:noFill/>
          <a:ln w="12700" cap="sq">
            <a:noFill/>
            <a:miter lim="800000"/>
            <a:headEnd type="none" w="sm" len="sm"/>
            <a:tailEnd type="none" w="sm" len="sm"/>
          </a:ln>
          <a:effectLst/>
        </p:spPr>
        <p:txBody>
          <a:bodyPr vert="horz" wrap="square" lIns="92515" tIns="46256" rIns="92515" bIns="46256" numCol="1" anchor="b" anchorCtr="0" compatLnSpc="1">
            <a:prstTxWarp prst="textNoShape">
              <a:avLst/>
            </a:prstTxWarp>
          </a:bodyPr>
          <a:lstStyle>
            <a:lvl1pPr algn="r" defTabSz="925400" eaLnBrk="0" hangingPunct="0">
              <a:defRPr sz="1200" smtClean="0">
                <a:solidFill>
                  <a:schemeClr val="tx1"/>
                </a:solidFill>
                <a:latin typeface="Times New Roman" panose="02020603050405020304" pitchFamily="18" charset="0"/>
              </a:defRPr>
            </a:lvl1pPr>
          </a:lstStyle>
          <a:p>
            <a:pPr>
              <a:defRPr/>
            </a:pPr>
            <a:fld id="{78711847-2EE1-467A-921D-CA5DF40B9447}" type="slidenum">
              <a:rPr lang="en-US"/>
              <a:pPr>
                <a:defRPr/>
              </a:pPr>
              <a:t>‹#›</a:t>
            </a:fld>
            <a:endParaRPr lang="en-US" dirty="0"/>
          </a:p>
        </p:txBody>
      </p:sp>
    </p:spTree>
    <p:extLst>
      <p:ext uri="{BB962C8B-B14F-4D97-AF65-F5344CB8AC3E}">
        <p14:creationId xmlns:p14="http://schemas.microsoft.com/office/powerpoint/2010/main" val="41106995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2303463" y="520700"/>
            <a:ext cx="4629150" cy="2605088"/>
          </a:xfrm>
          <a:ln/>
        </p:spPr>
      </p:sp>
      <p:sp>
        <p:nvSpPr>
          <p:cNvPr id="6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228640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351088" y="546100"/>
            <a:ext cx="4849812" cy="2728913"/>
          </a:xfrm>
          <a:ln/>
        </p:spPr>
      </p:sp>
      <p:sp>
        <p:nvSpPr>
          <p:cNvPr id="13315" name="Rectangle 3"/>
          <p:cNvSpPr>
            <a:spLocks noGrp="1" noChangeArrowheads="1"/>
          </p:cNvSpPr>
          <p:nvPr>
            <p:ph type="body" idx="1"/>
          </p:nvPr>
        </p:nvSpPr>
        <p:spPr>
          <a:noFill/>
          <a:ln w="9525"/>
        </p:spPr>
        <p:txBody>
          <a:bodyPr/>
          <a:lstStyle/>
          <a:p>
            <a:endParaRPr lang="en-US" dirty="0">
              <a:latin typeface="Times New Roman" pitchFamily="18" charset="0"/>
            </a:endParaRPr>
          </a:p>
        </p:txBody>
      </p:sp>
    </p:spTree>
    <p:extLst>
      <p:ext uri="{BB962C8B-B14F-4D97-AF65-F5344CB8AC3E}">
        <p14:creationId xmlns:p14="http://schemas.microsoft.com/office/powerpoint/2010/main" val="2365265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351088" y="546100"/>
            <a:ext cx="4849812" cy="2728913"/>
          </a:xfrm>
          <a:ln/>
        </p:spPr>
      </p:sp>
      <p:sp>
        <p:nvSpPr>
          <p:cNvPr id="13315" name="Rectangle 3"/>
          <p:cNvSpPr>
            <a:spLocks noGrp="1" noChangeArrowheads="1"/>
          </p:cNvSpPr>
          <p:nvPr>
            <p:ph type="body" idx="1"/>
          </p:nvPr>
        </p:nvSpPr>
        <p:spPr>
          <a:noFill/>
          <a:ln w="9525"/>
        </p:spPr>
        <p:txBody>
          <a:bodyPr/>
          <a:lstStyle/>
          <a:p>
            <a:endParaRPr lang="en-US" dirty="0">
              <a:latin typeface="Times New Roman" pitchFamily="18" charset="0"/>
            </a:endParaRPr>
          </a:p>
        </p:txBody>
      </p:sp>
    </p:spTree>
    <p:extLst>
      <p:ext uri="{BB962C8B-B14F-4D97-AF65-F5344CB8AC3E}">
        <p14:creationId xmlns:p14="http://schemas.microsoft.com/office/powerpoint/2010/main" val="2505816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351088" y="546100"/>
            <a:ext cx="4849812" cy="2728913"/>
          </a:xfrm>
          <a:ln/>
        </p:spPr>
      </p:sp>
      <p:sp>
        <p:nvSpPr>
          <p:cNvPr id="13315" name="Rectangle 3"/>
          <p:cNvSpPr>
            <a:spLocks noGrp="1" noChangeArrowheads="1"/>
          </p:cNvSpPr>
          <p:nvPr>
            <p:ph type="body" idx="1"/>
          </p:nvPr>
        </p:nvSpPr>
        <p:spPr>
          <a:noFill/>
          <a:ln w="9525"/>
        </p:spPr>
        <p:txBody>
          <a:bodyPr/>
          <a:lstStyle/>
          <a:p>
            <a:endParaRPr lang="en-US" dirty="0">
              <a:latin typeface="Times New Roman" pitchFamily="18" charset="0"/>
            </a:endParaRPr>
          </a:p>
        </p:txBody>
      </p:sp>
    </p:spTree>
    <p:extLst>
      <p:ext uri="{BB962C8B-B14F-4D97-AF65-F5344CB8AC3E}">
        <p14:creationId xmlns:p14="http://schemas.microsoft.com/office/powerpoint/2010/main" val="1120228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351088" y="546100"/>
            <a:ext cx="4849812" cy="2728913"/>
          </a:xfrm>
          <a:ln/>
        </p:spPr>
      </p:sp>
      <p:sp>
        <p:nvSpPr>
          <p:cNvPr id="13315" name="Rectangle 3"/>
          <p:cNvSpPr>
            <a:spLocks noGrp="1" noChangeArrowheads="1"/>
          </p:cNvSpPr>
          <p:nvPr>
            <p:ph type="body" idx="1"/>
          </p:nvPr>
        </p:nvSpPr>
        <p:spPr>
          <a:noFill/>
          <a:ln w="9525"/>
        </p:spPr>
        <p:txBody>
          <a:bodyPr/>
          <a:lstStyle/>
          <a:p>
            <a:endParaRPr lang="en-US" dirty="0">
              <a:latin typeface="Times New Roman" pitchFamily="18" charset="0"/>
            </a:endParaRPr>
          </a:p>
        </p:txBody>
      </p:sp>
    </p:spTree>
    <p:extLst>
      <p:ext uri="{BB962C8B-B14F-4D97-AF65-F5344CB8AC3E}">
        <p14:creationId xmlns:p14="http://schemas.microsoft.com/office/powerpoint/2010/main" val="3471015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1026"/>
          <p:cNvSpPr>
            <a:spLocks noGrp="1" noRot="1" noChangeAspect="1" noChangeArrowheads="1" noTextEdit="1"/>
          </p:cNvSpPr>
          <p:nvPr>
            <p:ph type="sldImg"/>
          </p:nvPr>
        </p:nvSpPr>
        <p:spPr bwMode="auto">
          <a:xfrm>
            <a:off x="4997450" y="400050"/>
            <a:ext cx="3538538" cy="1990725"/>
          </a:xfrm>
          <a:prstGeom prst="rect">
            <a:avLst/>
          </a:prstGeom>
          <a:solidFill>
            <a:srgbClr val="FFFFFF"/>
          </a:solidFill>
          <a:ln>
            <a:solidFill>
              <a:srgbClr val="000000"/>
            </a:solidFill>
            <a:miter lim="800000"/>
            <a:headEnd/>
            <a:tailEnd/>
          </a:ln>
        </p:spPr>
      </p:sp>
      <p:sp>
        <p:nvSpPr>
          <p:cNvPr id="790531" name="Rectangle 1027"/>
          <p:cNvSpPr>
            <a:spLocks noGrp="1" noChangeArrowheads="1"/>
          </p:cNvSpPr>
          <p:nvPr>
            <p:ph type="body" idx="1"/>
          </p:nvPr>
        </p:nvSpPr>
        <p:spPr bwMode="auto">
          <a:xfrm>
            <a:off x="1805233" y="2523088"/>
            <a:ext cx="9922484" cy="2392356"/>
          </a:xfrm>
          <a:prstGeom prst="rect">
            <a:avLst/>
          </a:prstGeom>
          <a:solidFill>
            <a:srgbClr val="FFFFFF"/>
          </a:solidFill>
          <a:ln>
            <a:solidFill>
              <a:srgbClr val="000000"/>
            </a:solidFill>
            <a:miter lim="800000"/>
            <a:headEnd/>
            <a:tailEnd/>
          </a:ln>
        </p:spPr>
        <p:txBody>
          <a:bodyPr lIns="96909" tIns="48455" rIns="96909" bIns="48455"/>
          <a:lstStyle/>
          <a:p>
            <a:endParaRPr lang="en-US"/>
          </a:p>
        </p:txBody>
      </p:sp>
    </p:spTree>
    <p:extLst>
      <p:ext uri="{BB962C8B-B14F-4D97-AF65-F5344CB8AC3E}">
        <p14:creationId xmlns:p14="http://schemas.microsoft.com/office/powerpoint/2010/main" val="338307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1026"/>
          <p:cNvSpPr>
            <a:spLocks noGrp="1" noRot="1" noChangeAspect="1" noChangeArrowheads="1" noTextEdit="1"/>
          </p:cNvSpPr>
          <p:nvPr>
            <p:ph type="sldImg"/>
          </p:nvPr>
        </p:nvSpPr>
        <p:spPr bwMode="auto">
          <a:xfrm>
            <a:off x="4997450" y="400050"/>
            <a:ext cx="3538538" cy="1990725"/>
          </a:xfrm>
          <a:prstGeom prst="rect">
            <a:avLst/>
          </a:prstGeom>
          <a:solidFill>
            <a:srgbClr val="FFFFFF"/>
          </a:solidFill>
          <a:ln>
            <a:solidFill>
              <a:srgbClr val="000000"/>
            </a:solidFill>
            <a:miter lim="800000"/>
            <a:headEnd/>
            <a:tailEnd/>
          </a:ln>
        </p:spPr>
      </p:sp>
      <p:sp>
        <p:nvSpPr>
          <p:cNvPr id="790531" name="Rectangle 1027"/>
          <p:cNvSpPr>
            <a:spLocks noGrp="1" noChangeArrowheads="1"/>
          </p:cNvSpPr>
          <p:nvPr>
            <p:ph type="body" idx="1"/>
          </p:nvPr>
        </p:nvSpPr>
        <p:spPr bwMode="auto">
          <a:xfrm>
            <a:off x="1805233" y="2523088"/>
            <a:ext cx="9922484" cy="2392356"/>
          </a:xfrm>
          <a:prstGeom prst="rect">
            <a:avLst/>
          </a:prstGeom>
          <a:solidFill>
            <a:srgbClr val="FFFFFF"/>
          </a:solidFill>
          <a:ln>
            <a:solidFill>
              <a:srgbClr val="000000"/>
            </a:solidFill>
            <a:miter lim="800000"/>
            <a:headEnd/>
            <a:tailEnd/>
          </a:ln>
        </p:spPr>
        <p:txBody>
          <a:bodyPr lIns="96909" tIns="48455" rIns="96909" bIns="48455"/>
          <a:lstStyle/>
          <a:p>
            <a:endParaRPr lang="en-US"/>
          </a:p>
        </p:txBody>
      </p:sp>
    </p:spTree>
    <p:extLst>
      <p:ext uri="{BB962C8B-B14F-4D97-AF65-F5344CB8AC3E}">
        <p14:creationId xmlns:p14="http://schemas.microsoft.com/office/powerpoint/2010/main" val="446931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2351088" y="546100"/>
            <a:ext cx="4849812" cy="2728913"/>
          </a:xfrm>
          <a:ln/>
        </p:spPr>
      </p:sp>
      <p:sp>
        <p:nvSpPr>
          <p:cNvPr id="4608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02713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2351088" y="546100"/>
            <a:ext cx="4849812" cy="2728913"/>
          </a:xfrm>
          <a:ln/>
        </p:spPr>
      </p:sp>
      <p:sp>
        <p:nvSpPr>
          <p:cNvPr id="4608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304885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2351088" y="546100"/>
            <a:ext cx="4849812" cy="2728913"/>
          </a:xfrm>
          <a:ln/>
        </p:spPr>
      </p:sp>
      <p:sp>
        <p:nvSpPr>
          <p:cNvPr id="4608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454598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2351088" y="546100"/>
            <a:ext cx="4849812" cy="2728913"/>
          </a:xfrm>
          <a:ln/>
        </p:spPr>
      </p:sp>
      <p:sp>
        <p:nvSpPr>
          <p:cNvPr id="4813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68221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292350" y="522288"/>
            <a:ext cx="4638675" cy="2609850"/>
          </a:xfrm>
          <a:ln/>
        </p:spPr>
      </p:sp>
      <p:sp>
        <p:nvSpPr>
          <p:cNvPr id="13315" name="Rectangle 3"/>
          <p:cNvSpPr>
            <a:spLocks noGrp="1" noChangeArrowheads="1"/>
          </p:cNvSpPr>
          <p:nvPr>
            <p:ph type="body" idx="1"/>
          </p:nvPr>
        </p:nvSpPr>
        <p:spPr>
          <a:noFill/>
          <a:ln w="9525"/>
        </p:spPr>
        <p:txBody>
          <a:bodyPr/>
          <a:lstStyle/>
          <a:p>
            <a:endParaRPr lang="en-US" dirty="0">
              <a:latin typeface="Times New Roman" pitchFamily="18" charset="0"/>
            </a:endParaRPr>
          </a:p>
        </p:txBody>
      </p:sp>
    </p:spTree>
    <p:extLst>
      <p:ext uri="{BB962C8B-B14F-4D97-AF65-F5344CB8AC3E}">
        <p14:creationId xmlns:p14="http://schemas.microsoft.com/office/powerpoint/2010/main" val="1627294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2351088" y="546100"/>
            <a:ext cx="4849812" cy="2728913"/>
          </a:xfrm>
          <a:ln/>
        </p:spPr>
      </p:sp>
      <p:sp>
        <p:nvSpPr>
          <p:cNvPr id="3584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1687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2351088" y="546100"/>
            <a:ext cx="4849812" cy="2728913"/>
          </a:xfrm>
          <a:ln/>
        </p:spPr>
      </p:sp>
      <p:sp>
        <p:nvSpPr>
          <p:cNvPr id="3584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309486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2351088" y="546100"/>
            <a:ext cx="4849812" cy="2728913"/>
          </a:xfrm>
          <a:ln/>
        </p:spPr>
      </p:sp>
      <p:sp>
        <p:nvSpPr>
          <p:cNvPr id="3584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262687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292350" y="522288"/>
            <a:ext cx="4638675" cy="2609850"/>
          </a:xfrm>
          <a:ln/>
        </p:spPr>
      </p:sp>
      <p:sp>
        <p:nvSpPr>
          <p:cNvPr id="13315" name="Rectangle 3"/>
          <p:cNvSpPr>
            <a:spLocks noGrp="1" noChangeArrowheads="1"/>
          </p:cNvSpPr>
          <p:nvPr>
            <p:ph type="body" idx="1"/>
          </p:nvPr>
        </p:nvSpPr>
        <p:spPr>
          <a:noFill/>
          <a:ln w="9525"/>
        </p:spPr>
        <p:txBody>
          <a:bodyPr/>
          <a:lstStyle/>
          <a:p>
            <a:endParaRPr lang="en-US" dirty="0">
              <a:latin typeface="Times New Roman" pitchFamily="18" charset="0"/>
            </a:endParaRPr>
          </a:p>
        </p:txBody>
      </p:sp>
    </p:spTree>
    <p:extLst>
      <p:ext uri="{BB962C8B-B14F-4D97-AF65-F5344CB8AC3E}">
        <p14:creationId xmlns:p14="http://schemas.microsoft.com/office/powerpoint/2010/main" val="44796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292350" y="522288"/>
            <a:ext cx="4638675" cy="2609850"/>
          </a:xfrm>
          <a:ln/>
        </p:spPr>
      </p:sp>
      <p:sp>
        <p:nvSpPr>
          <p:cNvPr id="13315" name="Rectangle 3"/>
          <p:cNvSpPr>
            <a:spLocks noGrp="1" noChangeArrowheads="1"/>
          </p:cNvSpPr>
          <p:nvPr>
            <p:ph type="body" idx="1"/>
          </p:nvPr>
        </p:nvSpPr>
        <p:spPr>
          <a:noFill/>
          <a:ln w="9525"/>
        </p:spPr>
        <p:txBody>
          <a:bodyPr/>
          <a:lstStyle/>
          <a:p>
            <a:endParaRPr lang="en-US" dirty="0">
              <a:latin typeface="Times New Roman" pitchFamily="18" charset="0"/>
            </a:endParaRPr>
          </a:p>
        </p:txBody>
      </p:sp>
    </p:spTree>
    <p:extLst>
      <p:ext uri="{BB962C8B-B14F-4D97-AF65-F5344CB8AC3E}">
        <p14:creationId xmlns:p14="http://schemas.microsoft.com/office/powerpoint/2010/main" val="2842181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292350" y="522288"/>
            <a:ext cx="4638675" cy="2609850"/>
          </a:xfrm>
          <a:ln/>
        </p:spPr>
      </p:sp>
      <p:sp>
        <p:nvSpPr>
          <p:cNvPr id="13315" name="Rectangle 3"/>
          <p:cNvSpPr>
            <a:spLocks noGrp="1" noChangeArrowheads="1"/>
          </p:cNvSpPr>
          <p:nvPr>
            <p:ph type="body" idx="1"/>
          </p:nvPr>
        </p:nvSpPr>
        <p:spPr>
          <a:noFill/>
          <a:ln w="9525"/>
        </p:spPr>
        <p:txBody>
          <a:bodyPr/>
          <a:lstStyle/>
          <a:p>
            <a:endParaRPr lang="en-US" dirty="0">
              <a:latin typeface="Times New Roman" pitchFamily="18" charset="0"/>
            </a:endParaRPr>
          </a:p>
        </p:txBody>
      </p:sp>
    </p:spTree>
    <p:extLst>
      <p:ext uri="{BB962C8B-B14F-4D97-AF65-F5344CB8AC3E}">
        <p14:creationId xmlns:p14="http://schemas.microsoft.com/office/powerpoint/2010/main" val="2889162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3650" y="868363"/>
            <a:ext cx="4168775" cy="23463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BF9703-9133-4176-B348-CAE45DA78DCF}" type="slidenum">
              <a:rPr lang="en-US" smtClean="0"/>
              <a:t>18</a:t>
            </a:fld>
            <a:endParaRPr lang="en-US"/>
          </a:p>
        </p:txBody>
      </p:sp>
    </p:spTree>
    <p:extLst>
      <p:ext uri="{BB962C8B-B14F-4D97-AF65-F5344CB8AC3E}">
        <p14:creationId xmlns:p14="http://schemas.microsoft.com/office/powerpoint/2010/main" val="3969886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1026"/>
          <p:cNvSpPr>
            <a:spLocks noGrp="1" noRot="1" noChangeAspect="1" noChangeArrowheads="1" noTextEdit="1"/>
          </p:cNvSpPr>
          <p:nvPr>
            <p:ph type="sldImg"/>
          </p:nvPr>
        </p:nvSpPr>
        <p:spPr bwMode="auto">
          <a:xfrm>
            <a:off x="4997450" y="400050"/>
            <a:ext cx="3538538" cy="1990725"/>
          </a:xfrm>
          <a:prstGeom prst="rect">
            <a:avLst/>
          </a:prstGeom>
          <a:solidFill>
            <a:srgbClr val="FFFFFF"/>
          </a:solidFill>
          <a:ln>
            <a:solidFill>
              <a:srgbClr val="000000"/>
            </a:solidFill>
            <a:miter lim="800000"/>
            <a:headEnd/>
            <a:tailEnd/>
          </a:ln>
        </p:spPr>
      </p:sp>
      <p:sp>
        <p:nvSpPr>
          <p:cNvPr id="790531" name="Rectangle 1027"/>
          <p:cNvSpPr>
            <a:spLocks noGrp="1" noChangeArrowheads="1"/>
          </p:cNvSpPr>
          <p:nvPr>
            <p:ph type="body" idx="1"/>
          </p:nvPr>
        </p:nvSpPr>
        <p:spPr bwMode="auto">
          <a:xfrm>
            <a:off x="1805233" y="2523088"/>
            <a:ext cx="9922484" cy="2392356"/>
          </a:xfrm>
          <a:prstGeom prst="rect">
            <a:avLst/>
          </a:prstGeom>
          <a:solidFill>
            <a:srgbClr val="FFFFFF"/>
          </a:solidFill>
          <a:ln>
            <a:solidFill>
              <a:srgbClr val="000000"/>
            </a:solidFill>
            <a:miter lim="800000"/>
            <a:headEnd/>
            <a:tailEnd/>
          </a:ln>
        </p:spPr>
        <p:txBody>
          <a:bodyPr lIns="96909" tIns="48455" rIns="96909" bIns="48455"/>
          <a:lstStyle/>
          <a:p>
            <a:endParaRPr lang="en-US"/>
          </a:p>
        </p:txBody>
      </p:sp>
    </p:spTree>
    <p:extLst>
      <p:ext uri="{BB962C8B-B14F-4D97-AF65-F5344CB8AC3E}">
        <p14:creationId xmlns:p14="http://schemas.microsoft.com/office/powerpoint/2010/main" val="25238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1026"/>
          <p:cNvSpPr>
            <a:spLocks noGrp="1" noRot="1" noChangeAspect="1" noChangeArrowheads="1" noTextEdit="1"/>
          </p:cNvSpPr>
          <p:nvPr>
            <p:ph type="sldImg"/>
          </p:nvPr>
        </p:nvSpPr>
        <p:spPr bwMode="auto">
          <a:xfrm>
            <a:off x="4997450" y="400050"/>
            <a:ext cx="3538538" cy="1990725"/>
          </a:xfrm>
          <a:prstGeom prst="rect">
            <a:avLst/>
          </a:prstGeom>
          <a:solidFill>
            <a:srgbClr val="FFFFFF"/>
          </a:solidFill>
          <a:ln>
            <a:solidFill>
              <a:srgbClr val="000000"/>
            </a:solidFill>
            <a:miter lim="800000"/>
            <a:headEnd/>
            <a:tailEnd/>
          </a:ln>
        </p:spPr>
      </p:sp>
      <p:sp>
        <p:nvSpPr>
          <p:cNvPr id="790531" name="Rectangle 1027"/>
          <p:cNvSpPr>
            <a:spLocks noGrp="1" noChangeArrowheads="1"/>
          </p:cNvSpPr>
          <p:nvPr>
            <p:ph type="body" idx="1"/>
          </p:nvPr>
        </p:nvSpPr>
        <p:spPr bwMode="auto">
          <a:xfrm>
            <a:off x="1805233" y="2523088"/>
            <a:ext cx="9922484" cy="2392356"/>
          </a:xfrm>
          <a:prstGeom prst="rect">
            <a:avLst/>
          </a:prstGeom>
          <a:solidFill>
            <a:srgbClr val="FFFFFF"/>
          </a:solidFill>
          <a:ln>
            <a:solidFill>
              <a:srgbClr val="000000"/>
            </a:solidFill>
            <a:miter lim="800000"/>
            <a:headEnd/>
            <a:tailEnd/>
          </a:ln>
        </p:spPr>
        <p:txBody>
          <a:bodyPr lIns="96909" tIns="48455" rIns="96909" bIns="48455"/>
          <a:lstStyle/>
          <a:p>
            <a:endParaRPr lang="en-US"/>
          </a:p>
        </p:txBody>
      </p:sp>
    </p:spTree>
    <p:extLst>
      <p:ext uri="{BB962C8B-B14F-4D97-AF65-F5344CB8AC3E}">
        <p14:creationId xmlns:p14="http://schemas.microsoft.com/office/powerpoint/2010/main" val="2686289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1026"/>
          <p:cNvSpPr>
            <a:spLocks noGrp="1" noRot="1" noChangeAspect="1" noChangeArrowheads="1" noTextEdit="1"/>
          </p:cNvSpPr>
          <p:nvPr>
            <p:ph type="sldImg"/>
          </p:nvPr>
        </p:nvSpPr>
        <p:spPr bwMode="auto">
          <a:xfrm>
            <a:off x="4997450" y="400050"/>
            <a:ext cx="3538538" cy="1990725"/>
          </a:xfrm>
          <a:prstGeom prst="rect">
            <a:avLst/>
          </a:prstGeom>
          <a:solidFill>
            <a:srgbClr val="FFFFFF"/>
          </a:solidFill>
          <a:ln>
            <a:solidFill>
              <a:srgbClr val="000000"/>
            </a:solidFill>
            <a:miter lim="800000"/>
            <a:headEnd/>
            <a:tailEnd/>
          </a:ln>
        </p:spPr>
      </p:sp>
      <p:sp>
        <p:nvSpPr>
          <p:cNvPr id="790531" name="Rectangle 1027"/>
          <p:cNvSpPr>
            <a:spLocks noGrp="1" noChangeArrowheads="1"/>
          </p:cNvSpPr>
          <p:nvPr>
            <p:ph type="body" idx="1"/>
          </p:nvPr>
        </p:nvSpPr>
        <p:spPr bwMode="auto">
          <a:xfrm>
            <a:off x="1805233" y="2523088"/>
            <a:ext cx="9922484" cy="2392356"/>
          </a:xfrm>
          <a:prstGeom prst="rect">
            <a:avLst/>
          </a:prstGeom>
          <a:solidFill>
            <a:srgbClr val="FFFFFF"/>
          </a:solidFill>
          <a:ln>
            <a:solidFill>
              <a:srgbClr val="000000"/>
            </a:solidFill>
            <a:miter lim="800000"/>
            <a:headEnd/>
            <a:tailEnd/>
          </a:ln>
        </p:spPr>
        <p:txBody>
          <a:bodyPr lIns="96909" tIns="48455" rIns="96909" bIns="48455"/>
          <a:lstStyle/>
          <a:p>
            <a:endParaRPr lang="en-US"/>
          </a:p>
        </p:txBody>
      </p:sp>
    </p:spTree>
    <p:extLst>
      <p:ext uri="{BB962C8B-B14F-4D97-AF65-F5344CB8AC3E}">
        <p14:creationId xmlns:p14="http://schemas.microsoft.com/office/powerpoint/2010/main" val="3259232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351088" y="546100"/>
            <a:ext cx="4849812" cy="2728913"/>
          </a:xfrm>
          <a:ln/>
        </p:spPr>
      </p:sp>
      <p:sp>
        <p:nvSpPr>
          <p:cNvPr id="13315" name="Rectangle 3"/>
          <p:cNvSpPr>
            <a:spLocks noGrp="1" noChangeArrowheads="1"/>
          </p:cNvSpPr>
          <p:nvPr>
            <p:ph type="body" idx="1"/>
          </p:nvPr>
        </p:nvSpPr>
        <p:spPr>
          <a:noFill/>
          <a:ln w="9525"/>
        </p:spPr>
        <p:txBody>
          <a:bodyPr/>
          <a:lstStyle/>
          <a:p>
            <a:endParaRPr lang="en-US" dirty="0">
              <a:latin typeface="Times New Roman" pitchFamily="18" charset="0"/>
            </a:endParaRPr>
          </a:p>
        </p:txBody>
      </p:sp>
    </p:spTree>
    <p:extLst>
      <p:ext uri="{BB962C8B-B14F-4D97-AF65-F5344CB8AC3E}">
        <p14:creationId xmlns:p14="http://schemas.microsoft.com/office/powerpoint/2010/main" val="310560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6167"/>
            <a:ext cx="9524999" cy="501045"/>
          </a:xfrm>
        </p:spPr>
        <p:txBody>
          <a:bodyPr/>
          <a:lstStyle>
            <a:lvl1pPr>
              <a:defRPr sz="2800">
                <a:solidFill>
                  <a:schemeClr val="tx1">
                    <a:lumMod val="95000"/>
                  </a:schemeClr>
                </a:solidFill>
                <a:latin typeface="+mj-lt"/>
              </a:defRPr>
            </a:lvl1pPr>
          </a:lstStyle>
          <a:p>
            <a:r>
              <a:rPr lang="en-US" dirty="0"/>
              <a:t>Click to edit Master title style</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sz="800">
                <a:solidFill>
                  <a:schemeClr val="tx1">
                    <a:lumMod val="85000"/>
                  </a:schemeClr>
                </a:solidFill>
              </a:defRPr>
            </a:lvl1pPr>
          </a:lstStyle>
          <a:p>
            <a:pPr>
              <a:defRPr/>
            </a:pPr>
            <a:r>
              <a:rPr lang="en-US"/>
              <a:t>OT@SIM.NSCL.MSU  04/04/18</a:t>
            </a:r>
            <a:endParaRPr lang="en-US" dirty="0"/>
          </a:p>
        </p:txBody>
      </p:sp>
      <p:sp>
        <p:nvSpPr>
          <p:cNvPr id="6"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B35B8A16-5A50-449B-8167-70BC4D486FBB}" type="slidenum">
              <a:rPr lang="en-US" smtClean="0"/>
              <a:pPr>
                <a:defRPr/>
              </a:pPr>
              <a:t>‹#›</a:t>
            </a:fld>
            <a:endParaRPr lang="en-US" dirty="0"/>
          </a:p>
        </p:txBody>
      </p:sp>
    </p:spTree>
    <p:extLst>
      <p:ext uri="{BB962C8B-B14F-4D97-AF65-F5344CB8AC3E}">
        <p14:creationId xmlns:p14="http://schemas.microsoft.com/office/powerpoint/2010/main" val="3003515317"/>
      </p:ext>
    </p:extLst>
  </p:cSld>
  <p:clrMapOvr>
    <a:masterClrMapping/>
  </p:clrMapOvr>
  <p:transition advClick="0" advTm="2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6167"/>
            <a:ext cx="9524999" cy="501045"/>
          </a:xfrm>
        </p:spPr>
        <p:txBody>
          <a:bodyPr/>
          <a:lstStyle>
            <a:lvl1pPr>
              <a:defRPr sz="2800">
                <a:solidFill>
                  <a:schemeClr val="tx1">
                    <a:lumMod val="95000"/>
                  </a:schemeClr>
                </a:solidFill>
                <a:latin typeface="+mj-lt"/>
              </a:defRPr>
            </a:lvl1pPr>
          </a:lstStyle>
          <a:p>
            <a:r>
              <a:rPr lang="en-US" dirty="0"/>
              <a:t>Click to edit Master title style</a:t>
            </a:r>
          </a:p>
        </p:txBody>
      </p:sp>
      <p:sp>
        <p:nvSpPr>
          <p:cNvPr id="3" name="Content Placeholder 2"/>
          <p:cNvSpPr>
            <a:spLocks noGrp="1"/>
          </p:cNvSpPr>
          <p:nvPr>
            <p:ph idx="1"/>
          </p:nvPr>
        </p:nvSpPr>
        <p:spPr>
          <a:xfrm>
            <a:off x="609600" y="1073148"/>
            <a:ext cx="11074400" cy="5105400"/>
          </a:xfrm>
        </p:spPr>
        <p:txBody>
          <a:bodyPr/>
          <a:lstStyle>
            <a:lvl1pPr>
              <a:defRPr sz="1800" b="0">
                <a:solidFill>
                  <a:schemeClr val="accent5">
                    <a:lumMod val="25000"/>
                  </a:schemeClr>
                </a:solidFill>
              </a:defRPr>
            </a:lvl1pPr>
            <a:lvl6pPr>
              <a:defRPr sz="1800" b="0">
                <a:solidFill>
                  <a:schemeClr val="accent5">
                    <a:lumMod val="25000"/>
                  </a:schemeClr>
                </a:solidFill>
              </a:defRPr>
            </a:lvl6pPr>
            <a:lvl7pPr>
              <a:defRPr sz="1800" b="0">
                <a:solidFill>
                  <a:schemeClr val="accent5">
                    <a:lumMod val="25000"/>
                  </a:schemeClr>
                </a:solidFill>
              </a:defRPr>
            </a:lvl7pPr>
            <a:lvl8pPr>
              <a:defRPr sz="1800" b="0">
                <a:solidFill>
                  <a:schemeClr val="accent5">
                    <a:lumMod val="25000"/>
                  </a:schemeClr>
                </a:solidFill>
              </a:defRPr>
            </a:lvl8pPr>
            <a:lvl9pPr>
              <a:defRPr sz="1800" b="0">
                <a:solidFill>
                  <a:schemeClr val="accent5">
                    <a:lumMod val="25000"/>
                  </a:schemeClr>
                </a:solidFill>
              </a:defRPr>
            </a:lvl9pPr>
          </a:lstStyle>
          <a:p>
            <a:pPr lvl="0"/>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sz="800">
                <a:solidFill>
                  <a:schemeClr val="tx1">
                    <a:lumMod val="85000"/>
                  </a:schemeClr>
                </a:solidFill>
              </a:defRPr>
            </a:lvl1pPr>
          </a:lstStyle>
          <a:p>
            <a:pPr>
              <a:defRPr/>
            </a:pPr>
            <a:r>
              <a:rPr lang="en-US"/>
              <a:t>OT@SIM.NSCL.MSU  04/04/18</a:t>
            </a:r>
            <a:endParaRPr lang="en-US" dirty="0"/>
          </a:p>
        </p:txBody>
      </p:sp>
      <p:sp>
        <p:nvSpPr>
          <p:cNvPr id="6"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B35B8A16-5A50-449B-8167-70BC4D486FBB}" type="slidenum">
              <a:rPr lang="en-US" smtClean="0"/>
              <a:pPr>
                <a:defRPr/>
              </a:pPr>
              <a:t>‹#›</a:t>
            </a:fld>
            <a:endParaRPr lang="en-US" dirty="0"/>
          </a:p>
        </p:txBody>
      </p:sp>
    </p:spTree>
    <p:extLst>
      <p:ext uri="{BB962C8B-B14F-4D97-AF65-F5344CB8AC3E}">
        <p14:creationId xmlns:p14="http://schemas.microsoft.com/office/powerpoint/2010/main" val="987983199"/>
      </p:ext>
    </p:extLst>
  </p:cSld>
  <p:clrMapOvr>
    <a:masterClrMapping/>
  </p:clrMapOvr>
  <p:transition advClick="0" advTm="200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9677400" cy="533400"/>
          </a:xfrm>
        </p:spPr>
        <p:txBody>
          <a:bodyPr/>
          <a:lstStyle>
            <a:lvl1pPr>
              <a:defRPr sz="2800">
                <a:solidFill>
                  <a:schemeClr val="tx1">
                    <a:lumMod val="95000"/>
                  </a:schemeClr>
                </a:solidFill>
                <a:latin typeface="+mj-lt"/>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a:solidFill>
                  <a:schemeClr val="tx1">
                    <a:lumMod val="85000"/>
                  </a:schemeClr>
                </a:solidFill>
              </a:defRPr>
            </a:lvl1pPr>
          </a:lstStyle>
          <a:p>
            <a:pPr>
              <a:defRPr/>
            </a:pPr>
            <a:r>
              <a:rPr lang="en-US" dirty="0"/>
              <a:t>OT@SIM.NSCL.MSU  04/04/18</a:t>
            </a:r>
          </a:p>
        </p:txBody>
      </p:sp>
      <p:sp>
        <p:nvSpPr>
          <p:cNvPr id="5"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68F736D1-D5D9-46F2-A7EF-50FC960C8295}" type="slidenum">
              <a:rPr lang="en-US" smtClean="0"/>
              <a:pPr>
                <a:defRPr/>
              </a:pPr>
              <a:t>‹#›</a:t>
            </a:fld>
            <a:endParaRPr lang="en-US" dirty="0"/>
          </a:p>
        </p:txBody>
      </p:sp>
    </p:spTree>
    <p:extLst>
      <p:ext uri="{BB962C8B-B14F-4D97-AF65-F5344CB8AC3E}">
        <p14:creationId xmlns:p14="http://schemas.microsoft.com/office/powerpoint/2010/main" val="2446220533"/>
      </p:ext>
    </p:extLst>
  </p:cSld>
  <p:clrMapOvr>
    <a:masterClrMapping/>
  </p:clrMapOvr>
  <p:transition advClick="0" advTm="200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6167"/>
            <a:ext cx="9524999" cy="501045"/>
          </a:xfrm>
        </p:spPr>
        <p:txBody>
          <a:bodyPr/>
          <a:lstStyle>
            <a:lvl1pPr>
              <a:defRPr sz="2800">
                <a:latin typeface="+mj-lt"/>
              </a:defRPr>
            </a:lvl1pPr>
          </a:lstStyle>
          <a:p>
            <a:r>
              <a:rPr lang="en-US" dirty="0"/>
              <a:t>Click to edit Master title style</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sz="800">
                <a:solidFill>
                  <a:schemeClr val="tx1">
                    <a:lumMod val="85000"/>
                  </a:schemeClr>
                </a:solidFill>
              </a:defRPr>
            </a:lvl1pPr>
          </a:lstStyle>
          <a:p>
            <a:pPr>
              <a:defRPr/>
            </a:pPr>
            <a:r>
              <a:rPr lang="en-US"/>
              <a:t>OT@SIM.NSCL.MSU  04/04/18</a:t>
            </a:r>
            <a:endParaRPr lang="en-US" dirty="0"/>
          </a:p>
        </p:txBody>
      </p:sp>
      <p:sp>
        <p:nvSpPr>
          <p:cNvPr id="6"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B35B8A16-5A50-449B-8167-70BC4D486FBB}" type="slidenum">
              <a:rPr lang="en-US" smtClean="0"/>
              <a:pPr>
                <a:defRPr/>
              </a:pPr>
              <a:t>‹#›</a:t>
            </a:fld>
            <a:endParaRPr lang="en-US" dirty="0"/>
          </a:p>
        </p:txBody>
      </p:sp>
    </p:spTree>
    <p:extLst>
      <p:ext uri="{BB962C8B-B14F-4D97-AF65-F5344CB8AC3E}">
        <p14:creationId xmlns:p14="http://schemas.microsoft.com/office/powerpoint/2010/main" val="815741204"/>
      </p:ext>
    </p:extLst>
  </p:cSld>
  <p:clrMapOvr>
    <a:masterClrMapping/>
  </p:clrMapOvr>
  <p:transition advClick="0" advTm="200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6167"/>
            <a:ext cx="9524999" cy="501045"/>
          </a:xfrm>
        </p:spPr>
        <p:txBody>
          <a:bodyPr/>
          <a:lstStyle>
            <a:lvl1pPr>
              <a:defRPr sz="2800">
                <a:latin typeface="+mj-lt"/>
              </a:defRPr>
            </a:lvl1pPr>
          </a:lstStyle>
          <a:p>
            <a:r>
              <a:rPr lang="en-US" dirty="0"/>
              <a:t>Click to edit Master title style</a:t>
            </a:r>
          </a:p>
        </p:txBody>
      </p:sp>
      <p:sp>
        <p:nvSpPr>
          <p:cNvPr id="3" name="Content Placeholder 2"/>
          <p:cNvSpPr>
            <a:spLocks noGrp="1"/>
          </p:cNvSpPr>
          <p:nvPr>
            <p:ph idx="1"/>
          </p:nvPr>
        </p:nvSpPr>
        <p:spPr>
          <a:xfrm>
            <a:off x="609600" y="1073148"/>
            <a:ext cx="11074400" cy="5105400"/>
          </a:xfrm>
        </p:spPr>
        <p:txBody>
          <a:bodyPr/>
          <a:lstStyle>
            <a:lvl1pPr>
              <a:defRPr sz="1800" b="0">
                <a:solidFill>
                  <a:schemeClr val="accent5">
                    <a:lumMod val="25000"/>
                  </a:schemeClr>
                </a:solidFill>
              </a:defRPr>
            </a:lvl1pPr>
            <a:lvl6pPr>
              <a:defRPr sz="1800" b="0">
                <a:solidFill>
                  <a:schemeClr val="accent5">
                    <a:lumMod val="25000"/>
                  </a:schemeClr>
                </a:solidFill>
              </a:defRPr>
            </a:lvl6pPr>
            <a:lvl7pPr>
              <a:defRPr sz="1800" b="0">
                <a:solidFill>
                  <a:schemeClr val="accent5">
                    <a:lumMod val="25000"/>
                  </a:schemeClr>
                </a:solidFill>
              </a:defRPr>
            </a:lvl7pPr>
            <a:lvl8pPr>
              <a:defRPr sz="1800" b="0">
                <a:solidFill>
                  <a:schemeClr val="accent5">
                    <a:lumMod val="25000"/>
                  </a:schemeClr>
                </a:solidFill>
              </a:defRPr>
            </a:lvl8pPr>
            <a:lvl9pPr>
              <a:defRPr sz="1800" b="0">
                <a:solidFill>
                  <a:schemeClr val="accent5">
                    <a:lumMod val="25000"/>
                  </a:schemeClr>
                </a:solidFill>
              </a:defRPr>
            </a:lvl9pPr>
          </a:lstStyle>
          <a:p>
            <a:pPr lvl="0"/>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sz="800">
                <a:solidFill>
                  <a:schemeClr val="tx1">
                    <a:lumMod val="85000"/>
                  </a:schemeClr>
                </a:solidFill>
              </a:defRPr>
            </a:lvl1pPr>
          </a:lstStyle>
          <a:p>
            <a:pPr>
              <a:defRPr/>
            </a:pPr>
            <a:r>
              <a:rPr lang="en-US"/>
              <a:t>OT@SIM.NSCL.MSU  04/04/18</a:t>
            </a:r>
            <a:endParaRPr lang="en-US" dirty="0"/>
          </a:p>
        </p:txBody>
      </p:sp>
      <p:sp>
        <p:nvSpPr>
          <p:cNvPr id="6"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B35B8A16-5A50-449B-8167-70BC4D486FBB}" type="slidenum">
              <a:rPr lang="en-US" smtClean="0"/>
              <a:pPr>
                <a:defRPr/>
              </a:pPr>
              <a:t>‹#›</a:t>
            </a:fld>
            <a:endParaRPr lang="en-US" dirty="0"/>
          </a:p>
        </p:txBody>
      </p:sp>
    </p:spTree>
    <p:extLst>
      <p:ext uri="{BB962C8B-B14F-4D97-AF65-F5344CB8AC3E}">
        <p14:creationId xmlns:p14="http://schemas.microsoft.com/office/powerpoint/2010/main" val="2430158890"/>
      </p:ext>
    </p:extLst>
  </p:cSld>
  <p:clrMapOvr>
    <a:masterClrMapping/>
  </p:clrMapOvr>
  <p:transition advClick="0" advTm="2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9677400" cy="533400"/>
          </a:xfrm>
        </p:spPr>
        <p:txBody>
          <a:bodyPr/>
          <a:lstStyle>
            <a:lvl1pPr>
              <a:defRPr sz="2800">
                <a:latin typeface="+mj-lt"/>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a:solidFill>
                  <a:schemeClr val="tx1">
                    <a:lumMod val="85000"/>
                  </a:schemeClr>
                </a:solidFill>
              </a:defRPr>
            </a:lvl1pPr>
          </a:lstStyle>
          <a:p>
            <a:pPr>
              <a:defRPr/>
            </a:pPr>
            <a:r>
              <a:rPr lang="en-US" dirty="0"/>
              <a:t>OT@SIM.NSCL.MSU  04/04/18</a:t>
            </a:r>
          </a:p>
        </p:txBody>
      </p:sp>
      <p:sp>
        <p:nvSpPr>
          <p:cNvPr id="5"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68F736D1-D5D9-46F2-A7EF-50FC960C8295}" type="slidenum">
              <a:rPr lang="en-US" smtClean="0"/>
              <a:pPr>
                <a:defRPr/>
              </a:pPr>
              <a:t>‹#›</a:t>
            </a:fld>
            <a:endParaRPr lang="en-US" dirty="0"/>
          </a:p>
        </p:txBody>
      </p:sp>
    </p:spTree>
    <p:extLst>
      <p:ext uri="{BB962C8B-B14F-4D97-AF65-F5344CB8AC3E}">
        <p14:creationId xmlns:p14="http://schemas.microsoft.com/office/powerpoint/2010/main" val="1200812757"/>
      </p:ext>
    </p:extLst>
  </p:cSld>
  <p:clrMapOvr>
    <a:masterClrMapping/>
  </p:clrMapOvr>
  <p:transition advClick="0" advTm="200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5"/>
          <p:cNvSpPr>
            <a:spLocks noChangeArrowheads="1"/>
          </p:cNvSpPr>
          <p:nvPr/>
        </p:nvSpPr>
        <p:spPr bwMode="auto">
          <a:xfrm>
            <a:off x="0" y="8325"/>
            <a:ext cx="12192000" cy="533400"/>
          </a:xfrm>
          <a:prstGeom prst="rect">
            <a:avLst/>
          </a:prstGeom>
          <a:gradFill rotWithShape="0">
            <a:gsLst>
              <a:gs pos="0">
                <a:srgbClr val="008000"/>
              </a:gs>
              <a:gs pos="100000">
                <a:srgbClr val="5AAD5A"/>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400">
                <a:solidFill>
                  <a:schemeClr val="hlink"/>
                </a:solidFill>
                <a:latin typeface="Arial" panose="020B0604020202020204" pitchFamily="34" charset="0"/>
              </a:defRPr>
            </a:lvl1pPr>
            <a:lvl2pPr marL="742950" indent="-285750" algn="ctr">
              <a:defRPr sz="2400">
                <a:solidFill>
                  <a:schemeClr val="hlink"/>
                </a:solidFill>
                <a:latin typeface="Arial" panose="020B0604020202020204" pitchFamily="34" charset="0"/>
              </a:defRPr>
            </a:lvl2pPr>
            <a:lvl3pPr marL="1143000" indent="-228600" algn="ctr">
              <a:defRPr sz="2400">
                <a:solidFill>
                  <a:schemeClr val="hlink"/>
                </a:solidFill>
                <a:latin typeface="Arial" panose="020B0604020202020204" pitchFamily="34" charset="0"/>
              </a:defRPr>
            </a:lvl3pPr>
            <a:lvl4pPr marL="1600200" indent="-228600" algn="ctr">
              <a:defRPr sz="2400">
                <a:solidFill>
                  <a:schemeClr val="hlink"/>
                </a:solidFill>
                <a:latin typeface="Arial" panose="020B0604020202020204" pitchFamily="34" charset="0"/>
              </a:defRPr>
            </a:lvl4pPr>
            <a:lvl5pPr marL="2057400" indent="-228600" algn="ctr">
              <a:defRPr sz="2400">
                <a:solidFill>
                  <a:schemeClr val="hlink"/>
                </a:solidFill>
                <a:latin typeface="Arial" panose="020B0604020202020204" pitchFamily="34" charset="0"/>
              </a:defRPr>
            </a:lvl5pPr>
            <a:lvl6pPr marL="2514600" indent="-228600" algn="ctr" eaLnBrk="0" fontAlgn="base" hangingPunct="0">
              <a:spcBef>
                <a:spcPct val="0"/>
              </a:spcBef>
              <a:spcAft>
                <a:spcPct val="0"/>
              </a:spcAft>
              <a:defRPr sz="2400">
                <a:solidFill>
                  <a:schemeClr val="hlink"/>
                </a:solidFill>
                <a:latin typeface="Arial" panose="020B0604020202020204" pitchFamily="34" charset="0"/>
              </a:defRPr>
            </a:lvl6pPr>
            <a:lvl7pPr marL="2971800" indent="-228600" algn="ctr" eaLnBrk="0" fontAlgn="base" hangingPunct="0">
              <a:spcBef>
                <a:spcPct val="0"/>
              </a:spcBef>
              <a:spcAft>
                <a:spcPct val="0"/>
              </a:spcAft>
              <a:defRPr sz="2400">
                <a:solidFill>
                  <a:schemeClr val="hlink"/>
                </a:solidFill>
                <a:latin typeface="Arial" panose="020B0604020202020204" pitchFamily="34" charset="0"/>
              </a:defRPr>
            </a:lvl7pPr>
            <a:lvl8pPr marL="3429000" indent="-228600" algn="ctr" eaLnBrk="0" fontAlgn="base" hangingPunct="0">
              <a:spcBef>
                <a:spcPct val="0"/>
              </a:spcBef>
              <a:spcAft>
                <a:spcPct val="0"/>
              </a:spcAft>
              <a:defRPr sz="2400">
                <a:solidFill>
                  <a:schemeClr val="hlink"/>
                </a:solidFill>
                <a:latin typeface="Arial" panose="020B0604020202020204" pitchFamily="34" charset="0"/>
              </a:defRPr>
            </a:lvl8pPr>
            <a:lvl9pPr marL="3886200" indent="-228600" algn="ctr" eaLnBrk="0" fontAlgn="base" hangingPunct="0">
              <a:spcBef>
                <a:spcPct val="0"/>
              </a:spcBef>
              <a:spcAft>
                <a:spcPct val="0"/>
              </a:spcAft>
              <a:defRPr sz="2400">
                <a:solidFill>
                  <a:schemeClr val="hlink"/>
                </a:solidFill>
                <a:latin typeface="Arial" panose="020B0604020202020204" pitchFamily="34" charset="0"/>
              </a:defRPr>
            </a:lvl9pPr>
          </a:lstStyle>
          <a:p>
            <a:pPr algn="l" eaLnBrk="1" hangingPunct="1"/>
            <a:endParaRPr kumimoji="1" lang="ru-RU" sz="2400" dirty="0">
              <a:solidFill>
                <a:schemeClr val="tx1"/>
              </a:solidFill>
              <a:latin typeface="Times New Roman" panose="02020603050405020304" pitchFamily="18" charset="0"/>
            </a:endParaRPr>
          </a:p>
        </p:txBody>
      </p:sp>
      <p:sp>
        <p:nvSpPr>
          <p:cNvPr id="1030" name="Rectangle 6"/>
          <p:cNvSpPr>
            <a:spLocks noGrp="1" noChangeArrowheads="1"/>
          </p:cNvSpPr>
          <p:nvPr>
            <p:ph type="title"/>
          </p:nvPr>
        </p:nvSpPr>
        <p:spPr bwMode="auto">
          <a:xfrm>
            <a:off x="1053456" y="0"/>
            <a:ext cx="9551945"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 06506 :  1</a:t>
            </a:r>
          </a:p>
        </p:txBody>
      </p:sp>
      <p:sp>
        <p:nvSpPr>
          <p:cNvPr id="1028" name="Rectangle 7"/>
          <p:cNvSpPr>
            <a:spLocks noGrp="1" noChangeArrowheads="1"/>
          </p:cNvSpPr>
          <p:nvPr>
            <p:ph type="body" idx="1"/>
          </p:nvPr>
        </p:nvSpPr>
        <p:spPr bwMode="auto">
          <a:xfrm>
            <a:off x="711200" y="990600"/>
            <a:ext cx="1107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endParaRPr lang="en-US" dirty="0"/>
          </a:p>
        </p:txBody>
      </p:sp>
      <p:sp>
        <p:nvSpPr>
          <p:cNvPr id="1032" name="Rectangle 8"/>
          <p:cNvSpPr>
            <a:spLocks noGrp="1" noChangeArrowheads="1"/>
          </p:cNvSpPr>
          <p:nvPr>
            <p:ph type="dt" sz="half" idx="2"/>
          </p:nvPr>
        </p:nvSpPr>
        <p:spPr bwMode="auto">
          <a:xfrm>
            <a:off x="5588000" y="64008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chemeClr val="tx1"/>
                </a:solidFill>
                <a:latin typeface="+mj-lt"/>
              </a:defRPr>
            </a:lvl1pPr>
          </a:lstStyle>
          <a:p>
            <a:pPr>
              <a:defRPr/>
            </a:pPr>
            <a:endParaRPr lang="en-US" dirty="0"/>
          </a:p>
        </p:txBody>
      </p:sp>
      <p:sp>
        <p:nvSpPr>
          <p:cNvPr id="1033" name="Rectangle 9"/>
          <p:cNvSpPr>
            <a:spLocks noGrp="1" noChangeArrowheads="1"/>
          </p:cNvSpPr>
          <p:nvPr>
            <p:ph type="ftr" sz="quarter" idx="3"/>
          </p:nvPr>
        </p:nvSpPr>
        <p:spPr bwMode="auto">
          <a:xfrm>
            <a:off x="0" y="6629400"/>
            <a:ext cx="3759200" cy="2286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900" smtClean="0">
                <a:solidFill>
                  <a:schemeClr val="tx1">
                    <a:lumMod val="85000"/>
                  </a:schemeClr>
                </a:solidFill>
              </a:defRPr>
            </a:lvl1pPr>
          </a:lstStyle>
          <a:p>
            <a:pPr>
              <a:defRPr/>
            </a:pPr>
            <a:r>
              <a:rPr lang="en-US" dirty="0"/>
              <a:t>OT@SIM.NSCL.MSU  04/04/18</a:t>
            </a:r>
          </a:p>
        </p:txBody>
      </p:sp>
      <p:sp>
        <p:nvSpPr>
          <p:cNvPr id="1034" name="Rectangle 10"/>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sz="1000" smtClean="0">
                <a:solidFill>
                  <a:schemeClr val="tx1">
                    <a:lumMod val="85000"/>
                  </a:schemeClr>
                </a:solidFill>
                <a:latin typeface="Times New Roman" panose="02020603050405020304" pitchFamily="18" charset="0"/>
              </a:defRPr>
            </a:lvl1pPr>
          </a:lstStyle>
          <a:p>
            <a:pPr>
              <a:defRPr/>
            </a:pPr>
            <a:fld id="{55BB1A88-E35E-40D2-8465-0709100E9299}" type="slidenum">
              <a:rPr lang="en-US" smtClean="0"/>
              <a:pPr>
                <a:defRPr/>
              </a:pPr>
              <a:t>‹#›</a:t>
            </a:fld>
            <a:endParaRPr lang="en-US" dirty="0"/>
          </a:p>
        </p:txBody>
      </p:sp>
      <p:pic>
        <p:nvPicPr>
          <p:cNvPr id="2" name="Picture 18" descr="nscl_new"/>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43542" y="19275"/>
            <a:ext cx="370115" cy="48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9" descr="logo_msu_green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0703376" y="91167"/>
            <a:ext cx="13906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86669" y="28797"/>
            <a:ext cx="484632" cy="484632"/>
          </a:xfrm>
          <a:prstGeom prst="rect">
            <a:avLst/>
          </a:prstGeom>
        </p:spPr>
      </p:pic>
    </p:spTree>
  </p:cSld>
  <p:clrMap bg1="dk2" tx1="lt1" bg2="dk1" tx2="lt2" accent1="accent1" accent2="accent2" accent3="accent3" accent4="accent4" accent5="accent5" accent6="accent6" hlink="hlink" folHlink="folHlink"/>
  <p:sldLayoutIdLst>
    <p:sldLayoutId id="2147483738" r:id="rId1"/>
    <p:sldLayoutId id="2147483733" r:id="rId2"/>
    <p:sldLayoutId id="2147483737" r:id="rId3"/>
  </p:sldLayoutIdLst>
  <p:transition advClick="0" advTm="2000"/>
  <p:hf hdr="0" dt="0"/>
  <p:txStyles>
    <p:titleStyle>
      <a:lvl1pPr algn="ctr" rtl="0" eaLnBrk="0" fontAlgn="base" hangingPunct="0">
        <a:spcBef>
          <a:spcPct val="0"/>
        </a:spcBef>
        <a:spcAft>
          <a:spcPct val="0"/>
        </a:spcAft>
        <a:defRPr sz="2800" b="1">
          <a:solidFill>
            <a:schemeClr val="tx1">
              <a:lumMod val="95000"/>
            </a:schemeClr>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053456" y="0"/>
            <a:ext cx="9551945"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 06506 :  1</a:t>
            </a:r>
          </a:p>
        </p:txBody>
      </p:sp>
      <p:sp>
        <p:nvSpPr>
          <p:cNvPr id="1028" name="Rectangle 7"/>
          <p:cNvSpPr>
            <a:spLocks noGrp="1" noChangeArrowheads="1"/>
          </p:cNvSpPr>
          <p:nvPr>
            <p:ph type="body" idx="1"/>
          </p:nvPr>
        </p:nvSpPr>
        <p:spPr bwMode="auto">
          <a:xfrm>
            <a:off x="711200" y="990600"/>
            <a:ext cx="1107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endParaRPr lang="en-US" dirty="0"/>
          </a:p>
        </p:txBody>
      </p:sp>
      <p:sp>
        <p:nvSpPr>
          <p:cNvPr id="1032" name="Rectangle 8"/>
          <p:cNvSpPr>
            <a:spLocks noGrp="1" noChangeArrowheads="1"/>
          </p:cNvSpPr>
          <p:nvPr>
            <p:ph type="dt" sz="half" idx="2"/>
          </p:nvPr>
        </p:nvSpPr>
        <p:spPr bwMode="auto">
          <a:xfrm>
            <a:off x="5588000" y="64008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chemeClr val="tx1"/>
                </a:solidFill>
                <a:latin typeface="+mj-lt"/>
              </a:defRPr>
            </a:lvl1pPr>
          </a:lstStyle>
          <a:p>
            <a:pPr>
              <a:defRPr/>
            </a:pPr>
            <a:endParaRPr lang="en-US" dirty="0"/>
          </a:p>
        </p:txBody>
      </p:sp>
      <p:sp>
        <p:nvSpPr>
          <p:cNvPr id="1033" name="Rectangle 9"/>
          <p:cNvSpPr>
            <a:spLocks noGrp="1" noChangeArrowheads="1"/>
          </p:cNvSpPr>
          <p:nvPr>
            <p:ph type="ftr" sz="quarter" idx="3"/>
          </p:nvPr>
        </p:nvSpPr>
        <p:spPr bwMode="auto">
          <a:xfrm>
            <a:off x="0" y="6629400"/>
            <a:ext cx="3759200" cy="2286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900" smtClean="0">
                <a:solidFill>
                  <a:schemeClr val="tx1">
                    <a:lumMod val="85000"/>
                  </a:schemeClr>
                </a:solidFill>
              </a:defRPr>
            </a:lvl1pPr>
          </a:lstStyle>
          <a:p>
            <a:pPr>
              <a:defRPr/>
            </a:pPr>
            <a:r>
              <a:rPr lang="en-US" dirty="0"/>
              <a:t>OT@SIM.NSCL.MSU  04/04/18</a:t>
            </a:r>
          </a:p>
        </p:txBody>
      </p:sp>
      <p:sp>
        <p:nvSpPr>
          <p:cNvPr id="1034" name="Rectangle 10"/>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sz="1000" smtClean="0">
                <a:solidFill>
                  <a:schemeClr val="tx1">
                    <a:lumMod val="85000"/>
                  </a:schemeClr>
                </a:solidFill>
                <a:latin typeface="Times New Roman" panose="02020603050405020304" pitchFamily="18" charset="0"/>
              </a:defRPr>
            </a:lvl1pPr>
          </a:lstStyle>
          <a:p>
            <a:pPr>
              <a:defRPr/>
            </a:pPr>
            <a:fld id="{55BB1A88-E35E-40D2-8465-0709100E9299}" type="slidenum">
              <a:rPr lang="en-US" smtClean="0"/>
              <a:pPr>
                <a:defRPr/>
              </a:pPr>
              <a:t>‹#›</a:t>
            </a:fld>
            <a:endParaRPr lang="en-US" dirty="0"/>
          </a:p>
        </p:txBody>
      </p:sp>
    </p:spTree>
    <p:extLst>
      <p:ext uri="{BB962C8B-B14F-4D97-AF65-F5344CB8AC3E}">
        <p14:creationId xmlns:p14="http://schemas.microsoft.com/office/powerpoint/2010/main" val="3146853088"/>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Lst>
  <p:transition advClick="0" advTm="2000"/>
  <p:hf hdr="0" dt="0"/>
  <p:txStyles>
    <p:title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png"/><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gif"/><Relationship Id="rId11" Type="http://schemas.openxmlformats.org/officeDocument/2006/relationships/image" Target="../media/image12.gif"/><Relationship Id="rId5" Type="http://schemas.openxmlformats.org/officeDocument/2006/relationships/image" Target="../media/image6.gif"/><Relationship Id="rId15" Type="http://schemas.openxmlformats.org/officeDocument/2006/relationships/image" Target="../media/image16.gif"/><Relationship Id="rId10" Type="http://schemas.openxmlformats.org/officeDocument/2006/relationships/image" Target="../media/image11.gif"/><Relationship Id="rId4" Type="http://schemas.openxmlformats.org/officeDocument/2006/relationships/image" Target="../media/image5.jpg"/><Relationship Id="rId9" Type="http://schemas.openxmlformats.org/officeDocument/2006/relationships/image" Target="../media/image10.emf"/><Relationship Id="rId14" Type="http://schemas.openxmlformats.org/officeDocument/2006/relationships/image" Target="../media/image15.gif"/></Relationships>
</file>

<file path=ppt/slides/_rels/slide10.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slideLayout" Target="../slideLayouts/slideLayout4.xml"/><Relationship Id="rId7" Type="http://schemas.openxmlformats.org/officeDocument/2006/relationships/image" Target="../media/image42.gi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7.gif"/><Relationship Id="rId5" Type="http://schemas.openxmlformats.org/officeDocument/2006/relationships/image" Target="../media/image30.gif"/><Relationship Id="rId10" Type="http://schemas.openxmlformats.org/officeDocument/2006/relationships/image" Target="../media/image44.png"/><Relationship Id="rId4" Type="http://schemas.openxmlformats.org/officeDocument/2006/relationships/image" Target="../media/image45.gif"/><Relationship Id="rId9" Type="http://schemas.openxmlformats.org/officeDocument/2006/relationships/image" Target="../media/image47.emf"/></Relationships>
</file>

<file path=ppt/slides/_rels/slide11.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slideLayout" Target="../slideLayouts/slideLayout4.xml"/><Relationship Id="rId7" Type="http://schemas.openxmlformats.org/officeDocument/2006/relationships/image" Target="../media/image49.gi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7.gif"/><Relationship Id="rId5" Type="http://schemas.openxmlformats.org/officeDocument/2006/relationships/image" Target="../media/image30.gif"/><Relationship Id="rId10" Type="http://schemas.openxmlformats.org/officeDocument/2006/relationships/image" Target="../media/image44.png"/><Relationship Id="rId4" Type="http://schemas.openxmlformats.org/officeDocument/2006/relationships/image" Target="../media/image48.gif"/><Relationship Id="rId9" Type="http://schemas.openxmlformats.org/officeDocument/2006/relationships/image" Target="../media/image50.emf"/></Relationships>
</file>

<file path=ppt/slides/_rels/slide12.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slideLayout" Target="../slideLayouts/slideLayout4.xml"/><Relationship Id="rId7" Type="http://schemas.openxmlformats.org/officeDocument/2006/relationships/image" Target="../media/image4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30.gif"/><Relationship Id="rId10" Type="http://schemas.openxmlformats.org/officeDocument/2006/relationships/image" Target="../media/image53.emf"/><Relationship Id="rId4" Type="http://schemas.openxmlformats.org/officeDocument/2006/relationships/image" Target="../media/image51.gif"/><Relationship Id="rId9" Type="http://schemas.openxmlformats.org/officeDocument/2006/relationships/image" Target="../media/image52.gif"/></Relationships>
</file>

<file path=ppt/slides/_rels/slide13.xml.rels><?xml version="1.0" encoding="UTF-8" standalone="yes"?>
<Relationships xmlns="http://schemas.openxmlformats.org/package/2006/relationships"><Relationship Id="rId8" Type="http://schemas.openxmlformats.org/officeDocument/2006/relationships/image" Target="../media/image27.gif"/><Relationship Id="rId3" Type="http://schemas.microsoft.com/office/2007/relationships/media" Target="../media/media6.mp3"/><Relationship Id="rId7" Type="http://schemas.openxmlformats.org/officeDocument/2006/relationships/image" Target="../media/image30.gif"/><Relationship Id="rId12" Type="http://schemas.openxmlformats.org/officeDocument/2006/relationships/image" Target="../media/image4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4.emf"/><Relationship Id="rId11" Type="http://schemas.openxmlformats.org/officeDocument/2006/relationships/image" Target="../media/image56.emf"/><Relationship Id="rId5" Type="http://schemas.openxmlformats.org/officeDocument/2006/relationships/slideLayout" Target="../slideLayouts/slideLayout4.xml"/><Relationship Id="rId10" Type="http://schemas.openxmlformats.org/officeDocument/2006/relationships/image" Target="../media/image42.gif"/><Relationship Id="rId4" Type="http://schemas.openxmlformats.org/officeDocument/2006/relationships/audio" Target="../media/media6.mp3"/><Relationship Id="rId9" Type="http://schemas.openxmlformats.org/officeDocument/2006/relationships/image" Target="../media/image55.gif"/></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1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emf"/></Relationships>
</file>

<file path=ppt/slides/_rels/slide17.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18.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emf"/><Relationship Id="rId4" Type="http://schemas.openxmlformats.org/officeDocument/2006/relationships/image" Target="../media/image71.jpeg"/><Relationship Id="rId9" Type="http://schemas.openxmlformats.org/officeDocument/2006/relationships/image" Target="../media/image76.emf"/></Relationships>
</file>

<file path=ppt/slides/_rels/slide1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1.emf"/></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82.gif"/><Relationship Id="rId1" Type="http://schemas.openxmlformats.org/officeDocument/2006/relationships/slideLayout" Target="../slideLayouts/slideLayout5.xml"/><Relationship Id="rId5" Type="http://schemas.openxmlformats.org/officeDocument/2006/relationships/image" Target="../media/image84.emf"/><Relationship Id="rId4" Type="http://schemas.openxmlformats.org/officeDocument/2006/relationships/image" Target="../media/image83.gif"/></Relationships>
</file>

<file path=ppt/slides/_rels/slide2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7.gif"/><Relationship Id="rId4" Type="http://schemas.openxmlformats.org/officeDocument/2006/relationships/image" Target="../media/image8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89.emf"/></Relationships>
</file>

<file path=ppt/slides/_rels/slide2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88.emf"/><Relationship Id="rId4" Type="http://schemas.openxmlformats.org/officeDocument/2006/relationships/image" Target="../media/image91.gif"/></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99.png"/><Relationship Id="rId7" Type="http://schemas.openxmlformats.org/officeDocument/2006/relationships/image" Target="../media/image103.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image" Target="../media/image106.emf"/></Relationships>
</file>

<file path=ppt/slides/_rels/slide32.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8.emf"/><Relationship Id="rId7" Type="http://schemas.openxmlformats.org/officeDocument/2006/relationships/image" Target="../media/image111.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2.emf"/></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emf"/><Relationship Id="rId1" Type="http://schemas.openxmlformats.org/officeDocument/2006/relationships/slideLayout" Target="../slideLayouts/slideLayout2.xml"/><Relationship Id="rId6" Type="http://schemas.openxmlformats.org/officeDocument/2006/relationships/image" Target="../media/image117.emf"/><Relationship Id="rId5" Type="http://schemas.openxmlformats.org/officeDocument/2006/relationships/image" Target="../media/image116.emf"/><Relationship Id="rId4" Type="http://schemas.openxmlformats.org/officeDocument/2006/relationships/image" Target="../media/image115.emf"/></Relationships>
</file>

<file path=ppt/slides/_rels/slide34.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08.emf"/><Relationship Id="rId7" Type="http://schemas.openxmlformats.org/officeDocument/2006/relationships/image" Target="../media/image121.emf"/><Relationship Id="rId2" Type="http://schemas.openxmlformats.org/officeDocument/2006/relationships/image" Target="../media/image118.emf"/><Relationship Id="rId1" Type="http://schemas.openxmlformats.org/officeDocument/2006/relationships/slideLayout" Target="../slideLayouts/slideLayout2.xml"/><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02.emf"/></Relationships>
</file>

<file path=ppt/slides/_rels/slide35.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2.xml"/><Relationship Id="rId5" Type="http://schemas.openxmlformats.org/officeDocument/2006/relationships/image" Target="../media/image126.emf"/><Relationship Id="rId4" Type="http://schemas.openxmlformats.org/officeDocument/2006/relationships/image" Target="../media/image12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130.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7.xml"/><Relationship Id="rId7" Type="http://schemas.openxmlformats.org/officeDocument/2006/relationships/image" Target="../media/image13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2.wmf"/><Relationship Id="rId4" Type="http://schemas.openxmlformats.org/officeDocument/2006/relationships/oleObject" Target="../embeddings/oleObject1.bin"/><Relationship Id="rId9" Type="http://schemas.openxmlformats.org/officeDocument/2006/relationships/image" Target="../media/image134.wmf"/></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40.png"/><Relationship Id="rId4" Type="http://schemas.openxmlformats.org/officeDocument/2006/relationships/image" Target="../media/image13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47.png"/><Relationship Id="rId4" Type="http://schemas.openxmlformats.org/officeDocument/2006/relationships/image" Target="../media/image146.png"/></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50.emf"/><Relationship Id="rId4"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158.gif"/><Relationship Id="rId3" Type="http://schemas.openxmlformats.org/officeDocument/2006/relationships/image" Target="../media/image153.emf"/><Relationship Id="rId7" Type="http://schemas.openxmlformats.org/officeDocument/2006/relationships/image" Target="../media/image157.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6.gif"/><Relationship Id="rId5" Type="http://schemas.openxmlformats.org/officeDocument/2006/relationships/image" Target="../media/image155.gif"/><Relationship Id="rId4" Type="http://schemas.openxmlformats.org/officeDocument/2006/relationships/image" Target="../media/image154.gif"/></Relationships>
</file>

<file path=ppt/slides/_rels/slide49.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30.gif"/><Relationship Id="rId1" Type="http://schemas.openxmlformats.org/officeDocument/2006/relationships/slideLayout" Target="../slideLayouts/slideLayout4.xml"/><Relationship Id="rId5" Type="http://schemas.openxmlformats.org/officeDocument/2006/relationships/image" Target="../media/image161.jpg"/><Relationship Id="rId4" Type="http://schemas.openxmlformats.org/officeDocument/2006/relationships/image" Target="../media/image160.emf"/></Relationships>
</file>

<file path=ppt/slides/_rels/slide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png"/><Relationship Id="rId7" Type="http://schemas.openxmlformats.org/officeDocument/2006/relationships/image" Target="../media/image25.emf"/><Relationship Id="rId2" Type="http://schemas.openxmlformats.org/officeDocument/2006/relationships/image" Target="../media/image21.jpg"/><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em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gif"/><Relationship Id="rId2" Type="http://schemas.openxmlformats.org/officeDocument/2006/relationships/image" Target="../media/image27.gif"/><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image" Target="../media/image30.gif"/><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6.gif"/><Relationship Id="rId2" Type="http://schemas.openxmlformats.org/officeDocument/2006/relationships/image" Target="../media/image33.emf"/><Relationship Id="rId1" Type="http://schemas.openxmlformats.org/officeDocument/2006/relationships/slideLayout" Target="../slideLayouts/slideLayout4.xml"/><Relationship Id="rId6" Type="http://schemas.openxmlformats.org/officeDocument/2006/relationships/image" Target="../media/image27.gif"/><Relationship Id="rId5" Type="http://schemas.openxmlformats.org/officeDocument/2006/relationships/image" Target="../media/image35.jpg"/><Relationship Id="rId4" Type="http://schemas.openxmlformats.org/officeDocument/2006/relationships/image" Target="../media/image30.gif"/></Relationships>
</file>

<file path=ppt/slides/_rels/slide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emf"/><Relationship Id="rId1" Type="http://schemas.openxmlformats.org/officeDocument/2006/relationships/slideLayout" Target="../slideLayouts/slideLayout6.xml"/><Relationship Id="rId4" Type="http://schemas.openxmlformats.org/officeDocument/2006/relationships/image" Target="../media/image39.gif"/></Relationships>
</file>

<file path=ppt/slides/_rels/slide9.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Layout" Target="../slideLayouts/slideLayout4.xml"/><Relationship Id="rId7" Type="http://schemas.openxmlformats.org/officeDocument/2006/relationships/image" Target="../media/image39.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30.gif"/><Relationship Id="rId10" Type="http://schemas.openxmlformats.org/officeDocument/2006/relationships/image" Target="../media/image43.gif"/><Relationship Id="rId4" Type="http://schemas.openxmlformats.org/officeDocument/2006/relationships/image" Target="../media/image40.emf"/><Relationship Id="rId9" Type="http://schemas.openxmlformats.org/officeDocument/2006/relationships/image" Target="../media/image42.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bg1">
                <a:lumMod val="20000"/>
                <a:lumOff val="80000"/>
              </a:schemeClr>
            </a:gs>
            <a:gs pos="81000">
              <a:srgbClr val="8488C4">
                <a:alpha val="48000"/>
              </a:srgbClr>
            </a:gs>
            <a:gs pos="6000">
              <a:srgbClr val="006600"/>
            </a:gs>
            <a:gs pos="64000">
              <a:schemeClr val="tx1"/>
            </a:gs>
          </a:gsLst>
          <a:lin ang="16200000" scaled="1"/>
          <a:tileRect/>
        </a:gradFill>
        <a:effectLst/>
      </p:bgPr>
    </p:bg>
    <p:spTree>
      <p:nvGrpSpPr>
        <p:cNvPr id="1" name=""/>
        <p:cNvGrpSpPr/>
        <p:nvPr/>
      </p:nvGrpSpPr>
      <p:grpSpPr>
        <a:xfrm>
          <a:off x="0" y="0"/>
          <a:ext cx="0" cy="0"/>
          <a:chOff x="0" y="0"/>
          <a:chExt cx="0" cy="0"/>
        </a:xfrm>
      </p:grpSpPr>
      <p:sp>
        <p:nvSpPr>
          <p:cNvPr id="22" name="Rectangle 3">
            <a:extLst>
              <a:ext uri="{FF2B5EF4-FFF2-40B4-BE49-F238E27FC236}">
                <a16:creationId xmlns="" xmlns:a16="http://schemas.microsoft.com/office/drawing/2014/main" id="{328318BA-5B93-44A7-B301-35E3D6532E9F}"/>
              </a:ext>
            </a:extLst>
          </p:cNvPr>
          <p:cNvSpPr>
            <a:spLocks noChangeArrowheads="1"/>
          </p:cNvSpPr>
          <p:nvPr/>
        </p:nvSpPr>
        <p:spPr bwMode="auto">
          <a:xfrm>
            <a:off x="9187711" y="726349"/>
            <a:ext cx="2540000" cy="5314950"/>
          </a:xfrm>
          <a:prstGeom prst="rect">
            <a:avLst/>
          </a:prstGeom>
          <a:gradFill flip="none" rotWithShape="1">
            <a:gsLst>
              <a:gs pos="100000">
                <a:srgbClr val="8488C4">
                  <a:alpha val="48000"/>
                </a:srgbClr>
              </a:gs>
              <a:gs pos="84000">
                <a:schemeClr val="tx1"/>
              </a:gs>
              <a:gs pos="61000">
                <a:schemeClr val="bg1">
                  <a:lumMod val="20000"/>
                  <a:lumOff val="80000"/>
                </a:schemeClr>
              </a:gs>
              <a:gs pos="48000">
                <a:srgbClr val="96AB94"/>
              </a:gs>
            </a:gsLst>
            <a:lin ang="9000000" scaled="0"/>
            <a:tileRect/>
          </a:gradFill>
          <a:ln w="38100" cmpd="dbl">
            <a:solidFill>
              <a:schemeClr val="tx2"/>
            </a:solidFill>
            <a:miter lim="800000"/>
            <a:headEnd/>
            <a:tailEnd/>
          </a:ln>
          <a:effectLst/>
          <a:scene3d>
            <a:camera prst="orthographicFront">
              <a:rot lat="1800000" lon="1800000" rev="0"/>
            </a:camera>
            <a:lightRig rig="threePt" dir="t"/>
          </a:scene3d>
          <a:sp3d>
            <a:bevelT prst="relaxedInset"/>
            <a:bevelB prst="relaxedInset"/>
          </a:sp3d>
        </p:spPr>
        <p:txBody>
          <a:bodyPr lIns="92075" tIns="228600" rIns="92075" bIns="46038" anchorCtr="1"/>
          <a:lstStyle/>
          <a:p>
            <a:pPr marL="6350" algn="l">
              <a:lnSpc>
                <a:spcPts val="1200"/>
              </a:lnSpc>
              <a:spcBef>
                <a:spcPts val="600"/>
              </a:spcBef>
              <a:buClr>
                <a:srgbClr val="008000"/>
              </a:buClr>
              <a:buSzPct val="85000"/>
              <a:defRPr/>
            </a:pPr>
            <a:endParaRPr lang="en-US" sz="1400" dirty="0"/>
          </a:p>
        </p:txBody>
      </p:sp>
      <p:sp>
        <p:nvSpPr>
          <p:cNvPr id="5" name="Title 4"/>
          <p:cNvSpPr>
            <a:spLocks noGrp="1"/>
          </p:cNvSpPr>
          <p:nvPr>
            <p:ph type="title"/>
          </p:nvPr>
        </p:nvSpPr>
        <p:spPr>
          <a:xfrm>
            <a:off x="3100976" y="0"/>
            <a:ext cx="5727264" cy="533400"/>
          </a:xfrm>
        </p:spPr>
        <p:txBody>
          <a:bodyPr/>
          <a:lstStyle/>
          <a:p>
            <a:r>
              <a:rPr lang="en-US" sz="1800" b="0" spc="200" dirty="0">
                <a:effectLst>
                  <a:outerShdw blurRad="38100" dist="38100" dir="2700000" algn="tl">
                    <a:srgbClr val="000000">
                      <a:alpha val="43137"/>
                    </a:srgbClr>
                  </a:outerShdw>
                </a:effectLst>
                <a:latin typeface="Blackadder ITC" panose="04020505051007020D02" pitchFamily="82" charset="0"/>
              </a:rPr>
              <a:t>LISE</a:t>
            </a:r>
            <a:r>
              <a:rPr lang="en-US" sz="1800" b="0" spc="200" baseline="30000" dirty="0">
                <a:effectLst>
                  <a:outerShdw blurRad="38100" dist="38100" dir="2700000" algn="tl">
                    <a:srgbClr val="000000">
                      <a:alpha val="43137"/>
                    </a:srgbClr>
                  </a:outerShdw>
                </a:effectLst>
                <a:latin typeface="Blackadder ITC" panose="04020505051007020D02" pitchFamily="82" charset="0"/>
              </a:rPr>
              <a:t>++</a:t>
            </a:r>
            <a:r>
              <a:rPr lang="en-US" sz="1800" b="0" spc="200" dirty="0">
                <a:effectLst>
                  <a:outerShdw blurRad="38100" dist="38100" dir="2700000" algn="tl">
                    <a:srgbClr val="000000">
                      <a:alpha val="43137"/>
                    </a:srgbClr>
                  </a:outerShdw>
                </a:effectLst>
                <a:latin typeface="Blackadder ITC" panose="04020505051007020D02" pitchFamily="82" charset="0"/>
              </a:rPr>
              <a:t> pictures studio presents</a:t>
            </a:r>
          </a:p>
        </p:txBody>
      </p:sp>
      <p:pic>
        <p:nvPicPr>
          <p:cNvPr id="11" name="Picture 10">
            <a:extLst>
              <a:ext uri="{FF2B5EF4-FFF2-40B4-BE49-F238E27FC236}">
                <a16:creationId xmlns="" xmlns:a16="http://schemas.microsoft.com/office/drawing/2014/main" id="{35CB18FE-A72B-481D-B28B-798024DDD215}"/>
              </a:ext>
            </a:extLst>
          </p:cNvPr>
          <p:cNvPicPr>
            <a:picLocks noChangeAspect="1"/>
          </p:cNvPicPr>
          <p:nvPr/>
        </p:nvPicPr>
        <p:blipFill>
          <a:blip r:embed="rId3"/>
          <a:stretch>
            <a:fillRect/>
          </a:stretch>
        </p:blipFill>
        <p:spPr>
          <a:xfrm>
            <a:off x="9873608" y="1574349"/>
            <a:ext cx="1203264" cy="902285"/>
          </a:xfrm>
          <a:prstGeom prst="rect">
            <a:avLst/>
          </a:prstGeom>
          <a:scene3d>
            <a:camera prst="isometricLeftDown">
              <a:rot lat="1800000" lon="1800000" rev="0"/>
            </a:camera>
            <a:lightRig rig="threePt" dir="t"/>
          </a:scene3d>
          <a:sp3d extrusionH="25400" contourW="12700">
            <a:bevelT w="127000"/>
            <a:contourClr>
              <a:srgbClr val="308438"/>
            </a:contourClr>
          </a:sp3d>
        </p:spPr>
      </p:pic>
      <p:sp>
        <p:nvSpPr>
          <p:cNvPr id="19" name="TextBox 18">
            <a:extLst>
              <a:ext uri="{FF2B5EF4-FFF2-40B4-BE49-F238E27FC236}">
                <a16:creationId xmlns="" xmlns:a16="http://schemas.microsoft.com/office/drawing/2014/main" id="{B622094A-77AF-482A-A809-EFE0D6E6BAF8}"/>
              </a:ext>
            </a:extLst>
          </p:cNvPr>
          <p:cNvSpPr txBox="1"/>
          <p:nvPr/>
        </p:nvSpPr>
        <p:spPr>
          <a:xfrm>
            <a:off x="43306" y="6414046"/>
            <a:ext cx="3226204" cy="338554"/>
          </a:xfrm>
          <a:prstGeom prst="rect">
            <a:avLst/>
          </a:prstGeom>
          <a:noFill/>
        </p:spPr>
        <p:txBody>
          <a:bodyPr wrap="none" rtlCol="0">
            <a:spAutoFit/>
          </a:bodyPr>
          <a:lstStyle/>
          <a:p>
            <a:r>
              <a:rPr lang="en-US" sz="1600" dirty="0">
                <a:solidFill>
                  <a:schemeClr val="accent2">
                    <a:lumMod val="75000"/>
                  </a:schemeClr>
                </a:solidFill>
                <a:effectLst>
                  <a:outerShdw blurRad="38100" dist="38100" dir="2700000" algn="tl">
                    <a:srgbClr val="000000">
                      <a:alpha val="43137"/>
                    </a:srgbClr>
                  </a:outerShdw>
                </a:effectLst>
              </a:rPr>
              <a:t>FRIB/NSCL Staff Information Talk</a:t>
            </a:r>
          </a:p>
        </p:txBody>
      </p:sp>
      <p:grpSp>
        <p:nvGrpSpPr>
          <p:cNvPr id="32" name="Group 31">
            <a:extLst>
              <a:ext uri="{FF2B5EF4-FFF2-40B4-BE49-F238E27FC236}">
                <a16:creationId xmlns="" xmlns:a16="http://schemas.microsoft.com/office/drawing/2014/main" id="{CE2E9668-91D3-47B6-A363-00F56F6E88CA}"/>
              </a:ext>
            </a:extLst>
          </p:cNvPr>
          <p:cNvGrpSpPr/>
          <p:nvPr/>
        </p:nvGrpSpPr>
        <p:grpSpPr>
          <a:xfrm>
            <a:off x="381000" y="726349"/>
            <a:ext cx="2540000" cy="5314950"/>
            <a:chOff x="53847" y="726349"/>
            <a:chExt cx="2540000" cy="5314950"/>
          </a:xfrm>
        </p:grpSpPr>
        <p:sp>
          <p:nvSpPr>
            <p:cNvPr id="23" name="Rectangle 3">
              <a:extLst>
                <a:ext uri="{FF2B5EF4-FFF2-40B4-BE49-F238E27FC236}">
                  <a16:creationId xmlns="" xmlns:a16="http://schemas.microsoft.com/office/drawing/2014/main" id="{B7B232CF-6F35-43AB-ABB9-0843A319C291}"/>
                </a:ext>
              </a:extLst>
            </p:cNvPr>
            <p:cNvSpPr>
              <a:spLocks noChangeArrowheads="1"/>
            </p:cNvSpPr>
            <p:nvPr/>
          </p:nvSpPr>
          <p:spPr bwMode="auto">
            <a:xfrm>
              <a:off x="53847" y="726349"/>
              <a:ext cx="2540000" cy="5314950"/>
            </a:xfrm>
            <a:prstGeom prst="rect">
              <a:avLst/>
            </a:prstGeom>
            <a:gradFill flip="none" rotWithShape="1">
              <a:gsLst>
                <a:gs pos="0">
                  <a:srgbClr val="8488C4">
                    <a:alpha val="48000"/>
                  </a:srgbClr>
                </a:gs>
                <a:gs pos="16000">
                  <a:schemeClr val="tx1"/>
                </a:gs>
                <a:gs pos="33000">
                  <a:schemeClr val="bg1">
                    <a:lumMod val="20000"/>
                    <a:lumOff val="80000"/>
                  </a:schemeClr>
                </a:gs>
                <a:gs pos="54000">
                  <a:srgbClr val="96AB94"/>
                </a:gs>
              </a:gsLst>
              <a:lin ang="12600000" scaled="0"/>
              <a:tileRect/>
            </a:gradFill>
            <a:ln w="38100" cmpd="dbl">
              <a:solidFill>
                <a:schemeClr val="tx2"/>
              </a:solidFill>
              <a:miter lim="800000"/>
              <a:headEnd/>
              <a:tailEnd/>
            </a:ln>
            <a:effectLst/>
            <a:scene3d>
              <a:camera prst="orthographicFront">
                <a:rot lat="1800000" lon="19800000" rev="0"/>
              </a:camera>
              <a:lightRig rig="threePt" dir="t"/>
            </a:scene3d>
            <a:sp3d>
              <a:bevelT prst="relaxedInset"/>
              <a:bevelB prst="relaxedInset"/>
            </a:sp3d>
          </p:spPr>
          <p:txBody>
            <a:bodyPr lIns="92075" tIns="228600" rIns="92075" bIns="46038" anchorCtr="1"/>
            <a:lstStyle/>
            <a:p>
              <a:pPr marL="6350" algn="l">
                <a:lnSpc>
                  <a:spcPts val="1200"/>
                </a:lnSpc>
                <a:spcBef>
                  <a:spcPts val="600"/>
                </a:spcBef>
                <a:buClr>
                  <a:srgbClr val="008000"/>
                </a:buClr>
                <a:buSzPct val="85000"/>
                <a:defRPr/>
              </a:pPr>
              <a:endParaRPr lang="en-US" sz="1400" dirty="0"/>
            </a:p>
          </p:txBody>
        </p:sp>
        <p:pic>
          <p:nvPicPr>
            <p:cNvPr id="12" name="Picture 11">
              <a:extLst>
                <a:ext uri="{FF2B5EF4-FFF2-40B4-BE49-F238E27FC236}">
                  <a16:creationId xmlns="" xmlns:a16="http://schemas.microsoft.com/office/drawing/2014/main" id="{BFC6D739-620C-425E-85A7-93D49D94A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098" y="2567783"/>
              <a:ext cx="1162951" cy="1945076"/>
            </a:xfrm>
            <a:prstGeom prst="rect">
              <a:avLst/>
            </a:prstGeom>
            <a:scene3d>
              <a:camera prst="isometricRightUp">
                <a:rot lat="1800000" lon="19800000" rev="0"/>
              </a:camera>
              <a:lightRig rig="threePt" dir="t"/>
            </a:scene3d>
            <a:sp3d contourW="44450" prstMaterial="dkEdge">
              <a:bevelT w="120650"/>
              <a:bevelB w="19050"/>
              <a:contourClr>
                <a:schemeClr val="bg1">
                  <a:lumMod val="60000"/>
                  <a:lumOff val="40000"/>
                </a:schemeClr>
              </a:contourClr>
            </a:sp3d>
          </p:spPr>
        </p:pic>
        <p:pic>
          <p:nvPicPr>
            <p:cNvPr id="26" name="Picture 25">
              <a:extLst>
                <a:ext uri="{FF2B5EF4-FFF2-40B4-BE49-F238E27FC236}">
                  <a16:creationId xmlns="" xmlns:a16="http://schemas.microsoft.com/office/drawing/2014/main" id="{D436BDD6-8CEE-4315-8C1D-DDFE7068D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47" y="4572000"/>
              <a:ext cx="1524000" cy="1019175"/>
            </a:xfrm>
            <a:prstGeom prst="rect">
              <a:avLst/>
            </a:prstGeom>
            <a:scene3d>
              <a:camera prst="orthographicFront">
                <a:rot lat="1800000" lon="19800000" rev="0"/>
              </a:camera>
              <a:lightRig rig="threePt" dir="t"/>
            </a:scene3d>
          </p:spPr>
        </p:pic>
        <p:pic>
          <p:nvPicPr>
            <p:cNvPr id="31" name="Picture 30">
              <a:extLst>
                <a:ext uri="{FF2B5EF4-FFF2-40B4-BE49-F238E27FC236}">
                  <a16:creationId xmlns="" xmlns:a16="http://schemas.microsoft.com/office/drawing/2014/main" id="{3F28E19E-0D9F-4AE9-BE53-8FB173EB6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575" y="1066526"/>
              <a:ext cx="2365247" cy="1364375"/>
            </a:xfrm>
            <a:prstGeom prst="rect">
              <a:avLst/>
            </a:prstGeom>
            <a:ln w="28575">
              <a:solidFill>
                <a:schemeClr val="accent3">
                  <a:lumMod val="20000"/>
                  <a:lumOff val="80000"/>
                </a:schemeClr>
              </a:solidFill>
            </a:ln>
            <a:scene3d>
              <a:camera prst="orthographicFront">
                <a:rot lat="1800000" lon="19800000" rev="0"/>
              </a:camera>
              <a:lightRig rig="threePt" dir="t"/>
            </a:scene3d>
            <a:sp3d extrusionH="25400" contourW="12700" prstMaterial="matte">
              <a:bevelT w="50800" h="25400"/>
              <a:bevelB w="31750" h="38100" prst="relaxedInset"/>
              <a:extrusionClr>
                <a:schemeClr val="accent3">
                  <a:lumMod val="20000"/>
                  <a:lumOff val="80000"/>
                </a:schemeClr>
              </a:extrusionClr>
              <a:contourClr>
                <a:schemeClr val="bg1">
                  <a:lumMod val="20000"/>
                  <a:lumOff val="80000"/>
                </a:schemeClr>
              </a:contourClr>
            </a:sp3d>
          </p:spPr>
        </p:pic>
      </p:grpSp>
      <p:sp>
        <p:nvSpPr>
          <p:cNvPr id="33" name="Rectangle 3">
            <a:extLst>
              <a:ext uri="{FF2B5EF4-FFF2-40B4-BE49-F238E27FC236}">
                <a16:creationId xmlns="" xmlns:a16="http://schemas.microsoft.com/office/drawing/2014/main" id="{88D3A2C7-D36F-456F-81AC-FA743BB7946E}"/>
              </a:ext>
            </a:extLst>
          </p:cNvPr>
          <p:cNvSpPr>
            <a:spLocks noChangeArrowheads="1"/>
          </p:cNvSpPr>
          <p:nvPr/>
        </p:nvSpPr>
        <p:spPr bwMode="auto">
          <a:xfrm>
            <a:off x="2785731" y="710571"/>
            <a:ext cx="6535006" cy="4622321"/>
          </a:xfrm>
          <a:prstGeom prst="rect">
            <a:avLst/>
          </a:prstGeom>
          <a:gradFill flip="none" rotWithShape="1">
            <a:gsLst>
              <a:gs pos="0">
                <a:srgbClr val="8488C4">
                  <a:alpha val="48000"/>
                </a:srgbClr>
              </a:gs>
              <a:gs pos="24000">
                <a:schemeClr val="tx1"/>
              </a:gs>
              <a:gs pos="74000">
                <a:schemeClr val="bg1">
                  <a:lumMod val="20000"/>
                  <a:lumOff val="80000"/>
                </a:schemeClr>
              </a:gs>
              <a:gs pos="91000">
                <a:srgbClr val="96AB94"/>
              </a:gs>
            </a:gsLst>
            <a:lin ang="16200000" scaled="1"/>
            <a:tileRect/>
          </a:gradFill>
          <a:ln w="38100" cmpd="dbl">
            <a:solidFill>
              <a:schemeClr val="tx2"/>
            </a:solidFill>
            <a:miter lim="800000"/>
            <a:headEnd/>
            <a:tailEnd/>
          </a:ln>
          <a:effectLst/>
          <a:scene3d>
            <a:camera prst="orthographicFront">
              <a:rot lat="0" lon="0" rev="0"/>
            </a:camera>
            <a:lightRig rig="threePt" dir="t"/>
          </a:scene3d>
          <a:sp3d>
            <a:bevelT prst="relaxedInset"/>
            <a:bevelB prst="relaxedInset"/>
          </a:sp3d>
        </p:spPr>
        <p:txBody>
          <a:bodyPr lIns="92075" tIns="228600" rIns="92075" bIns="46038" anchorCtr="1"/>
          <a:lstStyle/>
          <a:p>
            <a:pPr marL="6350">
              <a:spcBef>
                <a:spcPts val="1800"/>
              </a:spcBef>
              <a:buClr>
                <a:srgbClr val="008000"/>
              </a:buClr>
              <a:buSzPct val="85000"/>
              <a:defRPr/>
            </a:pPr>
            <a:r>
              <a:rPr lang="en-US" sz="2800" spc="-90"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to Make Rare Isotope Beams at Home</a:t>
            </a:r>
          </a:p>
        </p:txBody>
      </p:sp>
      <p:pic>
        <p:nvPicPr>
          <p:cNvPr id="36" name="Picture 35">
            <a:extLst>
              <a:ext uri="{FF2B5EF4-FFF2-40B4-BE49-F238E27FC236}">
                <a16:creationId xmlns="" xmlns:a16="http://schemas.microsoft.com/office/drawing/2014/main" id="{8FE61B5C-4155-44C0-B1F5-52ABEC727976}"/>
              </a:ext>
            </a:extLst>
          </p:cNvPr>
          <p:cNvPicPr>
            <a:picLocks noChangeAspect="1"/>
          </p:cNvPicPr>
          <p:nvPr/>
        </p:nvPicPr>
        <p:blipFill>
          <a:blip r:embed="rId7"/>
          <a:stretch>
            <a:fillRect/>
          </a:stretch>
        </p:blipFill>
        <p:spPr>
          <a:xfrm>
            <a:off x="7268302" y="6293417"/>
            <a:ext cx="1297276" cy="362701"/>
          </a:xfrm>
          <a:prstGeom prst="rect">
            <a:avLst/>
          </a:prstGeom>
        </p:spPr>
      </p:pic>
      <p:pic>
        <p:nvPicPr>
          <p:cNvPr id="37" name="Picture 36">
            <a:extLst>
              <a:ext uri="{FF2B5EF4-FFF2-40B4-BE49-F238E27FC236}">
                <a16:creationId xmlns="" xmlns:a16="http://schemas.microsoft.com/office/drawing/2014/main" id="{0095320B-3A40-4E49-ACE3-BAD4A26289E4}"/>
              </a:ext>
            </a:extLst>
          </p:cNvPr>
          <p:cNvPicPr>
            <a:picLocks noChangeAspect="1"/>
          </p:cNvPicPr>
          <p:nvPr/>
        </p:nvPicPr>
        <p:blipFill>
          <a:blip r:embed="rId8"/>
          <a:stretch>
            <a:fillRect/>
          </a:stretch>
        </p:blipFill>
        <p:spPr>
          <a:xfrm>
            <a:off x="6412202" y="6257538"/>
            <a:ext cx="453432" cy="457200"/>
          </a:xfrm>
          <a:prstGeom prst="rect">
            <a:avLst/>
          </a:prstGeom>
        </p:spPr>
      </p:pic>
      <p:pic>
        <p:nvPicPr>
          <p:cNvPr id="39" name="Picture 38">
            <a:extLst>
              <a:ext uri="{FF2B5EF4-FFF2-40B4-BE49-F238E27FC236}">
                <a16:creationId xmlns="" xmlns:a16="http://schemas.microsoft.com/office/drawing/2014/main" id="{9283F915-09BA-4058-9088-81FCE7D3A24B}"/>
              </a:ext>
            </a:extLst>
          </p:cNvPr>
          <p:cNvPicPr>
            <a:picLocks noChangeAspect="1"/>
          </p:cNvPicPr>
          <p:nvPr/>
        </p:nvPicPr>
        <p:blipFill>
          <a:blip r:embed="rId9"/>
          <a:stretch>
            <a:fillRect/>
          </a:stretch>
        </p:blipFill>
        <p:spPr>
          <a:xfrm>
            <a:off x="3886200" y="6272012"/>
            <a:ext cx="456975" cy="457200"/>
          </a:xfrm>
          <a:prstGeom prst="rect">
            <a:avLst/>
          </a:prstGeom>
        </p:spPr>
      </p:pic>
      <p:pic>
        <p:nvPicPr>
          <p:cNvPr id="41" name="Picture 40">
            <a:extLst>
              <a:ext uri="{FF2B5EF4-FFF2-40B4-BE49-F238E27FC236}">
                <a16:creationId xmlns="" xmlns:a16="http://schemas.microsoft.com/office/drawing/2014/main" id="{0A691ADB-33DB-45F9-97FF-7989348815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3274" y="6257538"/>
            <a:ext cx="357188" cy="457200"/>
          </a:xfrm>
          <a:prstGeom prst="rect">
            <a:avLst/>
          </a:prstGeom>
        </p:spPr>
      </p:pic>
      <p:pic>
        <p:nvPicPr>
          <p:cNvPr id="42" name="Picture 2" descr="http://www.nscl.msu.edu/%7Ebrown/home/nscl_logo_nbg150.gif">
            <a:extLst>
              <a:ext uri="{FF2B5EF4-FFF2-40B4-BE49-F238E27FC236}">
                <a16:creationId xmlns="" xmlns:a16="http://schemas.microsoft.com/office/drawing/2014/main" id="{71480167-A0C5-4E31-8C0F-A427D66D15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00667" y="6272856"/>
            <a:ext cx="364786" cy="4572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 xmlns:a16="http://schemas.microsoft.com/office/drawing/2014/main" id="{ACFDCE40-96AF-4503-8FE1-60DF88753DE5}"/>
              </a:ext>
            </a:extLst>
          </p:cNvPr>
          <p:cNvSpPr txBox="1"/>
          <p:nvPr/>
        </p:nvSpPr>
        <p:spPr>
          <a:xfrm>
            <a:off x="10979639" y="6486841"/>
            <a:ext cx="1210589" cy="338554"/>
          </a:xfrm>
          <a:prstGeom prst="rect">
            <a:avLst/>
          </a:prstGeom>
          <a:noFill/>
        </p:spPr>
        <p:txBody>
          <a:bodyPr wrap="none" rtlCol="0">
            <a:spAutoFit/>
          </a:bodyPr>
          <a:lstStyle/>
          <a:p>
            <a:pPr algn="r"/>
            <a:r>
              <a:rPr lang="en-US" sz="1600" dirty="0">
                <a:solidFill>
                  <a:schemeClr val="accent2">
                    <a:lumMod val="75000"/>
                  </a:schemeClr>
                </a:solidFill>
                <a:effectLst>
                  <a:outerShdw blurRad="38100" dist="38100" dir="2700000" algn="tl">
                    <a:srgbClr val="000000">
                      <a:alpha val="43137"/>
                    </a:srgbClr>
                  </a:outerShdw>
                </a:effectLst>
              </a:rPr>
              <a:t>04/04/2018</a:t>
            </a:r>
          </a:p>
        </p:txBody>
      </p:sp>
      <p:sp>
        <p:nvSpPr>
          <p:cNvPr id="45" name="TextBox 44">
            <a:extLst>
              <a:ext uri="{FF2B5EF4-FFF2-40B4-BE49-F238E27FC236}">
                <a16:creationId xmlns="" xmlns:a16="http://schemas.microsoft.com/office/drawing/2014/main" id="{13025201-963C-4C69-8508-B757AC0E6EF8}"/>
              </a:ext>
            </a:extLst>
          </p:cNvPr>
          <p:cNvSpPr txBox="1"/>
          <p:nvPr/>
        </p:nvSpPr>
        <p:spPr>
          <a:xfrm>
            <a:off x="3530600" y="4746430"/>
            <a:ext cx="2185214" cy="400110"/>
          </a:xfrm>
          <a:prstGeom prst="rect">
            <a:avLst/>
          </a:prstGeom>
          <a:noFill/>
        </p:spPr>
        <p:txBody>
          <a:bodyPr wrap="none" rtlCol="0">
            <a:spAutoFit/>
          </a:bodyPr>
          <a:lstStyle/>
          <a:p>
            <a:r>
              <a:rPr lang="en-US" sz="2000" b="1" dirty="0">
                <a:solidFill>
                  <a:schemeClr val="accent3">
                    <a:lumMod val="75000"/>
                  </a:schemeClr>
                </a:solidFill>
                <a:latin typeface="Batang" panose="02030600000101010101" pitchFamily="18" charset="-127"/>
                <a:ea typeface="Batang" panose="02030600000101010101" pitchFamily="18" charset="-127"/>
              </a:rPr>
              <a:t>Oleg B. Tarasov</a:t>
            </a:r>
          </a:p>
        </p:txBody>
      </p:sp>
      <p:pic>
        <p:nvPicPr>
          <p:cNvPr id="47" name="Picture 46">
            <a:extLst>
              <a:ext uri="{FF2B5EF4-FFF2-40B4-BE49-F238E27FC236}">
                <a16:creationId xmlns="" xmlns:a16="http://schemas.microsoft.com/office/drawing/2014/main" id="{0F2494F8-653C-4136-B833-D530897731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08864">
            <a:off x="9851615" y="4512859"/>
            <a:ext cx="1474331" cy="867253"/>
          </a:xfrm>
          <a:prstGeom prst="rect">
            <a:avLst/>
          </a:prstGeom>
          <a:scene3d>
            <a:camera prst="orthographicFront">
              <a:rot lat="1800000" lon="1800000" rev="0"/>
            </a:camera>
            <a:lightRig rig="morning" dir="t"/>
          </a:scene3d>
          <a:sp3d prstMaterial="plastic">
            <a:bevelT/>
            <a:bevelB/>
            <a:contourClr>
              <a:schemeClr val="accent6">
                <a:lumMod val="75000"/>
              </a:schemeClr>
            </a:contourClr>
          </a:sp3d>
        </p:spPr>
      </p:pic>
      <p:pic>
        <p:nvPicPr>
          <p:cNvPr id="51" name="Picture 50">
            <a:extLst>
              <a:ext uri="{FF2B5EF4-FFF2-40B4-BE49-F238E27FC236}">
                <a16:creationId xmlns="" xmlns:a16="http://schemas.microsoft.com/office/drawing/2014/main" id="{66B34D76-2C23-46A3-A404-DED485FDAD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64739" y="2942054"/>
            <a:ext cx="1014900" cy="1014900"/>
          </a:xfrm>
          <a:prstGeom prst="rect">
            <a:avLst/>
          </a:prstGeom>
          <a:effectLst>
            <a:innerShdw blurRad="63500" dist="50800" dir="18900000">
              <a:schemeClr val="bg1">
                <a:lumMod val="40000"/>
                <a:lumOff val="60000"/>
                <a:alpha val="50000"/>
              </a:schemeClr>
            </a:innerShdw>
          </a:effectLst>
          <a:scene3d>
            <a:camera prst="orthographicFront">
              <a:rot lat="1800000" lon="1800000" rev="0"/>
            </a:camera>
            <a:lightRig rig="freezing" dir="t"/>
          </a:scene3d>
          <a:sp3d prstMaterial="powder"/>
        </p:spPr>
      </p:pic>
      <p:pic>
        <p:nvPicPr>
          <p:cNvPr id="56" name="Picture 55">
            <a:extLst>
              <a:ext uri="{FF2B5EF4-FFF2-40B4-BE49-F238E27FC236}">
                <a16:creationId xmlns="" xmlns:a16="http://schemas.microsoft.com/office/drawing/2014/main" id="{D8EAAC70-5B7A-494B-BA1B-CA7F2DDD0C5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68502" y="6085582"/>
            <a:ext cx="1362184" cy="667017"/>
          </a:xfrm>
          <a:prstGeom prst="rect">
            <a:avLst/>
          </a:prstGeom>
          <a:scene3d>
            <a:camera prst="orthographicFront">
              <a:rot lat="0" lon="19800000" rev="0"/>
            </a:camera>
            <a:lightRig rig="threePt" dir="t"/>
          </a:scene3d>
        </p:spPr>
      </p:pic>
      <p:pic>
        <p:nvPicPr>
          <p:cNvPr id="62" name="Picture 61">
            <a:extLst>
              <a:ext uri="{FF2B5EF4-FFF2-40B4-BE49-F238E27FC236}">
                <a16:creationId xmlns="" xmlns:a16="http://schemas.microsoft.com/office/drawing/2014/main" id="{ECC11544-2904-466D-937A-EECC5E1342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29376" y="1684765"/>
            <a:ext cx="6026123" cy="3345008"/>
          </a:xfrm>
          <a:prstGeom prst="rect">
            <a:avLst/>
          </a:prstGeom>
        </p:spPr>
      </p:pic>
    </p:spTree>
    <p:extLst>
      <p:ext uri="{BB962C8B-B14F-4D97-AF65-F5344CB8AC3E}">
        <p14:creationId xmlns:p14="http://schemas.microsoft.com/office/powerpoint/2010/main" val="1377754181"/>
      </p:ext>
    </p:extLst>
  </p:cSld>
  <p:clrMapOvr>
    <a:masterClrMapping/>
  </p:clrMapOvr>
  <p:transition advClick="0" advTm="2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8C401B3C-A6D1-46D2-A54C-10D72B6F0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472" y="-19129"/>
            <a:ext cx="6685906" cy="4911654"/>
          </a:xfrm>
          <a:prstGeom prst="rect">
            <a:avLst/>
          </a:prstGeom>
        </p:spPr>
      </p:pic>
      <p:sp>
        <p:nvSpPr>
          <p:cNvPr id="33" name="AutoShape 3">
            <a:extLst>
              <a:ext uri="{FF2B5EF4-FFF2-40B4-BE49-F238E27FC236}">
                <a16:creationId xmlns=""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5" name="Picture 34">
            <a:extLst>
              <a:ext uri="{FF2B5EF4-FFF2-40B4-BE49-F238E27FC236}">
                <a16:creationId xmlns="" xmlns:a16="http://schemas.microsoft.com/office/drawing/2014/main" id="{2EDAA6BD-0EA3-459F-8047-639B7552A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37" name="Picture 36">
            <a:extLst>
              <a:ext uri="{FF2B5EF4-FFF2-40B4-BE49-F238E27FC236}">
                <a16:creationId xmlns="" xmlns:a16="http://schemas.microsoft.com/office/drawing/2014/main" id="{B46364CE-C5E4-4103-AB9F-00143FA28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sp>
        <p:nvSpPr>
          <p:cNvPr id="18" name="Title 4">
            <a:extLst>
              <a:ext uri="{FF2B5EF4-FFF2-40B4-BE49-F238E27FC236}">
                <a16:creationId xmlns="" xmlns:a16="http://schemas.microsoft.com/office/drawing/2014/main" id="{7B04D012-640D-4E0F-A0DA-ABB0F51B46F5}"/>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rPr>
              <a:t>Terra incognita</a:t>
            </a:r>
          </a:p>
        </p:txBody>
      </p:sp>
      <p:sp>
        <p:nvSpPr>
          <p:cNvPr id="9" name="TextBox 8">
            <a:extLst>
              <a:ext uri="{FF2B5EF4-FFF2-40B4-BE49-F238E27FC236}">
                <a16:creationId xmlns="" xmlns:a16="http://schemas.microsoft.com/office/drawing/2014/main" id="{4F765FAF-E017-434E-B64D-F16D22336C33}"/>
              </a:ext>
            </a:extLst>
          </p:cNvPr>
          <p:cNvSpPr txBox="1"/>
          <p:nvPr/>
        </p:nvSpPr>
        <p:spPr>
          <a:xfrm rot="19255850">
            <a:off x="9758226" y="1350664"/>
            <a:ext cx="2221634" cy="461665"/>
          </a:xfrm>
          <a:prstGeom prst="rect">
            <a:avLst/>
          </a:prstGeom>
          <a:noFill/>
        </p:spPr>
        <p:txBody>
          <a:bodyPr wrap="none" rtlCol="0">
            <a:spAutoFit/>
          </a:bodyPr>
          <a:lstStyle/>
          <a:p>
            <a:r>
              <a:rPr lang="en-US" dirty="0">
                <a:solidFill>
                  <a:schemeClr val="tx2">
                    <a:lumMod val="75000"/>
                  </a:schemeClr>
                </a:solidFill>
              </a:rPr>
              <a:t>Terra Incognita</a:t>
            </a:r>
          </a:p>
        </p:txBody>
      </p:sp>
      <p:grpSp>
        <p:nvGrpSpPr>
          <p:cNvPr id="14" name="Group 13">
            <a:extLst>
              <a:ext uri="{FF2B5EF4-FFF2-40B4-BE49-F238E27FC236}">
                <a16:creationId xmlns="" xmlns:a16="http://schemas.microsoft.com/office/drawing/2014/main" id="{2FEA243A-30EF-4025-A95F-9910D4AE1446}"/>
              </a:ext>
            </a:extLst>
          </p:cNvPr>
          <p:cNvGrpSpPr/>
          <p:nvPr/>
        </p:nvGrpSpPr>
        <p:grpSpPr>
          <a:xfrm>
            <a:off x="4419600" y="628129"/>
            <a:ext cx="6096000" cy="3541690"/>
            <a:chOff x="4800600" y="259373"/>
            <a:chExt cx="6096000" cy="3541690"/>
          </a:xfrm>
        </p:grpSpPr>
        <p:pic>
          <p:nvPicPr>
            <p:cNvPr id="16" name="Picture 15">
              <a:extLst>
                <a:ext uri="{FF2B5EF4-FFF2-40B4-BE49-F238E27FC236}">
                  <a16:creationId xmlns="" xmlns:a16="http://schemas.microsoft.com/office/drawing/2014/main" id="{5EE61E82-5589-4D5A-B179-A0CE13D5F8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0600" y="259373"/>
              <a:ext cx="6096000" cy="3541690"/>
            </a:xfrm>
            <a:prstGeom prst="rect">
              <a:avLst/>
            </a:prstGeom>
            <a:scene3d>
              <a:camera prst="orthographicFront"/>
              <a:lightRig rig="morning" dir="t"/>
            </a:scene3d>
            <a:sp3d prstMaterial="metal"/>
          </p:spPr>
        </p:pic>
        <p:sp>
          <p:nvSpPr>
            <p:cNvPr id="17" name="Rectangle: Rounded Corners 16">
              <a:extLst>
                <a:ext uri="{FF2B5EF4-FFF2-40B4-BE49-F238E27FC236}">
                  <a16:creationId xmlns="" xmlns:a16="http://schemas.microsoft.com/office/drawing/2014/main" id="{2022CB2B-E3BE-4AAA-BDE5-E84E651B8439}"/>
                </a:ext>
              </a:extLst>
            </p:cNvPr>
            <p:cNvSpPr/>
            <p:nvPr/>
          </p:nvSpPr>
          <p:spPr bwMode="auto">
            <a:xfrm>
              <a:off x="5376301" y="499432"/>
              <a:ext cx="5115211" cy="2015613"/>
            </a:xfrm>
            <a:prstGeom prst="roundRect">
              <a:avLst/>
            </a:prstGeom>
            <a:no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176213" indent="-176213">
                <a:spcAft>
                  <a:spcPts val="300"/>
                </a:spcAft>
                <a:buFont typeface="Arial" panose="020B0604020202020204" pitchFamily="34" charset="0"/>
                <a:buChar char="•"/>
              </a:pPr>
              <a:r>
                <a:rPr lang="en-US" sz="1500" dirty="0">
                  <a:solidFill>
                    <a:schemeClr val="bg1">
                      <a:lumMod val="75000"/>
                    </a:schemeClr>
                  </a:solidFill>
                </a:rPr>
                <a:t>Around 260 stable isotopes found in nature (&gt;1Gy)</a:t>
              </a:r>
            </a:p>
            <a:p>
              <a:pPr marL="176213" indent="-176213">
                <a:spcAft>
                  <a:spcPts val="300"/>
                </a:spcAft>
                <a:buFont typeface="Arial" panose="020B0604020202020204" pitchFamily="34" charset="0"/>
                <a:buChar char="•"/>
              </a:pPr>
              <a:r>
                <a:rPr lang="en-US" sz="1500" dirty="0">
                  <a:solidFill>
                    <a:schemeClr val="bg1">
                      <a:lumMod val="75000"/>
                    </a:schemeClr>
                  </a:solidFill>
                </a:rPr>
                <a:t>Less than 1000 known isotopes in 1966, currently about 3000  (blue) know isotopes </a:t>
              </a:r>
            </a:p>
            <a:p>
              <a:pPr marL="176213" indent="-176213">
                <a:spcAft>
                  <a:spcPts val="300"/>
                </a:spcAft>
                <a:buFont typeface="Arial" panose="020B0604020202020204" pitchFamily="34" charset="0"/>
                <a:buChar char="•"/>
              </a:pPr>
              <a:r>
                <a:rPr lang="en-US" sz="1500" dirty="0">
                  <a:solidFill>
                    <a:schemeClr val="bg1">
                      <a:lumMod val="75000"/>
                    </a:schemeClr>
                  </a:solidFill>
                </a:rPr>
                <a:t>New territory (Terra incognita) to be explored with next-generation rare isotope facilities as FRIB</a:t>
              </a:r>
            </a:p>
            <a:p>
              <a:pPr marL="176213" indent="-176213">
                <a:spcAft>
                  <a:spcPts val="300"/>
                </a:spcAft>
                <a:buFont typeface="Arial" panose="020B0604020202020204" pitchFamily="34" charset="0"/>
                <a:buChar char="•"/>
              </a:pPr>
              <a:r>
                <a:rPr lang="en-US" sz="1500" dirty="0">
                  <a:solidFill>
                    <a:schemeClr val="bg1">
                      <a:lumMod val="75000"/>
                    </a:schemeClr>
                  </a:solidFill>
                </a:rPr>
                <a:t>They will produce more than 1000 NEW isotopes at useful rates (4500 available for study)</a:t>
              </a:r>
            </a:p>
          </p:txBody>
        </p:sp>
      </p:grpSp>
      <p:pic>
        <p:nvPicPr>
          <p:cNvPr id="19" name="Picture 18">
            <a:extLst>
              <a:ext uri="{FF2B5EF4-FFF2-40B4-BE49-F238E27FC236}">
                <a16:creationId xmlns="" xmlns:a16="http://schemas.microsoft.com/office/drawing/2014/main" id="{CF348E7A-5585-46A5-B99D-D10BDBB2FE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4027" y="5356020"/>
            <a:ext cx="2520315" cy="1363028"/>
          </a:xfrm>
          <a:prstGeom prst="rect">
            <a:avLst/>
          </a:prstGeom>
        </p:spPr>
      </p:pic>
      <p:pic>
        <p:nvPicPr>
          <p:cNvPr id="13" name="Picture 12">
            <a:extLst>
              <a:ext uri="{FF2B5EF4-FFF2-40B4-BE49-F238E27FC236}">
                <a16:creationId xmlns="" xmlns:a16="http://schemas.microsoft.com/office/drawing/2014/main" id="{05E48B8A-C841-4727-B7C4-1DC013F9FB62}"/>
              </a:ext>
            </a:extLst>
          </p:cNvPr>
          <p:cNvPicPr>
            <a:picLocks/>
          </p:cNvPicPr>
          <p:nvPr/>
        </p:nvPicPr>
        <p:blipFill>
          <a:blip r:embed="rId9"/>
          <a:stretch>
            <a:fillRect/>
          </a:stretch>
        </p:blipFill>
        <p:spPr>
          <a:xfrm>
            <a:off x="-1113473" y="1749669"/>
            <a:ext cx="7144996" cy="3657600"/>
          </a:xfrm>
          <a:prstGeom prst="rect">
            <a:avLst/>
          </a:prstGeom>
          <a:scene3d>
            <a:camera prst="orthographicFront">
              <a:rot lat="900000" lon="18000000" rev="0"/>
            </a:camera>
            <a:lightRig rig="threePt" dir="t"/>
          </a:scene3d>
        </p:spPr>
      </p:pic>
      <p:pic>
        <p:nvPicPr>
          <p:cNvPr id="21" name="second2">
            <a:hlinkClick r:id="" action="ppaction://media"/>
            <a:extLst>
              <a:ext uri="{FF2B5EF4-FFF2-40B4-BE49-F238E27FC236}">
                <a16:creationId xmlns="" xmlns:a16="http://schemas.microsoft.com/office/drawing/2014/main" id="{2981E7A0-8306-4F32-8F74-C76CD49503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76875" y="6165345"/>
            <a:ext cx="609600" cy="609600"/>
          </a:xfrm>
          <a:prstGeom prst="rect">
            <a:avLst/>
          </a:prstGeom>
        </p:spPr>
      </p:pic>
      <p:sp>
        <p:nvSpPr>
          <p:cNvPr id="22" name="TextBox 21">
            <a:extLst>
              <a:ext uri="{FF2B5EF4-FFF2-40B4-BE49-F238E27FC236}">
                <a16:creationId xmlns="" xmlns:a16="http://schemas.microsoft.com/office/drawing/2014/main" id="{4D46FF6B-03D2-4F4B-9C07-29B2D1802908}"/>
              </a:ext>
            </a:extLst>
          </p:cNvPr>
          <p:cNvSpPr txBox="1"/>
          <p:nvPr/>
        </p:nvSpPr>
        <p:spPr>
          <a:xfrm>
            <a:off x="6089524" y="4242416"/>
            <a:ext cx="4056157" cy="923330"/>
          </a:xfrm>
          <a:prstGeom prst="rect">
            <a:avLst/>
          </a:prstGeom>
          <a:noFill/>
        </p:spPr>
        <p:txBody>
          <a:bodyPr wrap="square" rtlCol="0">
            <a:spAutoFit/>
          </a:bodyPr>
          <a:lstStyle/>
          <a:p>
            <a:pPr algn="ctr"/>
            <a:r>
              <a:rPr lang="en-US" sz="1800" i="1" dirty="0"/>
              <a:t>British accent.. Surprise! </a:t>
            </a:r>
          </a:p>
          <a:p>
            <a:pPr algn="ctr"/>
            <a:r>
              <a:rPr lang="en-US" sz="1800" i="1" dirty="0"/>
              <a:t>Note, </a:t>
            </a:r>
            <a:r>
              <a:rPr lang="en-US" sz="1800" i="1" dirty="0" smtClean="0"/>
              <a:t>from slide to slide </a:t>
            </a:r>
            <a:br>
              <a:rPr lang="en-US" sz="1800" i="1" dirty="0" smtClean="0"/>
            </a:br>
            <a:r>
              <a:rPr lang="en-US" sz="1800" i="1" dirty="0" smtClean="0"/>
              <a:t>the </a:t>
            </a:r>
            <a:r>
              <a:rPr lang="en-US" sz="1800" i="1" dirty="0"/>
              <a:t>cat is moving </a:t>
            </a:r>
            <a:r>
              <a:rPr lang="en-US" sz="1800" i="1" dirty="0" smtClean="0"/>
              <a:t>to </a:t>
            </a:r>
            <a:r>
              <a:rPr lang="en-US" sz="1800" i="1" dirty="0"/>
              <a:t>the TV…</a:t>
            </a:r>
          </a:p>
        </p:txBody>
      </p:sp>
    </p:spTree>
    <p:extLst>
      <p:ext uri="{BB962C8B-B14F-4D97-AF65-F5344CB8AC3E}">
        <p14:creationId xmlns:p14="http://schemas.microsoft.com/office/powerpoint/2010/main" val="2422471759"/>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30219" fill="hold"/>
                                        <p:tgtEl>
                                          <p:spTgt spid="21"/>
                                        </p:tgtEl>
                                      </p:cBhvr>
                                    </p:cmd>
                                  </p:childTnLst>
                                </p:cTn>
                              </p:par>
                              <p:par>
                                <p:cTn id="7" presetID="1" presetClass="entr" presetSubtype="0" fill="hold" grpId="0" nodeType="withEffect">
                                  <p:stCondLst>
                                    <p:cond delay="11000"/>
                                  </p:stCondLst>
                                  <p:childTnLst>
                                    <p:set>
                                      <p:cBhvr>
                                        <p:cTn id="8" dur="1" fill="hold">
                                          <p:stCondLst>
                                            <p:cond delay="0"/>
                                          </p:stCondLst>
                                        </p:cTn>
                                        <p:tgtEl>
                                          <p:spTgt spid="22"/>
                                        </p:tgtEl>
                                        <p:attrNameLst>
                                          <p:attrName>style.visibility</p:attrName>
                                        </p:attrNameLst>
                                      </p:cBhvr>
                                      <p:to>
                                        <p:strVal val="visible"/>
                                      </p:to>
                                    </p:set>
                                  </p:childTnLst>
                                </p:cTn>
                              </p:par>
                              <p:par>
                                <p:cTn id="9" presetID="16" presetClass="exit" presetSubtype="21" fill="hold" grpId="1" nodeType="withEffect">
                                  <p:stCondLst>
                                    <p:cond delay="22000"/>
                                  </p:stCondLst>
                                  <p:childTnLst>
                                    <p:animEffect transition="out" filter="barn(inVertical)">
                                      <p:cBhvr>
                                        <p:cTn id="10" dur="4000"/>
                                        <p:tgtEl>
                                          <p:spTgt spid="22"/>
                                        </p:tgtEl>
                                      </p:cBhvr>
                                    </p:animEffect>
                                    <p:set>
                                      <p:cBhvr>
                                        <p:cTn id="11" dur="1" fill="hold">
                                          <p:stCondLst>
                                            <p:cond delay="3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1"/>
                </p:tgtEl>
              </p:cMediaNode>
            </p:audio>
          </p:childTnLst>
        </p:cTn>
      </p:par>
    </p:tnLst>
    <p:bldLst>
      <p:bldP spid="22" grpId="0"/>
      <p:bldP spid="2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3B9E0EFF-6764-4DC5-B839-30F48BC1B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5516"/>
            <a:ext cx="4569909" cy="3542624"/>
          </a:xfrm>
          <a:prstGeom prst="rect">
            <a:avLst/>
          </a:prstGeom>
        </p:spPr>
      </p:pic>
      <p:sp>
        <p:nvSpPr>
          <p:cNvPr id="33" name="AutoShape 3">
            <a:extLst>
              <a:ext uri="{FF2B5EF4-FFF2-40B4-BE49-F238E27FC236}">
                <a16:creationId xmlns=""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5" name="Picture 34">
            <a:extLst>
              <a:ext uri="{FF2B5EF4-FFF2-40B4-BE49-F238E27FC236}">
                <a16:creationId xmlns="" xmlns:a16="http://schemas.microsoft.com/office/drawing/2014/main" id="{2EDAA6BD-0EA3-459F-8047-639B7552A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37" name="Picture 36">
            <a:extLst>
              <a:ext uri="{FF2B5EF4-FFF2-40B4-BE49-F238E27FC236}">
                <a16:creationId xmlns="" xmlns:a16="http://schemas.microsoft.com/office/drawing/2014/main" id="{B46364CE-C5E4-4103-AB9F-00143FA28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pic>
        <p:nvPicPr>
          <p:cNvPr id="9" name="Picture 8">
            <a:extLst>
              <a:ext uri="{FF2B5EF4-FFF2-40B4-BE49-F238E27FC236}">
                <a16:creationId xmlns="" xmlns:a16="http://schemas.microsoft.com/office/drawing/2014/main" id="{37F59DB0-8A4E-48C9-AE86-AECE54CB80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7686" y="5032057"/>
            <a:ext cx="2274570" cy="1597343"/>
          </a:xfrm>
          <a:prstGeom prst="rect">
            <a:avLst/>
          </a:prstGeom>
        </p:spPr>
      </p:pic>
      <p:grpSp>
        <p:nvGrpSpPr>
          <p:cNvPr id="18" name="Group 17">
            <a:extLst>
              <a:ext uri="{FF2B5EF4-FFF2-40B4-BE49-F238E27FC236}">
                <a16:creationId xmlns="" xmlns:a16="http://schemas.microsoft.com/office/drawing/2014/main" id="{71024D38-BDC5-497C-9773-57F4A59E7FF9}"/>
              </a:ext>
            </a:extLst>
          </p:cNvPr>
          <p:cNvGrpSpPr/>
          <p:nvPr/>
        </p:nvGrpSpPr>
        <p:grpSpPr>
          <a:xfrm>
            <a:off x="4419600" y="628129"/>
            <a:ext cx="6248400" cy="3541690"/>
            <a:chOff x="4800600" y="259373"/>
            <a:chExt cx="6248400" cy="3541690"/>
          </a:xfrm>
        </p:grpSpPr>
        <p:pic>
          <p:nvPicPr>
            <p:cNvPr id="19" name="Picture 18">
              <a:extLst>
                <a:ext uri="{FF2B5EF4-FFF2-40B4-BE49-F238E27FC236}">
                  <a16:creationId xmlns="" xmlns:a16="http://schemas.microsoft.com/office/drawing/2014/main" id="{FD2A4611-12D2-4E0B-96F2-D4C9969D8B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0600" y="259373"/>
              <a:ext cx="6096000" cy="3541690"/>
            </a:xfrm>
            <a:prstGeom prst="rect">
              <a:avLst/>
            </a:prstGeom>
            <a:scene3d>
              <a:camera prst="orthographicFront"/>
              <a:lightRig rig="morning" dir="t"/>
            </a:scene3d>
            <a:sp3d prstMaterial="metal"/>
          </p:spPr>
        </p:pic>
        <p:sp>
          <p:nvSpPr>
            <p:cNvPr id="20" name="Rectangle: Rounded Corners 19">
              <a:extLst>
                <a:ext uri="{FF2B5EF4-FFF2-40B4-BE49-F238E27FC236}">
                  <a16:creationId xmlns="" xmlns:a16="http://schemas.microsoft.com/office/drawing/2014/main" id="{F465CAF3-A55F-4FB9-9FB7-72355359507D}"/>
                </a:ext>
              </a:extLst>
            </p:cNvPr>
            <p:cNvSpPr/>
            <p:nvPr/>
          </p:nvSpPr>
          <p:spPr bwMode="auto">
            <a:xfrm>
              <a:off x="5376301" y="587431"/>
              <a:ext cx="5672699" cy="2015613"/>
            </a:xfrm>
            <a:prstGeom prst="roundRect">
              <a:avLst/>
            </a:prstGeom>
            <a:no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176213" indent="-176213">
                <a:spcAft>
                  <a:spcPts val="300"/>
                </a:spcAft>
                <a:buFont typeface="Arial" panose="020B0604020202020204" pitchFamily="34" charset="0"/>
                <a:buChar char="•"/>
              </a:pPr>
              <a:r>
                <a:rPr lang="en-US" sz="1500" dirty="0">
                  <a:solidFill>
                    <a:schemeClr val="bg1">
                      <a:lumMod val="75000"/>
                    </a:schemeClr>
                  </a:solidFill>
                </a:rPr>
                <a:t>What is last particle neutron-rich calcium isotope?</a:t>
              </a:r>
            </a:p>
            <a:p>
              <a:pPr marL="176213" indent="-176213">
                <a:spcAft>
                  <a:spcPts val="300"/>
                </a:spcAft>
                <a:buFont typeface="Arial" panose="020B0604020202020204" pitchFamily="34" charset="0"/>
                <a:buChar char="•"/>
              </a:pPr>
              <a:r>
                <a:rPr lang="en-US" sz="1500" dirty="0">
                  <a:solidFill>
                    <a:schemeClr val="bg1">
                      <a:lumMod val="75000"/>
                    </a:schemeClr>
                  </a:solidFill>
                </a:rPr>
                <a:t>How do we produce rare isotopes?</a:t>
              </a:r>
            </a:p>
            <a:p>
              <a:pPr marL="176213" indent="-176213">
                <a:spcAft>
                  <a:spcPts val="300"/>
                </a:spcAft>
                <a:buFont typeface="Arial" panose="020B0604020202020204" pitchFamily="34" charset="0"/>
                <a:buChar char="•"/>
              </a:pPr>
              <a:r>
                <a:rPr lang="en-US" sz="1500" dirty="0">
                  <a:solidFill>
                    <a:schemeClr val="bg1">
                      <a:lumMod val="75000"/>
                    </a:schemeClr>
                  </a:solidFill>
                </a:rPr>
                <a:t>What isotopes can be first observed in FRIB?</a:t>
              </a:r>
            </a:p>
            <a:p>
              <a:pPr marL="176213" indent="-176213">
                <a:spcAft>
                  <a:spcPts val="300"/>
                </a:spcAft>
                <a:buFont typeface="Arial" panose="020B0604020202020204" pitchFamily="34" charset="0"/>
                <a:buChar char="•"/>
              </a:pPr>
              <a:r>
                <a:rPr lang="en-US" sz="1500" dirty="0">
                  <a:solidFill>
                    <a:schemeClr val="bg1">
                      <a:lumMod val="75000"/>
                    </a:schemeClr>
                  </a:solidFill>
                </a:rPr>
                <a:t>Let’s consider </a:t>
              </a:r>
              <a:r>
                <a:rPr lang="en-US" sz="1500" baseline="30000" dirty="0">
                  <a:solidFill>
                    <a:schemeClr val="bg1">
                      <a:lumMod val="75000"/>
                    </a:schemeClr>
                  </a:solidFill>
                </a:rPr>
                <a:t>58</a:t>
              </a:r>
              <a:r>
                <a:rPr lang="en-US" sz="1500" dirty="0">
                  <a:solidFill>
                    <a:schemeClr val="bg1">
                      <a:lumMod val="75000"/>
                    </a:schemeClr>
                  </a:solidFill>
                </a:rPr>
                <a:t>Ca isotope production as an example.</a:t>
              </a:r>
            </a:p>
            <a:p>
              <a:pPr marL="176213" indent="-176213">
                <a:spcAft>
                  <a:spcPts val="300"/>
                </a:spcAft>
                <a:buFont typeface="Arial" panose="020B0604020202020204" pitchFamily="34" charset="0"/>
                <a:buChar char="•"/>
              </a:pPr>
              <a:r>
                <a:rPr lang="en-US" sz="1500" dirty="0">
                  <a:solidFill>
                    <a:schemeClr val="bg1">
                      <a:lumMod val="75000"/>
                    </a:schemeClr>
                  </a:solidFill>
                </a:rPr>
                <a:t>Why is </a:t>
              </a:r>
              <a:r>
                <a:rPr lang="en-US" sz="1500" baseline="30000" dirty="0">
                  <a:solidFill>
                    <a:schemeClr val="bg1">
                      <a:lumMod val="75000"/>
                    </a:schemeClr>
                  </a:solidFill>
                </a:rPr>
                <a:t>58</a:t>
              </a:r>
              <a:r>
                <a:rPr lang="en-US" sz="1500" dirty="0">
                  <a:solidFill>
                    <a:schemeClr val="bg1">
                      <a:lumMod val="75000"/>
                    </a:schemeClr>
                  </a:solidFill>
                </a:rPr>
                <a:t>Ca isotope? Magic </a:t>
              </a:r>
              <a:r>
                <a:rPr lang="en-US" sz="1500" i="1" dirty="0">
                  <a:solidFill>
                    <a:schemeClr val="bg1">
                      <a:lumMod val="75000"/>
                    </a:schemeClr>
                  </a:solidFill>
                </a:rPr>
                <a:t>Z</a:t>
              </a:r>
              <a:r>
                <a:rPr lang="en-US" sz="1500" dirty="0">
                  <a:solidFill>
                    <a:schemeClr val="bg1">
                      <a:lumMod val="75000"/>
                    </a:schemeClr>
                  </a:solidFill>
                </a:rPr>
                <a:t>=20, subshell at </a:t>
              </a:r>
              <a:r>
                <a:rPr lang="en-US" sz="1500" i="1" dirty="0">
                  <a:solidFill>
                    <a:schemeClr val="bg1">
                      <a:lumMod val="75000"/>
                    </a:schemeClr>
                  </a:solidFill>
                </a:rPr>
                <a:t>N</a:t>
              </a:r>
              <a:r>
                <a:rPr lang="en-US" sz="1500" dirty="0">
                  <a:solidFill>
                    <a:schemeClr val="bg1">
                      <a:lumMod val="75000"/>
                    </a:schemeClr>
                  </a:solidFill>
                </a:rPr>
                <a:t>=34</a:t>
              </a:r>
            </a:p>
            <a:p>
              <a:pPr marL="176213" indent="-176213">
                <a:spcAft>
                  <a:spcPts val="300"/>
                </a:spcAft>
                <a:buFont typeface="Arial" panose="020B0604020202020204" pitchFamily="34" charset="0"/>
                <a:buChar char="•"/>
              </a:pPr>
              <a:r>
                <a:rPr lang="en-US" sz="1500" baseline="30000" dirty="0">
                  <a:solidFill>
                    <a:schemeClr val="bg1">
                      <a:lumMod val="75000"/>
                    </a:schemeClr>
                  </a:solidFill>
                </a:rPr>
                <a:t>58</a:t>
              </a:r>
              <a:r>
                <a:rPr lang="en-US" sz="1500" dirty="0">
                  <a:solidFill>
                    <a:schemeClr val="bg1">
                      <a:lumMod val="75000"/>
                    </a:schemeClr>
                  </a:solidFill>
                </a:rPr>
                <a:t>Ca </a:t>
              </a:r>
              <a:r>
                <a:rPr lang="en-US" sz="1400" dirty="0">
                  <a:solidFill>
                    <a:schemeClr val="bg1">
                      <a:lumMod val="75000"/>
                    </a:schemeClr>
                  </a:solidFill>
                </a:rPr>
                <a:t>is the </a:t>
              </a:r>
              <a:r>
                <a:rPr lang="en-US" sz="1400" dirty="0" smtClean="0">
                  <a:solidFill>
                    <a:schemeClr val="bg1">
                      <a:lumMod val="75000"/>
                    </a:schemeClr>
                  </a:solidFill>
                </a:rPr>
                <a:t>last* particle-bound </a:t>
              </a:r>
              <a:r>
                <a:rPr lang="en-US" sz="1400" dirty="0">
                  <a:solidFill>
                    <a:schemeClr val="bg1">
                      <a:lumMod val="75000"/>
                    </a:schemeClr>
                  </a:solidFill>
                </a:rPr>
                <a:t>neutron-rich calcium isotope, </a:t>
              </a:r>
              <a:r>
                <a:rPr lang="en-US" sz="1500" dirty="0">
                  <a:solidFill>
                    <a:schemeClr val="bg1">
                      <a:lumMod val="75000"/>
                    </a:schemeClr>
                  </a:solidFill>
                </a:rPr>
                <a:t/>
              </a:r>
              <a:br>
                <a:rPr lang="en-US" sz="1500" dirty="0">
                  <a:solidFill>
                    <a:schemeClr val="bg1">
                      <a:lumMod val="75000"/>
                    </a:schemeClr>
                  </a:solidFill>
                </a:rPr>
              </a:br>
              <a:r>
                <a:rPr lang="en-US" sz="1500" dirty="0">
                  <a:solidFill>
                    <a:schemeClr val="bg1">
                      <a:lumMod val="75000"/>
                    </a:schemeClr>
                  </a:solidFill>
                </a:rPr>
                <a:t>and furthermore was observed at the first time several </a:t>
              </a:r>
              <a:br>
                <a:rPr lang="en-US" sz="1500" dirty="0">
                  <a:solidFill>
                    <a:schemeClr val="bg1">
                      <a:lumMod val="75000"/>
                    </a:schemeClr>
                  </a:solidFill>
                </a:rPr>
              </a:br>
              <a:r>
                <a:rPr lang="en-US" sz="1500" dirty="0">
                  <a:solidFill>
                    <a:schemeClr val="bg1">
                      <a:lumMod val="75000"/>
                    </a:schemeClr>
                  </a:solidFill>
                </a:rPr>
                <a:t>                     years ago at </a:t>
              </a:r>
              <a:r>
                <a:rPr lang="en-US" sz="1500" dirty="0" smtClean="0">
                  <a:solidFill>
                    <a:schemeClr val="bg1">
                      <a:lumMod val="75000"/>
                    </a:schemeClr>
                  </a:solidFill>
                </a:rPr>
                <a:t>MSU.   </a:t>
              </a:r>
              <a:r>
                <a:rPr lang="en-US" sz="1200" i="1" dirty="0" smtClean="0">
                  <a:solidFill>
                    <a:schemeClr val="bg1">
                      <a:lumMod val="75000"/>
                    </a:schemeClr>
                  </a:solidFill>
                </a:rPr>
                <a:t>(* officially)</a:t>
              </a:r>
              <a:endParaRPr lang="en-US" sz="1200" i="1" dirty="0">
                <a:solidFill>
                  <a:schemeClr val="bg1">
                    <a:lumMod val="75000"/>
                  </a:schemeClr>
                </a:solidFill>
              </a:endParaRPr>
            </a:p>
          </p:txBody>
        </p:sp>
      </p:grpSp>
      <p:sp>
        <p:nvSpPr>
          <p:cNvPr id="24" name="Title 4">
            <a:extLst>
              <a:ext uri="{FF2B5EF4-FFF2-40B4-BE49-F238E27FC236}">
                <a16:creationId xmlns="" xmlns:a16="http://schemas.microsoft.com/office/drawing/2014/main" id="{8B29BB61-2DF9-40E9-AE8E-BA8B73EC1F68}"/>
              </a:ext>
            </a:extLst>
          </p:cNvPr>
          <p:cNvSpPr>
            <a:spLocks noGrp="1"/>
          </p:cNvSpPr>
          <p:nvPr>
            <p:ph type="title"/>
          </p:nvPr>
        </p:nvSpPr>
        <p:spPr>
          <a:xfrm>
            <a:off x="19050" y="-19129"/>
            <a:ext cx="5727264" cy="533400"/>
          </a:xfrm>
        </p:spPr>
        <p:txBody>
          <a:bodyPr/>
          <a:lstStyle/>
          <a:p>
            <a:pPr algn="l"/>
            <a:r>
              <a:rPr lang="en-US" sz="1800" b="0" spc="200" baseline="30000" dirty="0">
                <a:solidFill>
                  <a:schemeClr val="accent6">
                    <a:lumMod val="50000"/>
                  </a:schemeClr>
                </a:solidFill>
                <a:effectLst/>
              </a:rPr>
              <a:t>58</a:t>
            </a:r>
            <a:r>
              <a:rPr lang="en-US" sz="1800" b="0" spc="200" dirty="0">
                <a:solidFill>
                  <a:schemeClr val="accent6">
                    <a:lumMod val="50000"/>
                  </a:schemeClr>
                </a:solidFill>
                <a:effectLst/>
              </a:rPr>
              <a:t>Ca</a:t>
            </a:r>
            <a:r>
              <a:rPr lang="en-US" sz="1800" b="0" spc="200" dirty="0">
                <a:solidFill>
                  <a:schemeClr val="accent6">
                    <a:lumMod val="50000"/>
                  </a:schemeClr>
                </a:solidFill>
                <a:effectLst/>
                <a:latin typeface="Blackadder ITC" panose="04020505051007020D02" pitchFamily="82" charset="0"/>
              </a:rPr>
              <a:t> @ NSCL</a:t>
            </a:r>
          </a:p>
        </p:txBody>
      </p:sp>
      <p:pic>
        <p:nvPicPr>
          <p:cNvPr id="13" name="Picture 12">
            <a:extLst>
              <a:ext uri="{FF2B5EF4-FFF2-40B4-BE49-F238E27FC236}">
                <a16:creationId xmlns="" xmlns:a16="http://schemas.microsoft.com/office/drawing/2014/main" id="{35AB1201-A4A3-4231-A388-A4D62D10FE9E}"/>
              </a:ext>
            </a:extLst>
          </p:cNvPr>
          <p:cNvPicPr>
            <a:picLocks/>
          </p:cNvPicPr>
          <p:nvPr/>
        </p:nvPicPr>
        <p:blipFill>
          <a:blip r:embed="rId9"/>
          <a:stretch>
            <a:fillRect/>
          </a:stretch>
        </p:blipFill>
        <p:spPr>
          <a:xfrm>
            <a:off x="-1113473" y="1678038"/>
            <a:ext cx="7132320" cy="3666744"/>
          </a:xfrm>
          <a:prstGeom prst="rect">
            <a:avLst/>
          </a:prstGeom>
          <a:scene3d>
            <a:camera prst="orthographicFront">
              <a:rot lat="900000" lon="18000000" rev="0"/>
            </a:camera>
            <a:lightRig rig="threePt" dir="t"/>
          </a:scene3d>
        </p:spPr>
      </p:pic>
      <p:pic>
        <p:nvPicPr>
          <p:cNvPr id="15" name="Recorded Sound">
            <a:hlinkClick r:id="" action="ppaction://media"/>
            <a:extLst>
              <a:ext uri="{FF2B5EF4-FFF2-40B4-BE49-F238E27FC236}">
                <a16:creationId xmlns="" xmlns:a16="http://schemas.microsoft.com/office/drawing/2014/main" id="{D6CF75B5-4962-46B9-81D1-609F60B816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06200" y="6130853"/>
            <a:ext cx="609600" cy="609600"/>
          </a:xfrm>
          <a:prstGeom prst="rect">
            <a:avLst/>
          </a:prstGeom>
        </p:spPr>
      </p:pic>
      <p:sp>
        <p:nvSpPr>
          <p:cNvPr id="16" name="Rectangle 15">
            <a:extLst>
              <a:ext uri="{FF2B5EF4-FFF2-40B4-BE49-F238E27FC236}">
                <a16:creationId xmlns="" xmlns:a16="http://schemas.microsoft.com/office/drawing/2014/main" id="{7F1BA489-5017-4670-A36A-FF8D59428D16}"/>
              </a:ext>
            </a:extLst>
          </p:cNvPr>
          <p:cNvSpPr/>
          <p:nvPr/>
        </p:nvSpPr>
        <p:spPr>
          <a:xfrm>
            <a:off x="6050756" y="4043325"/>
            <a:ext cx="4052887" cy="584775"/>
          </a:xfrm>
          <a:prstGeom prst="rect">
            <a:avLst/>
          </a:prstGeom>
        </p:spPr>
        <p:txBody>
          <a:bodyPr wrap="square">
            <a:spAutoFit/>
          </a:bodyPr>
          <a:lstStyle/>
          <a:p>
            <a:r>
              <a:rPr lang="en-US" sz="1600" i="1" dirty="0"/>
              <a:t>May be it will useful to change the voice to a more pleasant one on the next page?</a:t>
            </a:r>
          </a:p>
        </p:txBody>
      </p:sp>
    </p:spTree>
    <p:extLst>
      <p:ext uri="{BB962C8B-B14F-4D97-AF65-F5344CB8AC3E}">
        <p14:creationId xmlns:p14="http://schemas.microsoft.com/office/powerpoint/2010/main" val="1480186421"/>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80"/>
                                  </p:stCondLst>
                                  <p:childTnLst>
                                    <p:cmd type="call" cmd="playFrom(0.0)">
                                      <p:cBhvr>
                                        <p:cTn id="6" dur="35559" fill="hold"/>
                                        <p:tgtEl>
                                          <p:spTgt spid="15"/>
                                        </p:tgtEl>
                                      </p:cBhvr>
                                    </p:cmd>
                                  </p:childTnLst>
                                </p:cTn>
                              </p:par>
                              <p:par>
                                <p:cTn id="7" presetID="1" presetClass="entr" presetSubtype="0" fill="hold" grpId="0" nodeType="withEffect">
                                  <p:stCondLst>
                                    <p:cond delay="18000"/>
                                  </p:stCondLst>
                                  <p:childTnLst>
                                    <p:set>
                                      <p:cBhvr>
                                        <p:cTn id="8" dur="1" fill="hold">
                                          <p:stCondLst>
                                            <p:cond delay="0"/>
                                          </p:stCondLst>
                                        </p:cTn>
                                        <p:tgtEl>
                                          <p:spTgt spid="16"/>
                                        </p:tgtEl>
                                        <p:attrNameLst>
                                          <p:attrName>style.visibility</p:attrName>
                                        </p:attrNameLst>
                                      </p:cBhvr>
                                      <p:to>
                                        <p:strVal val="visible"/>
                                      </p:to>
                                    </p:set>
                                  </p:childTnLst>
                                </p:cTn>
                              </p:par>
                              <p:par>
                                <p:cTn id="9" presetID="31" presetClass="exit" presetSubtype="0" fill="hold" grpId="1" nodeType="withEffect">
                                  <p:stCondLst>
                                    <p:cond delay="27000"/>
                                  </p:stCondLst>
                                  <p:childTnLst>
                                    <p:anim calcmode="lin" valueType="num">
                                      <p:cBhvr>
                                        <p:cTn id="10" dur="2250"/>
                                        <p:tgtEl>
                                          <p:spTgt spid="16"/>
                                        </p:tgtEl>
                                        <p:attrNameLst>
                                          <p:attrName>ppt_w</p:attrName>
                                        </p:attrNameLst>
                                      </p:cBhvr>
                                      <p:tavLst>
                                        <p:tav tm="0">
                                          <p:val>
                                            <p:strVal val="ppt_w"/>
                                          </p:val>
                                        </p:tav>
                                        <p:tav tm="100000">
                                          <p:val>
                                            <p:fltVal val="0"/>
                                          </p:val>
                                        </p:tav>
                                      </p:tavLst>
                                    </p:anim>
                                    <p:anim calcmode="lin" valueType="num">
                                      <p:cBhvr>
                                        <p:cTn id="11" dur="2250"/>
                                        <p:tgtEl>
                                          <p:spTgt spid="16"/>
                                        </p:tgtEl>
                                        <p:attrNameLst>
                                          <p:attrName>ppt_h</p:attrName>
                                        </p:attrNameLst>
                                      </p:cBhvr>
                                      <p:tavLst>
                                        <p:tav tm="0">
                                          <p:val>
                                            <p:strVal val="ppt_h"/>
                                          </p:val>
                                        </p:tav>
                                        <p:tav tm="100000">
                                          <p:val>
                                            <p:fltVal val="0"/>
                                          </p:val>
                                        </p:tav>
                                      </p:tavLst>
                                    </p:anim>
                                    <p:anim calcmode="lin" valueType="num">
                                      <p:cBhvr>
                                        <p:cTn id="12" dur="2250"/>
                                        <p:tgtEl>
                                          <p:spTgt spid="16"/>
                                        </p:tgtEl>
                                        <p:attrNameLst>
                                          <p:attrName>style.rotation</p:attrName>
                                        </p:attrNameLst>
                                      </p:cBhvr>
                                      <p:tavLst>
                                        <p:tav tm="0">
                                          <p:val>
                                            <p:fltVal val="0"/>
                                          </p:val>
                                        </p:tav>
                                        <p:tav tm="100000">
                                          <p:val>
                                            <p:fltVal val="90"/>
                                          </p:val>
                                        </p:tav>
                                      </p:tavLst>
                                    </p:anim>
                                    <p:animEffect transition="out" filter="fade">
                                      <p:cBhvr>
                                        <p:cTn id="13" dur="2250"/>
                                        <p:tgtEl>
                                          <p:spTgt spid="16"/>
                                        </p:tgtEl>
                                      </p:cBhvr>
                                    </p:animEffect>
                                    <p:set>
                                      <p:cBhvr>
                                        <p:cTn id="14" dur="1" fill="hold">
                                          <p:stCondLst>
                                            <p:cond delay="22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15"/>
                </p:tgtEl>
              </p:cMediaNode>
            </p:audio>
          </p:childTnLst>
        </p:cTn>
      </p:par>
    </p:tnLst>
    <p:bldLst>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9D9B30CD-5B6B-4B45-91F0-F2F3852D33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2821" y="2057400"/>
            <a:ext cx="1443379" cy="1371344"/>
          </a:xfrm>
          <a:prstGeom prst="rect">
            <a:avLst/>
          </a:prstGeom>
        </p:spPr>
      </p:pic>
      <p:sp>
        <p:nvSpPr>
          <p:cNvPr id="33" name="AutoShape 3">
            <a:extLst>
              <a:ext uri="{FF2B5EF4-FFF2-40B4-BE49-F238E27FC236}">
                <a16:creationId xmlns=""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5" name="Picture 34">
            <a:extLst>
              <a:ext uri="{FF2B5EF4-FFF2-40B4-BE49-F238E27FC236}">
                <a16:creationId xmlns="" xmlns:a16="http://schemas.microsoft.com/office/drawing/2014/main" id="{2EDAA6BD-0EA3-459F-8047-639B7552A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37" name="Picture 36">
            <a:extLst>
              <a:ext uri="{FF2B5EF4-FFF2-40B4-BE49-F238E27FC236}">
                <a16:creationId xmlns="" xmlns:a16="http://schemas.microsoft.com/office/drawing/2014/main" id="{B46364CE-C5E4-4103-AB9F-00143FA28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pic>
        <p:nvPicPr>
          <p:cNvPr id="16" name="Picture 15">
            <a:extLst>
              <a:ext uri="{FF2B5EF4-FFF2-40B4-BE49-F238E27FC236}">
                <a16:creationId xmlns="" xmlns:a16="http://schemas.microsoft.com/office/drawing/2014/main" id="{ACAE67DE-5756-4314-88E1-8C7CF30976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5147937"/>
            <a:ext cx="2520315" cy="1363028"/>
          </a:xfrm>
          <a:prstGeom prst="rect">
            <a:avLst/>
          </a:prstGeom>
        </p:spPr>
      </p:pic>
      <p:grpSp>
        <p:nvGrpSpPr>
          <p:cNvPr id="17" name="Group 16">
            <a:extLst>
              <a:ext uri="{FF2B5EF4-FFF2-40B4-BE49-F238E27FC236}">
                <a16:creationId xmlns="" xmlns:a16="http://schemas.microsoft.com/office/drawing/2014/main" id="{E402B97B-A01B-4625-93F8-10520080641A}"/>
              </a:ext>
            </a:extLst>
          </p:cNvPr>
          <p:cNvGrpSpPr/>
          <p:nvPr/>
        </p:nvGrpSpPr>
        <p:grpSpPr>
          <a:xfrm>
            <a:off x="4419600" y="628129"/>
            <a:ext cx="6096000" cy="3541690"/>
            <a:chOff x="4800600" y="259373"/>
            <a:chExt cx="6096000" cy="3541690"/>
          </a:xfrm>
        </p:grpSpPr>
        <p:pic>
          <p:nvPicPr>
            <p:cNvPr id="18" name="Picture 17">
              <a:extLst>
                <a:ext uri="{FF2B5EF4-FFF2-40B4-BE49-F238E27FC236}">
                  <a16:creationId xmlns="" xmlns:a16="http://schemas.microsoft.com/office/drawing/2014/main" id="{90F8D787-D72A-4B15-8A93-CD532D8292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0600" y="259373"/>
              <a:ext cx="6096000" cy="3541690"/>
            </a:xfrm>
            <a:prstGeom prst="rect">
              <a:avLst/>
            </a:prstGeom>
            <a:scene3d>
              <a:camera prst="orthographicFront"/>
              <a:lightRig rig="morning" dir="t"/>
            </a:scene3d>
            <a:sp3d prstMaterial="metal"/>
          </p:spPr>
        </p:pic>
        <p:sp>
          <p:nvSpPr>
            <p:cNvPr id="19" name="Rectangle: Rounded Corners 18">
              <a:extLst>
                <a:ext uri="{FF2B5EF4-FFF2-40B4-BE49-F238E27FC236}">
                  <a16:creationId xmlns="" xmlns:a16="http://schemas.microsoft.com/office/drawing/2014/main" id="{18A20959-B4C8-4FB4-93A8-C618FE45DB27}"/>
                </a:ext>
              </a:extLst>
            </p:cNvPr>
            <p:cNvSpPr/>
            <p:nvPr/>
          </p:nvSpPr>
          <p:spPr bwMode="auto">
            <a:xfrm>
              <a:off x="5376301" y="469444"/>
              <a:ext cx="5454985" cy="2015613"/>
            </a:xfrm>
            <a:prstGeom prst="roundRect">
              <a:avLst/>
            </a:prstGeom>
            <a:no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401638">
                <a:spcAft>
                  <a:spcPts val="300"/>
                </a:spcAft>
              </a:pPr>
              <a:r>
                <a:rPr lang="en-US" sz="1500" b="1" dirty="0">
                  <a:solidFill>
                    <a:schemeClr val="bg1">
                      <a:lumMod val="75000"/>
                    </a:schemeClr>
                  </a:solidFill>
                </a:rPr>
                <a:t>Learn how to make rare isotope beams.</a:t>
              </a:r>
            </a:p>
            <a:p>
              <a:pPr marL="401638">
                <a:spcAft>
                  <a:spcPts val="300"/>
                </a:spcAft>
              </a:pPr>
              <a:endParaRPr lang="en-US" sz="1500" dirty="0">
                <a:solidFill>
                  <a:schemeClr val="bg1">
                    <a:lumMod val="75000"/>
                  </a:schemeClr>
                </a:solidFill>
              </a:endParaRPr>
            </a:p>
            <a:p>
              <a:pPr marL="401638">
                <a:spcAft>
                  <a:spcPts val="300"/>
                </a:spcAft>
              </a:pPr>
              <a:r>
                <a:rPr lang="en-US" sz="1500" dirty="0">
                  <a:solidFill>
                    <a:schemeClr val="bg1">
                      <a:lumMod val="75000"/>
                    </a:schemeClr>
                  </a:solidFill>
                </a:rPr>
                <a:t>Do you know how to use email?</a:t>
              </a:r>
            </a:p>
            <a:p>
              <a:pPr marL="401638">
                <a:spcAft>
                  <a:spcPts val="300"/>
                </a:spcAft>
              </a:pPr>
              <a:r>
                <a:rPr lang="en-US" sz="1500" dirty="0">
                  <a:solidFill>
                    <a:schemeClr val="bg1">
                      <a:lumMod val="75000"/>
                    </a:schemeClr>
                  </a:solidFill>
                </a:rPr>
                <a:t>Then you can learn how to make a rare isotope.</a:t>
              </a:r>
            </a:p>
            <a:p>
              <a:pPr marL="401638">
                <a:spcAft>
                  <a:spcPts val="300"/>
                </a:spcAft>
              </a:pPr>
              <a:r>
                <a:rPr lang="en-US" sz="1500" dirty="0">
                  <a:solidFill>
                    <a:schemeClr val="bg1">
                      <a:lumMod val="75000"/>
                    </a:schemeClr>
                  </a:solidFill>
                </a:rPr>
                <a:t>It is that simple.</a:t>
              </a:r>
            </a:p>
            <a:p>
              <a:pPr marL="401638">
                <a:spcAft>
                  <a:spcPts val="300"/>
                </a:spcAft>
              </a:pPr>
              <a:endParaRPr lang="en-US" sz="1500" dirty="0">
                <a:solidFill>
                  <a:schemeClr val="bg1">
                    <a:lumMod val="75000"/>
                  </a:schemeClr>
                </a:solidFill>
              </a:endParaRPr>
            </a:p>
            <a:p>
              <a:pPr marL="401638">
                <a:spcAft>
                  <a:spcPts val="300"/>
                </a:spcAft>
              </a:pPr>
              <a:r>
                <a:rPr lang="en-US" sz="1500" b="1" dirty="0">
                  <a:solidFill>
                    <a:schemeClr val="bg1">
                      <a:lumMod val="75000"/>
                    </a:schemeClr>
                  </a:solidFill>
                </a:rPr>
                <a:t>Learn how.</a:t>
              </a:r>
            </a:p>
          </p:txBody>
        </p:sp>
      </p:grpSp>
      <p:pic>
        <p:nvPicPr>
          <p:cNvPr id="8" name="Picture 7">
            <a:extLst>
              <a:ext uri="{FF2B5EF4-FFF2-40B4-BE49-F238E27FC236}">
                <a16:creationId xmlns="" xmlns:a16="http://schemas.microsoft.com/office/drawing/2014/main" id="{75DA26A5-452A-4902-BBCF-56048BCE4F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6001" y="86157"/>
            <a:ext cx="2189798" cy="1987274"/>
          </a:xfrm>
          <a:prstGeom prst="rect">
            <a:avLst/>
          </a:prstGeom>
        </p:spPr>
      </p:pic>
      <p:sp>
        <p:nvSpPr>
          <p:cNvPr id="24" name="Title 4">
            <a:extLst>
              <a:ext uri="{FF2B5EF4-FFF2-40B4-BE49-F238E27FC236}">
                <a16:creationId xmlns="" xmlns:a16="http://schemas.microsoft.com/office/drawing/2014/main" id="{D4E0E12B-4B4A-4AF3-9A70-5DF63A39263C}"/>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rPr>
              <a:t>You've Got Mail</a:t>
            </a:r>
          </a:p>
        </p:txBody>
      </p:sp>
      <p:pic>
        <p:nvPicPr>
          <p:cNvPr id="10" name="Picture 9">
            <a:extLst>
              <a:ext uri="{FF2B5EF4-FFF2-40B4-BE49-F238E27FC236}">
                <a16:creationId xmlns="" xmlns:a16="http://schemas.microsoft.com/office/drawing/2014/main" id="{DC7E4B99-6D2E-487A-88AB-B6D0B034140C}"/>
              </a:ext>
            </a:extLst>
          </p:cNvPr>
          <p:cNvPicPr>
            <a:picLocks/>
          </p:cNvPicPr>
          <p:nvPr/>
        </p:nvPicPr>
        <p:blipFill>
          <a:blip r:embed="rId10"/>
          <a:stretch>
            <a:fillRect/>
          </a:stretch>
        </p:blipFill>
        <p:spPr>
          <a:xfrm>
            <a:off x="-1113473" y="1703689"/>
            <a:ext cx="7132320" cy="3657600"/>
          </a:xfrm>
          <a:prstGeom prst="rect">
            <a:avLst/>
          </a:prstGeom>
          <a:scene3d>
            <a:camera prst="orthographicFront">
              <a:rot lat="900000" lon="18000000" rev="0"/>
            </a:camera>
            <a:lightRig rig="threePt" dir="t"/>
          </a:scene3d>
        </p:spPr>
      </p:pic>
      <p:pic>
        <p:nvPicPr>
          <p:cNvPr id="13" name="learn_how">
            <a:hlinkClick r:id="" action="ppaction://media"/>
            <a:extLst>
              <a:ext uri="{FF2B5EF4-FFF2-40B4-BE49-F238E27FC236}">
                <a16:creationId xmlns="" xmlns:a16="http://schemas.microsoft.com/office/drawing/2014/main" id="{9BA5ECD1-2C75-456F-ACC0-B06E6D88E1D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67149" y="6120807"/>
            <a:ext cx="609600" cy="609600"/>
          </a:xfrm>
          <a:prstGeom prst="rect">
            <a:avLst/>
          </a:prstGeom>
        </p:spPr>
      </p:pic>
      <p:sp>
        <p:nvSpPr>
          <p:cNvPr id="14" name="Rectangle 13">
            <a:extLst>
              <a:ext uri="{FF2B5EF4-FFF2-40B4-BE49-F238E27FC236}">
                <a16:creationId xmlns="" xmlns:a16="http://schemas.microsoft.com/office/drawing/2014/main" id="{44D82E54-FD6E-4135-A816-14CBAA1C1CDF}"/>
              </a:ext>
            </a:extLst>
          </p:cNvPr>
          <p:cNvSpPr/>
          <p:nvPr/>
        </p:nvSpPr>
        <p:spPr>
          <a:xfrm>
            <a:off x="6050757" y="4043325"/>
            <a:ext cx="2940844" cy="584775"/>
          </a:xfrm>
          <a:prstGeom prst="rect">
            <a:avLst/>
          </a:prstGeom>
        </p:spPr>
        <p:txBody>
          <a:bodyPr wrap="square">
            <a:spAutoFit/>
          </a:bodyPr>
          <a:lstStyle/>
          <a:p>
            <a:pPr algn="ctr"/>
            <a:r>
              <a:rPr lang="en-US" sz="1600" i="1" dirty="0"/>
              <a:t>By the way, Brad came up with these phrases. </a:t>
            </a:r>
          </a:p>
        </p:txBody>
      </p:sp>
    </p:spTree>
    <p:extLst>
      <p:ext uri="{BB962C8B-B14F-4D97-AF65-F5344CB8AC3E}">
        <p14:creationId xmlns:p14="http://schemas.microsoft.com/office/powerpoint/2010/main" val="19621393"/>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9720" fill="hold"/>
                                        <p:tgtEl>
                                          <p:spTgt spid="13"/>
                                        </p:tgtEl>
                                      </p:cBhvr>
                                    </p:cmd>
                                  </p:childTnLst>
                                </p:cTn>
                              </p:par>
                              <p:par>
                                <p:cTn id="7" presetID="1" presetClass="entr" presetSubtype="0" fill="hold" grpId="0" nodeType="withEffect">
                                  <p:stCondLst>
                                    <p:cond delay="3000"/>
                                  </p:stCondLst>
                                  <p:childTnLst>
                                    <p:set>
                                      <p:cBhvr>
                                        <p:cTn id="8" dur="1" fill="hold">
                                          <p:stCondLst>
                                            <p:cond delay="0"/>
                                          </p:stCondLst>
                                        </p:cTn>
                                        <p:tgtEl>
                                          <p:spTgt spid="14"/>
                                        </p:tgtEl>
                                        <p:attrNameLst>
                                          <p:attrName>style.visibility</p:attrName>
                                        </p:attrNameLst>
                                      </p:cBhvr>
                                      <p:to>
                                        <p:strVal val="visible"/>
                                      </p:to>
                                    </p:set>
                                  </p:childTnLst>
                                </p:cTn>
                              </p:par>
                              <p:par>
                                <p:cTn id="9" presetID="31" presetClass="exit" presetSubtype="0" fill="hold" grpId="1" nodeType="withEffect">
                                  <p:stCondLst>
                                    <p:cond delay="7000"/>
                                  </p:stCondLst>
                                  <p:childTnLst>
                                    <p:anim calcmode="lin" valueType="num">
                                      <p:cBhvr>
                                        <p:cTn id="10" dur="2250"/>
                                        <p:tgtEl>
                                          <p:spTgt spid="14"/>
                                        </p:tgtEl>
                                        <p:attrNameLst>
                                          <p:attrName>ppt_w</p:attrName>
                                        </p:attrNameLst>
                                      </p:cBhvr>
                                      <p:tavLst>
                                        <p:tav tm="0">
                                          <p:val>
                                            <p:strVal val="ppt_w"/>
                                          </p:val>
                                        </p:tav>
                                        <p:tav tm="100000">
                                          <p:val>
                                            <p:fltVal val="0"/>
                                          </p:val>
                                        </p:tav>
                                      </p:tavLst>
                                    </p:anim>
                                    <p:anim calcmode="lin" valueType="num">
                                      <p:cBhvr>
                                        <p:cTn id="11" dur="2250"/>
                                        <p:tgtEl>
                                          <p:spTgt spid="14"/>
                                        </p:tgtEl>
                                        <p:attrNameLst>
                                          <p:attrName>ppt_h</p:attrName>
                                        </p:attrNameLst>
                                      </p:cBhvr>
                                      <p:tavLst>
                                        <p:tav tm="0">
                                          <p:val>
                                            <p:strVal val="ppt_h"/>
                                          </p:val>
                                        </p:tav>
                                        <p:tav tm="100000">
                                          <p:val>
                                            <p:fltVal val="0"/>
                                          </p:val>
                                        </p:tav>
                                      </p:tavLst>
                                    </p:anim>
                                    <p:anim calcmode="lin" valueType="num">
                                      <p:cBhvr>
                                        <p:cTn id="12" dur="2250"/>
                                        <p:tgtEl>
                                          <p:spTgt spid="14"/>
                                        </p:tgtEl>
                                        <p:attrNameLst>
                                          <p:attrName>style.rotation</p:attrName>
                                        </p:attrNameLst>
                                      </p:cBhvr>
                                      <p:tavLst>
                                        <p:tav tm="0">
                                          <p:val>
                                            <p:fltVal val="0"/>
                                          </p:val>
                                        </p:tav>
                                        <p:tav tm="100000">
                                          <p:val>
                                            <p:fltVal val="90"/>
                                          </p:val>
                                        </p:tav>
                                      </p:tavLst>
                                    </p:anim>
                                    <p:animEffect transition="out" filter="fade">
                                      <p:cBhvr>
                                        <p:cTn id="13" dur="2250"/>
                                        <p:tgtEl>
                                          <p:spTgt spid="14"/>
                                        </p:tgtEl>
                                      </p:cBhvr>
                                    </p:animEffect>
                                    <p:set>
                                      <p:cBhvr>
                                        <p:cTn id="14" dur="1" fill="hold">
                                          <p:stCondLst>
                                            <p:cond delay="2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13"/>
                </p:tgtEl>
              </p:cMediaNode>
            </p:audio>
          </p:childTnLst>
        </p:cTn>
      </p:par>
    </p:tnLst>
    <p:bldLst>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36876EEA-CDAF-4FC5-9658-5A6C39A325D9}"/>
              </a:ext>
            </a:extLst>
          </p:cNvPr>
          <p:cNvPicPr>
            <a:picLocks noChangeAspect="1"/>
          </p:cNvPicPr>
          <p:nvPr/>
        </p:nvPicPr>
        <p:blipFill>
          <a:blip r:embed="rId6"/>
          <a:stretch>
            <a:fillRect/>
          </a:stretch>
        </p:blipFill>
        <p:spPr>
          <a:xfrm>
            <a:off x="5715000" y="47692"/>
            <a:ext cx="6427310" cy="4526319"/>
          </a:xfrm>
          <a:prstGeom prst="rect">
            <a:avLst/>
          </a:prstGeom>
        </p:spPr>
      </p:pic>
      <p:sp>
        <p:nvSpPr>
          <p:cNvPr id="33" name="AutoShape 3">
            <a:extLst>
              <a:ext uri="{FF2B5EF4-FFF2-40B4-BE49-F238E27FC236}">
                <a16:creationId xmlns=""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5" name="Picture 34">
            <a:extLst>
              <a:ext uri="{FF2B5EF4-FFF2-40B4-BE49-F238E27FC236}">
                <a16:creationId xmlns="" xmlns:a16="http://schemas.microsoft.com/office/drawing/2014/main" id="{2EDAA6BD-0EA3-459F-8047-639B7552A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37" name="Picture 36">
            <a:extLst>
              <a:ext uri="{FF2B5EF4-FFF2-40B4-BE49-F238E27FC236}">
                <a16:creationId xmlns="" xmlns:a16="http://schemas.microsoft.com/office/drawing/2014/main" id="{B46364CE-C5E4-4103-AB9F-00143FA282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pic>
        <p:nvPicPr>
          <p:cNvPr id="5" name="Picture 4">
            <a:extLst>
              <a:ext uri="{FF2B5EF4-FFF2-40B4-BE49-F238E27FC236}">
                <a16:creationId xmlns="" xmlns:a16="http://schemas.microsoft.com/office/drawing/2014/main" id="{C6C42076-9949-4EB8-9FF7-73A7CFB406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8555" y="5288128"/>
            <a:ext cx="2217420" cy="1511618"/>
          </a:xfrm>
          <a:prstGeom prst="rect">
            <a:avLst/>
          </a:prstGeom>
        </p:spPr>
      </p:pic>
      <p:grpSp>
        <p:nvGrpSpPr>
          <p:cNvPr id="18" name="Group 17">
            <a:extLst>
              <a:ext uri="{FF2B5EF4-FFF2-40B4-BE49-F238E27FC236}">
                <a16:creationId xmlns="" xmlns:a16="http://schemas.microsoft.com/office/drawing/2014/main" id="{A2BA9DFC-E748-41D4-AFB6-016712414E3E}"/>
              </a:ext>
            </a:extLst>
          </p:cNvPr>
          <p:cNvGrpSpPr/>
          <p:nvPr/>
        </p:nvGrpSpPr>
        <p:grpSpPr>
          <a:xfrm>
            <a:off x="4419600" y="628129"/>
            <a:ext cx="6096000" cy="3541690"/>
            <a:chOff x="4800600" y="259373"/>
            <a:chExt cx="6096000" cy="3541690"/>
          </a:xfrm>
        </p:grpSpPr>
        <p:pic>
          <p:nvPicPr>
            <p:cNvPr id="19" name="Picture 18">
              <a:extLst>
                <a:ext uri="{FF2B5EF4-FFF2-40B4-BE49-F238E27FC236}">
                  <a16:creationId xmlns="" xmlns:a16="http://schemas.microsoft.com/office/drawing/2014/main" id="{54681E65-B9A5-4C87-83FF-7AF83C5E15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259373"/>
              <a:ext cx="6096000" cy="3541690"/>
            </a:xfrm>
            <a:prstGeom prst="rect">
              <a:avLst/>
            </a:prstGeom>
            <a:scene3d>
              <a:camera prst="orthographicFront"/>
              <a:lightRig rig="morning" dir="t"/>
            </a:scene3d>
            <a:sp3d prstMaterial="metal"/>
          </p:spPr>
        </p:pic>
        <p:sp>
          <p:nvSpPr>
            <p:cNvPr id="20" name="Rectangle: Rounded Corners 19">
              <a:extLst>
                <a:ext uri="{FF2B5EF4-FFF2-40B4-BE49-F238E27FC236}">
                  <a16:creationId xmlns="" xmlns:a16="http://schemas.microsoft.com/office/drawing/2014/main" id="{37083192-C33B-4958-AE01-F897C8EE0ABC}"/>
                </a:ext>
              </a:extLst>
            </p:cNvPr>
            <p:cNvSpPr/>
            <p:nvPr/>
          </p:nvSpPr>
          <p:spPr bwMode="auto">
            <a:xfrm>
              <a:off x="5376301" y="469444"/>
              <a:ext cx="5063099" cy="2015613"/>
            </a:xfrm>
            <a:prstGeom prst="roundRect">
              <a:avLst/>
            </a:prstGeom>
            <a:no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176213" indent="-176213">
                <a:spcAft>
                  <a:spcPts val="1200"/>
                </a:spcAft>
                <a:buFont typeface="Arial" panose="020B0604020202020204" pitchFamily="34" charset="0"/>
                <a:buChar char="•"/>
              </a:pPr>
              <a:r>
                <a:rPr lang="en-US" sz="1600" dirty="0">
                  <a:solidFill>
                    <a:schemeClr val="bg1">
                      <a:lumMod val="75000"/>
                    </a:schemeClr>
                  </a:solidFill>
                </a:rPr>
                <a:t>To estimate </a:t>
              </a:r>
              <a:r>
                <a:rPr lang="en-US" sz="1600" baseline="30000" dirty="0">
                  <a:solidFill>
                    <a:schemeClr val="bg1">
                      <a:lumMod val="75000"/>
                    </a:schemeClr>
                  </a:solidFill>
                </a:rPr>
                <a:t>58</a:t>
              </a:r>
              <a:r>
                <a:rPr lang="en-US" sz="1600" dirty="0">
                  <a:solidFill>
                    <a:schemeClr val="bg1">
                      <a:lumMod val="75000"/>
                    </a:schemeClr>
                  </a:solidFill>
                </a:rPr>
                <a:t>Ca isotope production we will use our powerful tool to prepare an experiment with rare isotope beams: the program LISE</a:t>
              </a:r>
              <a:r>
                <a:rPr lang="en-US" sz="1600" baseline="30000" dirty="0">
                  <a:solidFill>
                    <a:schemeClr val="bg1">
                      <a:lumMod val="75000"/>
                    </a:schemeClr>
                  </a:solidFill>
                </a:rPr>
                <a:t>++</a:t>
              </a:r>
              <a:endParaRPr lang="en-US" sz="1600" dirty="0">
                <a:solidFill>
                  <a:schemeClr val="bg1">
                    <a:lumMod val="75000"/>
                  </a:schemeClr>
                </a:solidFill>
              </a:endParaRPr>
            </a:p>
            <a:p>
              <a:pPr marL="176213" indent="-176213">
                <a:spcAft>
                  <a:spcPts val="300"/>
                </a:spcAft>
                <a:buFont typeface="Arial" panose="020B0604020202020204" pitchFamily="34" charset="0"/>
                <a:buChar char="•"/>
              </a:pPr>
              <a:r>
                <a:rPr lang="en-US" sz="1600" dirty="0">
                  <a:solidFill>
                    <a:schemeClr val="bg1">
                      <a:lumMod val="75000"/>
                    </a:schemeClr>
                  </a:solidFill>
                </a:rPr>
                <a:t> The LISE</a:t>
              </a:r>
              <a:r>
                <a:rPr lang="en-US" sz="1600" baseline="30000" dirty="0">
                  <a:solidFill>
                    <a:schemeClr val="bg1">
                      <a:lumMod val="75000"/>
                    </a:schemeClr>
                  </a:solidFill>
                </a:rPr>
                <a:t>++</a:t>
              </a:r>
              <a:r>
                <a:rPr lang="en-US" sz="1600" dirty="0">
                  <a:solidFill>
                    <a:schemeClr val="bg1">
                      <a:lumMod val="75000"/>
                    </a:schemeClr>
                  </a:solidFill>
                </a:rPr>
                <a:t> code has been developed to calculate the transmission and yields of fragments produced and collected in a spectrometer. </a:t>
              </a:r>
            </a:p>
          </p:txBody>
        </p:sp>
      </p:grpSp>
      <p:sp>
        <p:nvSpPr>
          <p:cNvPr id="25" name="Title 4">
            <a:extLst>
              <a:ext uri="{FF2B5EF4-FFF2-40B4-BE49-F238E27FC236}">
                <a16:creationId xmlns="" xmlns:a16="http://schemas.microsoft.com/office/drawing/2014/main" id="{1762A60E-90FE-492C-B508-461C849593B7}"/>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rPr>
              <a:t> L I S E </a:t>
            </a:r>
            <a:r>
              <a:rPr lang="en-US" sz="1800" b="0" spc="200" baseline="30000" dirty="0">
                <a:solidFill>
                  <a:schemeClr val="accent6">
                    <a:lumMod val="50000"/>
                  </a:schemeClr>
                </a:solidFill>
                <a:effectLst/>
                <a:latin typeface="Blackadder ITC" panose="04020505051007020D02" pitchFamily="82" charset="0"/>
              </a:rPr>
              <a:t>++</a:t>
            </a:r>
          </a:p>
        </p:txBody>
      </p:sp>
      <p:pic>
        <p:nvPicPr>
          <p:cNvPr id="11" name="Picture 10">
            <a:extLst>
              <a:ext uri="{FF2B5EF4-FFF2-40B4-BE49-F238E27FC236}">
                <a16:creationId xmlns="" xmlns:a16="http://schemas.microsoft.com/office/drawing/2014/main" id="{CB682144-5710-4028-8BEA-4C7EEFAB0548}"/>
              </a:ext>
            </a:extLst>
          </p:cNvPr>
          <p:cNvPicPr>
            <a:picLocks/>
          </p:cNvPicPr>
          <p:nvPr/>
        </p:nvPicPr>
        <p:blipFill>
          <a:blip r:embed="rId11"/>
          <a:stretch>
            <a:fillRect/>
          </a:stretch>
        </p:blipFill>
        <p:spPr>
          <a:xfrm>
            <a:off x="-1113473" y="1771650"/>
            <a:ext cx="7132320" cy="3675888"/>
          </a:xfrm>
          <a:prstGeom prst="rect">
            <a:avLst/>
          </a:prstGeom>
          <a:ln w="9525" cmpd="sng">
            <a:noFill/>
          </a:ln>
          <a:scene3d>
            <a:camera prst="orthographicFront">
              <a:rot lat="899589" lon="18000000" rev="9004"/>
            </a:camera>
            <a:lightRig rig="threePt" dir="t"/>
          </a:scene3d>
        </p:spPr>
      </p:pic>
      <p:pic>
        <p:nvPicPr>
          <p:cNvPr id="12" name="lise1">
            <a:hlinkClick r:id="" action="ppaction://media"/>
            <a:extLst>
              <a:ext uri="{FF2B5EF4-FFF2-40B4-BE49-F238E27FC236}">
                <a16:creationId xmlns="" xmlns:a16="http://schemas.microsoft.com/office/drawing/2014/main" id="{6EE6877A-CAA5-4DBB-9C59-E54DE6B26AA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561664" y="6196631"/>
            <a:ext cx="609600" cy="609600"/>
          </a:xfrm>
          <a:prstGeom prst="rect">
            <a:avLst/>
          </a:prstGeom>
        </p:spPr>
      </p:pic>
      <p:pic>
        <p:nvPicPr>
          <p:cNvPr id="13" name="lise2">
            <a:hlinkClick r:id="" action="ppaction://media"/>
            <a:extLst>
              <a:ext uri="{FF2B5EF4-FFF2-40B4-BE49-F238E27FC236}">
                <a16:creationId xmlns="" xmlns:a16="http://schemas.microsoft.com/office/drawing/2014/main" id="{6D6E8362-082D-42F5-A54F-EF4931E50D4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228414" y="6163742"/>
            <a:ext cx="609600" cy="609600"/>
          </a:xfrm>
          <a:prstGeom prst="rect">
            <a:avLst/>
          </a:prstGeom>
        </p:spPr>
      </p:pic>
      <p:sp>
        <p:nvSpPr>
          <p:cNvPr id="14" name="Rectangle 13">
            <a:extLst>
              <a:ext uri="{FF2B5EF4-FFF2-40B4-BE49-F238E27FC236}">
                <a16:creationId xmlns="" xmlns:a16="http://schemas.microsoft.com/office/drawing/2014/main" id="{D3F2AC2A-5BF8-4505-BCDB-3E5940D08A52}"/>
              </a:ext>
            </a:extLst>
          </p:cNvPr>
          <p:cNvSpPr/>
          <p:nvPr/>
        </p:nvSpPr>
        <p:spPr>
          <a:xfrm>
            <a:off x="4787265" y="4803154"/>
            <a:ext cx="4052887" cy="584775"/>
          </a:xfrm>
          <a:prstGeom prst="rect">
            <a:avLst/>
          </a:prstGeom>
        </p:spPr>
        <p:txBody>
          <a:bodyPr wrap="square">
            <a:spAutoFit/>
          </a:bodyPr>
          <a:lstStyle/>
          <a:p>
            <a:pPr algn="ctr"/>
            <a:r>
              <a:rPr lang="en-US" sz="1600" i="1" dirty="0"/>
              <a:t>This is the last animated slide. </a:t>
            </a:r>
            <a:br>
              <a:rPr lang="en-US" sz="1600" i="1" dirty="0"/>
            </a:br>
            <a:r>
              <a:rPr lang="en-US" sz="1600" i="1" dirty="0"/>
              <a:t>Sorry for the following inconvenience ....</a:t>
            </a:r>
          </a:p>
        </p:txBody>
      </p:sp>
    </p:spTree>
    <p:extLst>
      <p:ext uri="{BB962C8B-B14F-4D97-AF65-F5344CB8AC3E}">
        <p14:creationId xmlns:p14="http://schemas.microsoft.com/office/powerpoint/2010/main" val="708113644"/>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
                                  </p:stCondLst>
                                  <p:childTnLst>
                                    <p:cmd type="call" cmd="playFrom(0.0)">
                                      <p:cBhvr>
                                        <p:cTn id="6" dur="8000" fill="hold"/>
                                        <p:tgtEl>
                                          <p:spTgt spid="12"/>
                                        </p:tgtEl>
                                      </p:cBhvr>
                                    </p:cmd>
                                  </p:childTnLst>
                                </p:cTn>
                              </p:par>
                            </p:childTnLst>
                          </p:cTn>
                        </p:par>
                        <p:par>
                          <p:cTn id="7" fill="hold">
                            <p:stCondLst>
                              <p:cond delay="11506"/>
                            </p:stCondLst>
                            <p:childTnLst>
                              <p:par>
                                <p:cTn id="8" presetID="1" presetClass="mediacall" presetSubtype="0" fill="hold" nodeType="afterEffect">
                                  <p:stCondLst>
                                    <p:cond delay="0"/>
                                  </p:stCondLst>
                                  <p:childTnLst>
                                    <p:cmd type="call" cmd="playFrom(0.0)">
                                      <p:cBhvr>
                                        <p:cTn id="9" dur="7368" fill="hold"/>
                                        <p:tgtEl>
                                          <p:spTgt spid="13"/>
                                        </p:tgtEl>
                                      </p:cBhvr>
                                    </p:cmd>
                                  </p:childTnLst>
                                </p:cTn>
                              </p:par>
                              <p:par>
                                <p:cTn id="10" presetID="1"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31" presetClass="exit" presetSubtype="0" fill="hold" grpId="1" nodeType="withEffect">
                                  <p:stCondLst>
                                    <p:cond delay="6000"/>
                                  </p:stCondLst>
                                  <p:childTnLst>
                                    <p:anim calcmode="lin" valueType="num">
                                      <p:cBhvr>
                                        <p:cTn id="13" dur="2250"/>
                                        <p:tgtEl>
                                          <p:spTgt spid="14"/>
                                        </p:tgtEl>
                                        <p:attrNameLst>
                                          <p:attrName>ppt_w</p:attrName>
                                        </p:attrNameLst>
                                      </p:cBhvr>
                                      <p:tavLst>
                                        <p:tav tm="0">
                                          <p:val>
                                            <p:strVal val="ppt_w"/>
                                          </p:val>
                                        </p:tav>
                                        <p:tav tm="100000">
                                          <p:val>
                                            <p:fltVal val="0"/>
                                          </p:val>
                                        </p:tav>
                                      </p:tavLst>
                                    </p:anim>
                                    <p:anim calcmode="lin" valueType="num">
                                      <p:cBhvr>
                                        <p:cTn id="14" dur="2250"/>
                                        <p:tgtEl>
                                          <p:spTgt spid="14"/>
                                        </p:tgtEl>
                                        <p:attrNameLst>
                                          <p:attrName>ppt_h</p:attrName>
                                        </p:attrNameLst>
                                      </p:cBhvr>
                                      <p:tavLst>
                                        <p:tav tm="0">
                                          <p:val>
                                            <p:strVal val="ppt_h"/>
                                          </p:val>
                                        </p:tav>
                                        <p:tav tm="100000">
                                          <p:val>
                                            <p:fltVal val="0"/>
                                          </p:val>
                                        </p:tav>
                                      </p:tavLst>
                                    </p:anim>
                                    <p:anim calcmode="lin" valueType="num">
                                      <p:cBhvr>
                                        <p:cTn id="15" dur="2250"/>
                                        <p:tgtEl>
                                          <p:spTgt spid="14"/>
                                        </p:tgtEl>
                                        <p:attrNameLst>
                                          <p:attrName>style.rotation</p:attrName>
                                        </p:attrNameLst>
                                      </p:cBhvr>
                                      <p:tavLst>
                                        <p:tav tm="0">
                                          <p:val>
                                            <p:fltVal val="0"/>
                                          </p:val>
                                        </p:tav>
                                        <p:tav tm="100000">
                                          <p:val>
                                            <p:fltVal val="90"/>
                                          </p:val>
                                        </p:tav>
                                      </p:tavLst>
                                    </p:anim>
                                    <p:animEffect transition="out" filter="fade">
                                      <p:cBhvr>
                                        <p:cTn id="16" dur="2250"/>
                                        <p:tgtEl>
                                          <p:spTgt spid="14"/>
                                        </p:tgtEl>
                                      </p:cBhvr>
                                    </p:animEffect>
                                    <p:set>
                                      <p:cBhvr>
                                        <p:cTn id="17" dur="1" fill="hold">
                                          <p:stCondLst>
                                            <p:cond delay="2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12"/>
                </p:tgtEl>
              </p:cMediaNode>
            </p:audio>
            <p:audio>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90600" y="0"/>
            <a:ext cx="9677399" cy="533400"/>
          </a:xfrm>
        </p:spPr>
        <p:txBody>
          <a:bodyPr/>
          <a:lstStyle/>
          <a:p>
            <a:pPr eaLnBrk="1" hangingPunct="1">
              <a:tabLst>
                <a:tab pos="857220" algn="l"/>
              </a:tabLst>
              <a:defRPr/>
            </a:pPr>
            <a:r>
              <a:rPr lang="en-US" sz="2800" b="1" dirty="0">
                <a:solidFill>
                  <a:schemeClr val="tx1">
                    <a:lumMod val="95000"/>
                  </a:schemeClr>
                </a:solidFill>
              </a:rPr>
              <a:t>LISE</a:t>
            </a:r>
            <a:r>
              <a:rPr lang="en-US" sz="2800" b="1" baseline="30000" dirty="0">
                <a:solidFill>
                  <a:schemeClr val="tx1">
                    <a:lumMod val="95000"/>
                  </a:schemeClr>
                </a:solidFill>
              </a:rPr>
              <a:t>++</a:t>
            </a:r>
            <a:r>
              <a:rPr lang="en-US" sz="2800" b="1" dirty="0">
                <a:solidFill>
                  <a:schemeClr val="tx1">
                    <a:lumMod val="95000"/>
                  </a:schemeClr>
                </a:solidFill>
              </a:rPr>
              <a:t> :   Introduction</a:t>
            </a:r>
          </a:p>
        </p:txBody>
      </p:sp>
      <p:sp>
        <p:nvSpPr>
          <p:cNvPr id="21" name="Footer Placeholder 20"/>
          <p:cNvSpPr>
            <a:spLocks noGrp="1"/>
          </p:cNvSpPr>
          <p:nvPr>
            <p:ph type="ftr" sz="quarter" idx="11"/>
          </p:nvPr>
        </p:nvSpPr>
        <p:spPr/>
        <p:txBody>
          <a:bodyPr/>
          <a:lstStyle/>
          <a:p>
            <a:pPr>
              <a:defRPr/>
            </a:pPr>
            <a:r>
              <a:rPr lang="nn-NO"/>
              <a:t>OT@SIM.NSCL.MSU  04/04/18</a:t>
            </a:r>
            <a:endParaRPr lang="en-US"/>
          </a:p>
        </p:txBody>
      </p:sp>
      <p:sp>
        <p:nvSpPr>
          <p:cNvPr id="10" name="Slide Number Placeholder 9"/>
          <p:cNvSpPr>
            <a:spLocks noGrp="1"/>
          </p:cNvSpPr>
          <p:nvPr>
            <p:ph type="sldNum" sz="quarter" idx="12"/>
          </p:nvPr>
        </p:nvSpPr>
        <p:spPr/>
        <p:txBody>
          <a:bodyPr/>
          <a:lstStyle/>
          <a:p>
            <a:pPr>
              <a:defRPr/>
            </a:pPr>
            <a:fld id="{F2F21981-AD5D-4B5F-B513-F44163497774}" type="slidenum">
              <a:rPr lang="en-US" smtClean="0"/>
              <a:pPr>
                <a:defRPr/>
              </a:pPr>
              <a:t>14</a:t>
            </a:fld>
            <a:endParaRPr lang="en-US" dirty="0"/>
          </a:p>
        </p:txBody>
      </p:sp>
      <p:pic>
        <p:nvPicPr>
          <p:cNvPr id="2" name="Picture 1">
            <a:extLst>
              <a:ext uri="{FF2B5EF4-FFF2-40B4-BE49-F238E27FC236}">
                <a16:creationId xmlns="" xmlns:a16="http://schemas.microsoft.com/office/drawing/2014/main" id="{8FB3C997-1395-4DDF-8028-203C5AC81402}"/>
              </a:ext>
            </a:extLst>
          </p:cNvPr>
          <p:cNvPicPr>
            <a:picLocks noChangeAspect="1"/>
          </p:cNvPicPr>
          <p:nvPr/>
        </p:nvPicPr>
        <p:blipFill>
          <a:blip r:embed="rId2"/>
          <a:stretch>
            <a:fillRect/>
          </a:stretch>
        </p:blipFill>
        <p:spPr>
          <a:xfrm>
            <a:off x="607736" y="4038600"/>
            <a:ext cx="2982045" cy="2310788"/>
          </a:xfrm>
          <a:prstGeom prst="rect">
            <a:avLst/>
          </a:prstGeom>
        </p:spPr>
      </p:pic>
      <p:sp>
        <p:nvSpPr>
          <p:cNvPr id="3" name="TextBox 2">
            <a:extLst>
              <a:ext uri="{FF2B5EF4-FFF2-40B4-BE49-F238E27FC236}">
                <a16:creationId xmlns="" xmlns:a16="http://schemas.microsoft.com/office/drawing/2014/main" id="{B9DF3ED1-CAA5-473F-953B-F40F7BD090A7}"/>
              </a:ext>
            </a:extLst>
          </p:cNvPr>
          <p:cNvSpPr txBox="1"/>
          <p:nvPr/>
        </p:nvSpPr>
        <p:spPr>
          <a:xfrm>
            <a:off x="4533900" y="796155"/>
            <a:ext cx="7086600" cy="1815882"/>
          </a:xfrm>
          <a:prstGeom prst="rect">
            <a:avLst/>
          </a:prstGeom>
          <a:noFill/>
        </p:spPr>
        <p:txBody>
          <a:bodyPr wrap="square" rtlCol="0">
            <a:spAutoFit/>
          </a:bodyPr>
          <a:lstStyle/>
          <a:p>
            <a:pPr marL="171450" indent="-171450" algn="just">
              <a:buFont typeface="Arial" panose="020B0604020202020204" pitchFamily="34" charset="0"/>
              <a:buChar char="•"/>
            </a:pPr>
            <a:r>
              <a:rPr lang="en-US" sz="1400" dirty="0">
                <a:solidFill>
                  <a:schemeClr val="bg1">
                    <a:lumMod val="50000"/>
                  </a:schemeClr>
                </a:solidFill>
              </a:rPr>
              <a:t>LISE</a:t>
            </a:r>
            <a:r>
              <a:rPr lang="en-US" sz="1400" baseline="30000" dirty="0">
                <a:solidFill>
                  <a:schemeClr val="bg1">
                    <a:lumMod val="50000"/>
                  </a:schemeClr>
                </a:solidFill>
              </a:rPr>
              <a:t>++</a:t>
            </a:r>
            <a:r>
              <a:rPr lang="en-US" sz="1400" dirty="0">
                <a:solidFill>
                  <a:schemeClr val="bg1">
                    <a:lumMod val="50000"/>
                  </a:schemeClr>
                </a:solidFill>
              </a:rPr>
              <a:t> is maintained by </a:t>
            </a:r>
            <a:r>
              <a:rPr lang="en-US" sz="1400" b="1" dirty="0">
                <a:solidFill>
                  <a:schemeClr val="bg1">
                    <a:lumMod val="50000"/>
                  </a:schemeClr>
                </a:solidFill>
              </a:rPr>
              <a:t>LISE</a:t>
            </a:r>
            <a:r>
              <a:rPr lang="en-US" sz="1400" b="1" baseline="30000" dirty="0">
                <a:solidFill>
                  <a:schemeClr val="bg1">
                    <a:lumMod val="50000"/>
                  </a:schemeClr>
                </a:solidFill>
              </a:rPr>
              <a:t>++</a:t>
            </a:r>
            <a:r>
              <a:rPr lang="en-US" sz="1400" b="1" dirty="0">
                <a:solidFill>
                  <a:schemeClr val="bg1">
                    <a:lumMod val="50000"/>
                  </a:schemeClr>
                </a:solidFill>
              </a:rPr>
              <a:t> group @ Michigan State University</a:t>
            </a:r>
            <a:r>
              <a:rPr lang="en-US" sz="1400" dirty="0">
                <a:solidFill>
                  <a:schemeClr val="bg1">
                    <a:lumMod val="50000"/>
                  </a:schemeClr>
                </a:solidFill>
              </a:rPr>
              <a:t> and is freely available and distributable through the LISE</a:t>
            </a:r>
            <a:r>
              <a:rPr lang="en-US" sz="1400" baseline="30000" dirty="0">
                <a:solidFill>
                  <a:schemeClr val="bg1">
                    <a:lumMod val="50000"/>
                  </a:schemeClr>
                </a:solidFill>
              </a:rPr>
              <a:t>++</a:t>
            </a:r>
            <a:r>
              <a:rPr lang="en-US" sz="1400" dirty="0">
                <a:solidFill>
                  <a:schemeClr val="bg1">
                    <a:lumMod val="50000"/>
                  </a:schemeClr>
                </a:solidFill>
              </a:rPr>
              <a:t> website: &lt;http://lise.nscl.msu.edu&gt;.</a:t>
            </a:r>
            <a:br>
              <a:rPr lang="en-US" sz="1400" dirty="0">
                <a:solidFill>
                  <a:schemeClr val="bg1">
                    <a:lumMod val="50000"/>
                  </a:schemeClr>
                </a:solidFill>
              </a:rPr>
            </a:br>
            <a:endParaRPr lang="en-US" sz="1400" dirty="0">
              <a:solidFill>
                <a:schemeClr val="bg1">
                  <a:lumMod val="50000"/>
                </a:schemeClr>
              </a:solidFill>
            </a:endParaRPr>
          </a:p>
          <a:p>
            <a:pPr marL="171450" indent="-171450" algn="just">
              <a:buFont typeface="Arial" panose="020B0604020202020204" pitchFamily="34" charset="0"/>
              <a:buChar char="•"/>
            </a:pPr>
            <a:r>
              <a:rPr lang="en-US" sz="1400" dirty="0">
                <a:solidFill>
                  <a:schemeClr val="bg1">
                    <a:lumMod val="50000"/>
                  </a:schemeClr>
                </a:solidFill>
              </a:rPr>
              <a:t>The LISE</a:t>
            </a:r>
            <a:r>
              <a:rPr lang="en-US" sz="1400" baseline="30000" dirty="0">
                <a:solidFill>
                  <a:schemeClr val="bg1">
                    <a:lumMod val="50000"/>
                  </a:schemeClr>
                </a:solidFill>
              </a:rPr>
              <a:t>++</a:t>
            </a:r>
            <a:r>
              <a:rPr lang="en-US" sz="1400" dirty="0">
                <a:solidFill>
                  <a:schemeClr val="bg1">
                    <a:lumMod val="50000"/>
                  </a:schemeClr>
                </a:solidFill>
              </a:rPr>
              <a:t> package  (including codes PACE4, Global, Charge, MOTER, ETACHA4, Spectroscopic Calculator) operating on </a:t>
            </a:r>
            <a:r>
              <a:rPr lang="en-US" sz="1400" b="1" dirty="0">
                <a:solidFill>
                  <a:schemeClr val="bg1">
                    <a:lumMod val="50000"/>
                  </a:schemeClr>
                </a:solidFill>
              </a:rPr>
              <a:t>MS Windows </a:t>
            </a:r>
            <a:r>
              <a:rPr lang="en-US" sz="1400" dirty="0">
                <a:solidFill>
                  <a:schemeClr val="bg1">
                    <a:lumMod val="50000"/>
                  </a:schemeClr>
                </a:solidFill>
              </a:rPr>
              <a:t>environment </a:t>
            </a:r>
          </a:p>
          <a:p>
            <a:pPr marL="171450" indent="-171450" algn="just">
              <a:buFont typeface="Arial" panose="020B0604020202020204" pitchFamily="34" charset="0"/>
              <a:buChar char="•"/>
            </a:pPr>
            <a:endParaRPr lang="en-US" sz="1400" dirty="0">
              <a:solidFill>
                <a:schemeClr val="bg1">
                  <a:lumMod val="50000"/>
                </a:schemeClr>
              </a:solidFill>
            </a:endParaRPr>
          </a:p>
          <a:p>
            <a:pPr marL="171450" indent="-171450" algn="just">
              <a:buFont typeface="Arial" panose="020B0604020202020204" pitchFamily="34" charset="0"/>
              <a:buChar char="•"/>
            </a:pPr>
            <a:r>
              <a:rPr lang="en-US" sz="1400" dirty="0">
                <a:solidFill>
                  <a:schemeClr val="bg1">
                    <a:lumMod val="50000"/>
                  </a:schemeClr>
                </a:solidFill>
              </a:rPr>
              <a:t>Currently the LISE</a:t>
            </a:r>
            <a:r>
              <a:rPr lang="en-US" sz="1400" baseline="30000" dirty="0">
                <a:solidFill>
                  <a:schemeClr val="bg1">
                    <a:lumMod val="50000"/>
                  </a:schemeClr>
                </a:solidFill>
              </a:rPr>
              <a:t>++</a:t>
            </a:r>
            <a:r>
              <a:rPr lang="en-US" sz="1400" dirty="0">
                <a:solidFill>
                  <a:schemeClr val="bg1">
                    <a:lumMod val="50000"/>
                  </a:schemeClr>
                </a:solidFill>
              </a:rPr>
              <a:t> software suite is undergoing a major transportation to a new graphics framework in order to support modern compilers and computing methods.</a:t>
            </a:r>
          </a:p>
        </p:txBody>
      </p:sp>
      <p:pic>
        <p:nvPicPr>
          <p:cNvPr id="4" name="Picture 3">
            <a:extLst>
              <a:ext uri="{FF2B5EF4-FFF2-40B4-BE49-F238E27FC236}">
                <a16:creationId xmlns="" xmlns:a16="http://schemas.microsoft.com/office/drawing/2014/main" id="{0EF5766C-4A95-4893-BA1F-F19CBEBD1153}"/>
              </a:ext>
            </a:extLst>
          </p:cNvPr>
          <p:cNvPicPr>
            <a:picLocks noChangeAspect="1"/>
          </p:cNvPicPr>
          <p:nvPr/>
        </p:nvPicPr>
        <p:blipFill>
          <a:blip r:embed="rId3"/>
          <a:stretch>
            <a:fillRect/>
          </a:stretch>
        </p:blipFill>
        <p:spPr>
          <a:xfrm>
            <a:off x="762000" y="737212"/>
            <a:ext cx="2673519" cy="2691788"/>
          </a:xfrm>
          <a:prstGeom prst="rect">
            <a:avLst/>
          </a:prstGeom>
        </p:spPr>
      </p:pic>
      <p:pic>
        <p:nvPicPr>
          <p:cNvPr id="5" name="Picture 4">
            <a:extLst>
              <a:ext uri="{FF2B5EF4-FFF2-40B4-BE49-F238E27FC236}">
                <a16:creationId xmlns="" xmlns:a16="http://schemas.microsoft.com/office/drawing/2014/main" id="{29242FA6-6018-45EF-BD4F-D3C104DF549C}"/>
              </a:ext>
            </a:extLst>
          </p:cNvPr>
          <p:cNvPicPr>
            <a:picLocks noChangeAspect="1"/>
          </p:cNvPicPr>
          <p:nvPr/>
        </p:nvPicPr>
        <p:blipFill>
          <a:blip r:embed="rId4"/>
          <a:stretch>
            <a:fillRect/>
          </a:stretch>
        </p:blipFill>
        <p:spPr>
          <a:xfrm>
            <a:off x="5486400" y="3000475"/>
            <a:ext cx="5493640" cy="3444914"/>
          </a:xfrm>
          <a:prstGeom prst="rect">
            <a:avLst/>
          </a:prstGeom>
          <a:ln w="41275" cmpd="dbl">
            <a:solidFill>
              <a:schemeClr val="tx1">
                <a:lumMod val="85000"/>
              </a:schemeClr>
            </a:solidFill>
          </a:ln>
        </p:spPr>
      </p:pic>
      <p:sp>
        <p:nvSpPr>
          <p:cNvPr id="6" name="Rectangle 5">
            <a:extLst>
              <a:ext uri="{FF2B5EF4-FFF2-40B4-BE49-F238E27FC236}">
                <a16:creationId xmlns="" xmlns:a16="http://schemas.microsoft.com/office/drawing/2014/main" id="{7614BADD-5A4E-4F7B-9369-7724F6AD283D}"/>
              </a:ext>
            </a:extLst>
          </p:cNvPr>
          <p:cNvSpPr/>
          <p:nvPr/>
        </p:nvSpPr>
        <p:spPr>
          <a:xfrm>
            <a:off x="5829299" y="6505501"/>
            <a:ext cx="6096000" cy="261610"/>
          </a:xfrm>
          <a:prstGeom prst="rect">
            <a:avLst/>
          </a:prstGeom>
        </p:spPr>
        <p:txBody>
          <a:bodyPr>
            <a:spAutoFit/>
          </a:bodyPr>
          <a:lstStyle/>
          <a:p>
            <a:pPr algn="ctr"/>
            <a:r>
              <a:rPr lang="en-US" sz="1100" dirty="0">
                <a:solidFill>
                  <a:schemeClr val="tx1">
                    <a:lumMod val="75000"/>
                  </a:schemeClr>
                </a:solidFill>
              </a:rPr>
              <a:t>No hidden bitcoin mining procedures. Travis checked it recently.</a:t>
            </a:r>
          </a:p>
        </p:txBody>
      </p:sp>
    </p:spTree>
    <p:extLst>
      <p:ext uri="{BB962C8B-B14F-4D97-AF65-F5344CB8AC3E}">
        <p14:creationId xmlns:p14="http://schemas.microsoft.com/office/powerpoint/2010/main" val="304688560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990601" y="90201"/>
            <a:ext cx="9677400" cy="381000"/>
          </a:xfrm>
        </p:spPr>
        <p:txBody>
          <a:bodyPr/>
          <a:lstStyle/>
          <a:p>
            <a:pPr eaLnBrk="1" hangingPunct="1">
              <a:lnSpc>
                <a:spcPct val="90000"/>
              </a:lnSpc>
              <a:defRPr/>
            </a:pPr>
            <a:r>
              <a:rPr lang="en-US" dirty="0">
                <a:solidFill>
                  <a:schemeClr val="tx1">
                    <a:lumMod val="95000"/>
                  </a:schemeClr>
                </a:solidFill>
              </a:rPr>
              <a:t>LISE</a:t>
            </a:r>
            <a:r>
              <a:rPr lang="en-US" baseline="30000" dirty="0">
                <a:solidFill>
                  <a:schemeClr val="tx1">
                    <a:lumMod val="95000"/>
                  </a:schemeClr>
                </a:solidFill>
              </a:rPr>
              <a:t>++</a:t>
            </a:r>
            <a:r>
              <a:rPr lang="en-US" dirty="0">
                <a:solidFill>
                  <a:schemeClr val="tx1">
                    <a:lumMod val="95000"/>
                  </a:schemeClr>
                </a:solidFill>
              </a:rPr>
              <a:t>  history :  DOS-version</a:t>
            </a:r>
            <a:endParaRPr lang="en-US" baseline="30000" dirty="0">
              <a:solidFill>
                <a:schemeClr val="tx1">
                  <a:lumMod val="95000"/>
                </a:schemeClr>
              </a:solidFill>
              <a:cs typeface="Times New Roman" charset="0"/>
            </a:endParaRPr>
          </a:p>
        </p:txBody>
      </p:sp>
      <p:sp>
        <p:nvSpPr>
          <p:cNvPr id="4" name="Footer Placeholder 3"/>
          <p:cNvSpPr>
            <a:spLocks noGrp="1"/>
          </p:cNvSpPr>
          <p:nvPr>
            <p:ph type="ftr" sz="quarter" idx="11"/>
          </p:nvPr>
        </p:nvSpPr>
        <p:spPr/>
        <p:txBody>
          <a:bodyPr/>
          <a:lstStyle/>
          <a:p>
            <a:r>
              <a:rPr lang="en-US"/>
              <a:t>OT@SIM.NSCL.MSU  04/04/18</a:t>
            </a:r>
            <a:endParaRPr lang="en-US" dirty="0"/>
          </a:p>
        </p:txBody>
      </p:sp>
      <p:sp>
        <p:nvSpPr>
          <p:cNvPr id="6" name="Slide Number Placeholder 5"/>
          <p:cNvSpPr>
            <a:spLocks noGrp="1"/>
          </p:cNvSpPr>
          <p:nvPr>
            <p:ph type="sldNum" sz="quarter" idx="12"/>
          </p:nvPr>
        </p:nvSpPr>
        <p:spPr/>
        <p:txBody>
          <a:bodyPr/>
          <a:lstStyle/>
          <a:p>
            <a:fld id="{229B9CCC-C77A-4596-BBD8-D7C4B8CB0CA9}" type="slidenum">
              <a:rPr lang="en-US" smtClean="0"/>
              <a:t>15</a:t>
            </a:fld>
            <a:endParaRPr lang="en-US" dirty="0"/>
          </a:p>
        </p:txBody>
      </p:sp>
      <p:pic>
        <p:nvPicPr>
          <p:cNvPr id="26" name="Picture 25">
            <a:extLst>
              <a:ext uri="{FF2B5EF4-FFF2-40B4-BE49-F238E27FC236}">
                <a16:creationId xmlns="" xmlns:a16="http://schemas.microsoft.com/office/drawing/2014/main" id="{3B2AE5B5-0430-4165-BD08-ED73E70CE353}"/>
              </a:ext>
            </a:extLst>
          </p:cNvPr>
          <p:cNvPicPr>
            <a:picLocks noChangeAspect="1"/>
          </p:cNvPicPr>
          <p:nvPr/>
        </p:nvPicPr>
        <p:blipFill>
          <a:blip r:embed="rId3"/>
          <a:stretch>
            <a:fillRect/>
          </a:stretch>
        </p:blipFill>
        <p:spPr>
          <a:xfrm>
            <a:off x="757592" y="1109880"/>
            <a:ext cx="4173221" cy="799042"/>
          </a:xfrm>
          <a:prstGeom prst="rect">
            <a:avLst/>
          </a:prstGeom>
        </p:spPr>
      </p:pic>
      <p:pic>
        <p:nvPicPr>
          <p:cNvPr id="27" name="Picture 5">
            <a:extLst>
              <a:ext uri="{FF2B5EF4-FFF2-40B4-BE49-F238E27FC236}">
                <a16:creationId xmlns="" xmlns:a16="http://schemas.microsoft.com/office/drawing/2014/main" id="{96DAB3DB-9CF2-4758-9C34-995FA6CAE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61" y="2675036"/>
            <a:ext cx="4408285" cy="361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 xmlns:a16="http://schemas.microsoft.com/office/drawing/2014/main" id="{C9F87B36-2DAD-46B2-8419-DC61B82CBB01}"/>
              </a:ext>
            </a:extLst>
          </p:cNvPr>
          <p:cNvSpPr/>
          <p:nvPr/>
        </p:nvSpPr>
        <p:spPr>
          <a:xfrm>
            <a:off x="6172199" y="5320605"/>
            <a:ext cx="5398367" cy="1384995"/>
          </a:xfrm>
          <a:prstGeom prst="rect">
            <a:avLst/>
          </a:prstGeom>
          <a:solidFill>
            <a:schemeClr val="accent1">
              <a:lumMod val="20000"/>
              <a:lumOff val="80000"/>
            </a:schemeClr>
          </a:solidFill>
          <a:ln>
            <a:solidFill>
              <a:schemeClr val="accent1">
                <a:lumMod val="50000"/>
              </a:schemeClr>
            </a:solidFill>
          </a:ln>
        </p:spPr>
        <p:txBody>
          <a:bodyPr wrap="square">
            <a:spAutoFit/>
          </a:bodyPr>
          <a:lstStyle/>
          <a:p>
            <a:pPr algn="ctr"/>
            <a:r>
              <a:rPr lang="en-US" sz="1400" kern="0" dirty="0">
                <a:solidFill>
                  <a:schemeClr val="accent1">
                    <a:lumMod val="50000"/>
                  </a:schemeClr>
                </a:solidFill>
                <a:latin typeface="Arial" panose="020B0604020202020204"/>
              </a:rPr>
              <a:t>In 1998 the MS-DOS version with </a:t>
            </a:r>
            <a:r>
              <a:rPr lang="en-US" sz="1400" u="sng" kern="0" dirty="0">
                <a:solidFill>
                  <a:srgbClr val="FF0000"/>
                </a:solidFill>
                <a:latin typeface="Arial" panose="020B0604020202020204"/>
              </a:rPr>
              <a:t>14</a:t>
            </a:r>
            <a:r>
              <a:rPr lang="en-US" sz="1400" kern="0" dirty="0">
                <a:solidFill>
                  <a:schemeClr val="accent1">
                    <a:lumMod val="50000"/>
                  </a:schemeClr>
                </a:solidFill>
                <a:latin typeface="Arial" panose="020B0604020202020204"/>
              </a:rPr>
              <a:t> C++ files and </a:t>
            </a:r>
            <a:br>
              <a:rPr lang="en-US" sz="1400" kern="0" dirty="0">
                <a:solidFill>
                  <a:schemeClr val="accent1">
                    <a:lumMod val="50000"/>
                  </a:schemeClr>
                </a:solidFill>
                <a:latin typeface="Arial" panose="020B0604020202020204"/>
              </a:rPr>
            </a:br>
            <a:r>
              <a:rPr lang="en-US" sz="1400" kern="0" dirty="0">
                <a:solidFill>
                  <a:schemeClr val="accent1">
                    <a:lumMod val="50000"/>
                  </a:schemeClr>
                </a:solidFill>
                <a:latin typeface="Arial" panose="020B0604020202020204"/>
              </a:rPr>
              <a:t>less than </a:t>
            </a:r>
            <a:r>
              <a:rPr lang="en-US" sz="1400" i="1" kern="0" dirty="0">
                <a:solidFill>
                  <a:srgbClr val="7030A0"/>
                </a:solidFill>
                <a:latin typeface="Arial" panose="020B0604020202020204"/>
              </a:rPr>
              <a:t>10 000</a:t>
            </a:r>
            <a:r>
              <a:rPr lang="en-US" sz="1400" kern="0" dirty="0">
                <a:solidFill>
                  <a:schemeClr val="accent1">
                    <a:lumMod val="50000"/>
                  </a:schemeClr>
                </a:solidFill>
                <a:latin typeface="Arial" panose="020B0604020202020204"/>
              </a:rPr>
              <a:t> lines of code,  </a:t>
            </a:r>
          </a:p>
          <a:p>
            <a:pPr algn="ctr"/>
            <a:endParaRPr lang="en-US" sz="1400" kern="0" dirty="0">
              <a:solidFill>
                <a:schemeClr val="accent1">
                  <a:lumMod val="50000"/>
                </a:schemeClr>
              </a:solidFill>
              <a:latin typeface="Arial" panose="020B0604020202020204"/>
            </a:endParaRPr>
          </a:p>
          <a:p>
            <a:pPr algn="ctr"/>
            <a:r>
              <a:rPr lang="en-US" sz="1400" kern="0" dirty="0">
                <a:solidFill>
                  <a:schemeClr val="accent1">
                    <a:lumMod val="50000"/>
                  </a:schemeClr>
                </a:solidFill>
                <a:latin typeface="Arial" panose="020B0604020202020204"/>
              </a:rPr>
              <a:t>and grew on MS Windows (2016) to </a:t>
            </a:r>
            <a:br>
              <a:rPr lang="en-US" sz="1400" kern="0" dirty="0">
                <a:solidFill>
                  <a:schemeClr val="accent1">
                    <a:lumMod val="50000"/>
                  </a:schemeClr>
                </a:solidFill>
                <a:latin typeface="Arial" panose="020B0604020202020204"/>
              </a:rPr>
            </a:br>
            <a:r>
              <a:rPr lang="en-US" sz="1400" u="sng" kern="0" dirty="0">
                <a:solidFill>
                  <a:srgbClr val="FF0000"/>
                </a:solidFill>
                <a:latin typeface="Arial" panose="020B0604020202020204"/>
              </a:rPr>
              <a:t>615</a:t>
            </a:r>
            <a:r>
              <a:rPr lang="en-US" sz="1400" kern="0" dirty="0">
                <a:solidFill>
                  <a:srgbClr val="FF0000"/>
                </a:solidFill>
                <a:latin typeface="Arial" panose="020B0604020202020204"/>
              </a:rPr>
              <a:t> </a:t>
            </a:r>
            <a:r>
              <a:rPr lang="en-US" sz="1400" kern="0" dirty="0">
                <a:solidFill>
                  <a:schemeClr val="accent1">
                    <a:lumMod val="50000"/>
                  </a:schemeClr>
                </a:solidFill>
                <a:latin typeface="Arial" panose="020B0604020202020204"/>
              </a:rPr>
              <a:t>files, about </a:t>
            </a:r>
            <a:r>
              <a:rPr lang="en-US" sz="1400" i="1" kern="0" dirty="0">
                <a:solidFill>
                  <a:srgbClr val="7030A0"/>
                </a:solidFill>
                <a:latin typeface="Arial" panose="020B0604020202020204"/>
              </a:rPr>
              <a:t>400 000 </a:t>
            </a:r>
            <a:r>
              <a:rPr lang="en-US" sz="1400" kern="0" dirty="0">
                <a:solidFill>
                  <a:schemeClr val="accent1">
                    <a:lumMod val="50000"/>
                  </a:schemeClr>
                </a:solidFill>
                <a:latin typeface="Arial" panose="020B0604020202020204"/>
              </a:rPr>
              <a:t>lines,</a:t>
            </a:r>
          </a:p>
          <a:p>
            <a:pPr algn="ctr"/>
            <a:r>
              <a:rPr lang="en-US" sz="1400" kern="0" dirty="0">
                <a:solidFill>
                  <a:schemeClr val="accent1">
                    <a:lumMod val="50000"/>
                  </a:schemeClr>
                </a:solidFill>
                <a:latin typeface="Arial" panose="020B0604020202020204"/>
              </a:rPr>
              <a:t>and size of ~69 MB after Installation. </a:t>
            </a:r>
          </a:p>
        </p:txBody>
      </p:sp>
      <p:sp>
        <p:nvSpPr>
          <p:cNvPr id="29" name="Rectangle 6">
            <a:extLst>
              <a:ext uri="{FF2B5EF4-FFF2-40B4-BE49-F238E27FC236}">
                <a16:creationId xmlns="" xmlns:a16="http://schemas.microsoft.com/office/drawing/2014/main" id="{9B7E5A0F-0FE0-45C2-A48C-84E9A150127F}"/>
              </a:ext>
            </a:extLst>
          </p:cNvPr>
          <p:cNvSpPr>
            <a:spLocks noChangeArrowheads="1"/>
          </p:cNvSpPr>
          <p:nvPr/>
        </p:nvSpPr>
        <p:spPr bwMode="auto">
          <a:xfrm>
            <a:off x="6172200" y="2292638"/>
            <a:ext cx="5398367" cy="2893742"/>
          </a:xfrm>
          <a:prstGeom prst="rect">
            <a:avLst/>
          </a:prstGeom>
          <a:solidFill>
            <a:srgbClr val="DDDDDD"/>
          </a:solidFill>
          <a:ln w="9525">
            <a:solidFill>
              <a:srgbClr val="808080"/>
            </a:solidFill>
            <a:miter lim="800000"/>
            <a:headEnd/>
            <a:tailEnd/>
          </a:ln>
        </p:spPr>
        <p:txBody>
          <a:bodyPr wrap="square" lIns="92075" tIns="46038" rIns="92075" bIns="46038">
            <a:spAutoFit/>
          </a:bodyPr>
          <a:lstStyle>
            <a:lvl1pPr eaLnBrk="0" hangingPunct="0">
              <a:defRPr sz="2000" b="1">
                <a:solidFill>
                  <a:schemeClr val="hlink"/>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pPr algn="just" eaLnBrk="1" hangingPunct="1"/>
            <a:r>
              <a:rPr kumimoji="1" lang="en-US" altLang="en-US" sz="1400" dirty="0">
                <a:solidFill>
                  <a:srgbClr val="2C14BC"/>
                </a:solidFill>
              </a:rPr>
              <a:t>LISE REFERENCE MANUAL</a:t>
            </a:r>
          </a:p>
          <a:p>
            <a:pPr algn="just" eaLnBrk="1" hangingPunct="1"/>
            <a:r>
              <a:rPr kumimoji="1" lang="en-US" altLang="en-US" sz="1400" b="0" dirty="0">
                <a:solidFill>
                  <a:srgbClr val="292929"/>
                </a:solidFill>
              </a:rPr>
              <a:t> </a:t>
            </a:r>
            <a:br>
              <a:rPr kumimoji="1" lang="en-US" altLang="en-US" sz="1400" b="0" dirty="0">
                <a:solidFill>
                  <a:srgbClr val="292929"/>
                </a:solidFill>
              </a:rPr>
            </a:br>
            <a:r>
              <a:rPr kumimoji="1" lang="en-US" altLang="en-US" sz="1400" b="0" dirty="0">
                <a:solidFill>
                  <a:srgbClr val="292929"/>
                </a:solidFill>
              </a:rPr>
              <a:t>Version 2.2 - June 8, 1992 ….</a:t>
            </a:r>
          </a:p>
          <a:p>
            <a:pPr algn="just" eaLnBrk="1" hangingPunct="1"/>
            <a:endParaRPr kumimoji="1" lang="en-US" altLang="en-US" sz="1400" b="0" dirty="0">
              <a:solidFill>
                <a:srgbClr val="292929"/>
              </a:solidFill>
            </a:endParaRPr>
          </a:p>
          <a:p>
            <a:pPr algn="just" eaLnBrk="1" hangingPunct="1"/>
            <a:r>
              <a:rPr kumimoji="1" lang="en-US" altLang="en-US" sz="1400" b="0" dirty="0">
                <a:solidFill>
                  <a:srgbClr val="292929"/>
                </a:solidFill>
              </a:rPr>
              <a:t>LISE is a DOS-based software running on any IBM compatible PC. It runs under DOS 3.1 and following versions, and only needs </a:t>
            </a:r>
            <a:r>
              <a:rPr kumimoji="1" lang="en-US" altLang="en-US" sz="1400" b="0" u="sng" dirty="0">
                <a:solidFill>
                  <a:srgbClr val="292929"/>
                </a:solidFill>
              </a:rPr>
              <a:t>640 </a:t>
            </a:r>
            <a:r>
              <a:rPr kumimoji="1" lang="en-US" altLang="en-US" sz="1400" b="0" u="sng" dirty="0" err="1">
                <a:solidFill>
                  <a:srgbClr val="292929"/>
                </a:solidFill>
              </a:rPr>
              <a:t>kbytes</a:t>
            </a:r>
            <a:r>
              <a:rPr kumimoji="1" lang="en-US" altLang="en-US" sz="1400" b="0" u="sng" dirty="0">
                <a:solidFill>
                  <a:srgbClr val="292929"/>
                </a:solidFill>
              </a:rPr>
              <a:t> of memory</a:t>
            </a:r>
            <a:r>
              <a:rPr kumimoji="1" lang="en-US" altLang="en-US" sz="1400" b="0" dirty="0">
                <a:solidFill>
                  <a:srgbClr val="292929"/>
                </a:solidFill>
              </a:rPr>
              <a:t>. The speed of the program depends greatly on the CPU type, speed and configuration. The use of a co-processor is greatly recommended: the program uses FFT (Fast Fourier Transform) algorithms which contain extensive floating-point </a:t>
            </a:r>
            <a:r>
              <a:rPr kumimoji="1" lang="en-US" altLang="en-US" sz="1400" b="0" dirty="0" err="1">
                <a:solidFill>
                  <a:srgbClr val="292929"/>
                </a:solidFill>
              </a:rPr>
              <a:t>operations.The</a:t>
            </a:r>
            <a:r>
              <a:rPr kumimoji="1" lang="en-US" altLang="en-US" sz="1400" b="0" dirty="0">
                <a:solidFill>
                  <a:srgbClr val="292929"/>
                </a:solidFill>
              </a:rPr>
              <a:t> last version has been developed on a </a:t>
            </a:r>
            <a:r>
              <a:rPr kumimoji="1" lang="en-US" altLang="en-US" sz="1400" b="0" u="sng" dirty="0">
                <a:solidFill>
                  <a:srgbClr val="CC0000"/>
                </a:solidFill>
              </a:rPr>
              <a:t>386-SX at 16 MHz with a </a:t>
            </a:r>
            <a:r>
              <a:rPr kumimoji="1" lang="en-US" altLang="en-US" sz="1400" i="1" u="sng" dirty="0">
                <a:solidFill>
                  <a:schemeClr val="bg1">
                    <a:lumMod val="50000"/>
                  </a:schemeClr>
                </a:solidFill>
              </a:rPr>
              <a:t>co-processor</a:t>
            </a:r>
            <a:r>
              <a:rPr kumimoji="1" lang="en-US" altLang="en-US" sz="1400" b="0" u="sng" dirty="0">
                <a:solidFill>
                  <a:srgbClr val="CC0000"/>
                </a:solidFill>
              </a:rPr>
              <a:t> which provides a </a:t>
            </a:r>
            <a:r>
              <a:rPr kumimoji="1" lang="en-US" altLang="en-US" sz="1400" b="0" i="1" u="sng" dirty="0">
                <a:solidFill>
                  <a:srgbClr val="CC0000"/>
                </a:solidFill>
              </a:rPr>
              <a:t>reasonable speed</a:t>
            </a:r>
            <a:r>
              <a:rPr kumimoji="1" lang="en-US" altLang="en-US" sz="1400" b="0" u="sng" dirty="0">
                <a:solidFill>
                  <a:srgbClr val="CC0000"/>
                </a:solidFill>
              </a:rPr>
              <a:t> (about 1 second per transmission calculation). </a:t>
            </a:r>
          </a:p>
        </p:txBody>
      </p:sp>
      <p:grpSp>
        <p:nvGrpSpPr>
          <p:cNvPr id="3" name="Group 2">
            <a:extLst>
              <a:ext uri="{FF2B5EF4-FFF2-40B4-BE49-F238E27FC236}">
                <a16:creationId xmlns="" xmlns:a16="http://schemas.microsoft.com/office/drawing/2014/main" id="{5AD5FD78-2169-457B-BCB2-7CF2A359BA4A}"/>
              </a:ext>
            </a:extLst>
          </p:cNvPr>
          <p:cNvGrpSpPr/>
          <p:nvPr/>
        </p:nvGrpSpPr>
        <p:grpSpPr>
          <a:xfrm>
            <a:off x="6427625" y="849618"/>
            <a:ext cx="4887513" cy="930378"/>
            <a:chOff x="6445247" y="849618"/>
            <a:chExt cx="4887513" cy="930378"/>
          </a:xfrm>
        </p:grpSpPr>
        <p:sp>
          <p:nvSpPr>
            <p:cNvPr id="20" name="Text Box 4">
              <a:extLst>
                <a:ext uri="{FF2B5EF4-FFF2-40B4-BE49-F238E27FC236}">
                  <a16:creationId xmlns="" xmlns:a16="http://schemas.microsoft.com/office/drawing/2014/main" id="{2ABFD595-376E-46DD-AEAA-B95715E2E507}"/>
                </a:ext>
              </a:extLst>
            </p:cNvPr>
            <p:cNvSpPr txBox="1">
              <a:spLocks noChangeArrowheads="1"/>
            </p:cNvSpPr>
            <p:nvPr/>
          </p:nvSpPr>
          <p:spPr bwMode="auto">
            <a:xfrm>
              <a:off x="6445247" y="944487"/>
              <a:ext cx="1316065" cy="739306"/>
            </a:xfrm>
            <a:prstGeom prst="rect">
              <a:avLst/>
            </a:prstGeom>
            <a:solidFill>
              <a:schemeClr val="accent4"/>
            </a:solidFill>
            <a:ln w="38100" cmpd="dbl">
              <a:solidFill>
                <a:srgbClr val="003366"/>
              </a:solidFill>
              <a:miter lim="800000"/>
              <a:headEnd/>
              <a:tailEnd/>
            </a:ln>
          </p:spPr>
          <p:txBody>
            <a:bodyPr wrap="none" lIns="92075" tIns="46038" rIns="92075" bIns="46038">
              <a:spAutoFit/>
            </a:bodyPr>
            <a:lstStyle>
              <a:lvl1pPr eaLnBrk="0" hangingPunct="0">
                <a:defRPr sz="2000" b="1">
                  <a:solidFill>
                    <a:schemeClr val="hlink"/>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pPr algn="ctr" eaLnBrk="1" hangingPunct="1"/>
              <a:r>
                <a:rPr lang="en-US" altLang="en-US" sz="1800" dirty="0">
                  <a:solidFill>
                    <a:schemeClr val="accent1">
                      <a:lumMod val="50000"/>
                    </a:schemeClr>
                  </a:solidFill>
                </a:rPr>
                <a:t>1986-1990</a:t>
              </a:r>
            </a:p>
            <a:p>
              <a:pPr algn="ctr" eaLnBrk="1" hangingPunct="1"/>
              <a:r>
                <a:rPr lang="en-US" altLang="en-US" sz="1200" dirty="0" err="1">
                  <a:solidFill>
                    <a:schemeClr val="accent1">
                      <a:lumMod val="50000"/>
                    </a:schemeClr>
                  </a:solidFill>
                </a:rPr>
                <a:t>D.Bazin</a:t>
              </a:r>
              <a:r>
                <a:rPr lang="en-US" altLang="en-US" sz="1200" dirty="0">
                  <a:solidFill>
                    <a:schemeClr val="accent1">
                      <a:lumMod val="50000"/>
                    </a:schemeClr>
                  </a:solidFill>
                </a:rPr>
                <a:t>, GANIL</a:t>
              </a:r>
            </a:p>
            <a:p>
              <a:pPr algn="ctr" eaLnBrk="1" hangingPunct="1"/>
              <a:r>
                <a:rPr lang="en-US" altLang="en-US" sz="1200" dirty="0">
                  <a:solidFill>
                    <a:schemeClr val="accent1">
                      <a:lumMod val="50000"/>
                    </a:schemeClr>
                  </a:solidFill>
                </a:rPr>
                <a:t>v.1.0-1.*</a:t>
              </a:r>
            </a:p>
          </p:txBody>
        </p:sp>
        <p:sp>
          <p:nvSpPr>
            <p:cNvPr id="25" name="Text Box 8">
              <a:extLst>
                <a:ext uri="{FF2B5EF4-FFF2-40B4-BE49-F238E27FC236}">
                  <a16:creationId xmlns="" xmlns:a16="http://schemas.microsoft.com/office/drawing/2014/main" id="{F5EEBCC5-3181-49D5-9FB2-D79929A3F494}"/>
                </a:ext>
              </a:extLst>
            </p:cNvPr>
            <p:cNvSpPr txBox="1">
              <a:spLocks noChangeArrowheads="1"/>
            </p:cNvSpPr>
            <p:nvPr/>
          </p:nvSpPr>
          <p:spPr bwMode="auto">
            <a:xfrm>
              <a:off x="8217357" y="849618"/>
              <a:ext cx="1308050" cy="923972"/>
            </a:xfrm>
            <a:prstGeom prst="rect">
              <a:avLst/>
            </a:prstGeom>
            <a:solidFill>
              <a:schemeClr val="accent4"/>
            </a:solidFill>
            <a:ln w="38100" cmpd="dbl">
              <a:solidFill>
                <a:srgbClr val="003366"/>
              </a:solidFill>
              <a:miter lim="800000"/>
              <a:headEnd/>
              <a:tailEnd/>
            </a:ln>
          </p:spPr>
          <p:txBody>
            <a:bodyPr wrap="none" lIns="92075" tIns="46038" rIns="92075" bIns="46038">
              <a:spAutoFit/>
            </a:bodyPr>
            <a:lstStyle>
              <a:lvl1pPr eaLnBrk="0" hangingPunct="0">
                <a:defRPr sz="2000" b="1">
                  <a:solidFill>
                    <a:schemeClr val="hlink"/>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pPr algn="ctr" eaLnBrk="1" hangingPunct="1"/>
              <a:r>
                <a:rPr lang="en-US" altLang="en-US" sz="1800" dirty="0">
                  <a:solidFill>
                    <a:schemeClr val="accent1">
                      <a:lumMod val="50000"/>
                    </a:schemeClr>
                  </a:solidFill>
                </a:rPr>
                <a:t>1990-1992</a:t>
              </a:r>
            </a:p>
            <a:p>
              <a:pPr algn="ctr" eaLnBrk="1" hangingPunct="1"/>
              <a:r>
                <a:rPr lang="en-US" altLang="en-US" sz="1200" dirty="0" err="1">
                  <a:solidFill>
                    <a:schemeClr val="accent1">
                      <a:lumMod val="50000"/>
                    </a:schemeClr>
                  </a:solidFill>
                </a:rPr>
                <a:t>D.Bazin</a:t>
              </a:r>
              <a:r>
                <a:rPr lang="en-US" altLang="en-US" sz="1200" dirty="0">
                  <a:solidFill>
                    <a:schemeClr val="accent1">
                      <a:lumMod val="50000"/>
                    </a:schemeClr>
                  </a:solidFill>
                </a:rPr>
                <a:t>, MSU</a:t>
              </a:r>
            </a:p>
            <a:p>
              <a:pPr algn="ctr" eaLnBrk="1" hangingPunct="1"/>
              <a:r>
                <a:rPr lang="en-US" altLang="en-US" sz="1200" dirty="0" err="1">
                  <a:solidFill>
                    <a:schemeClr val="accent1">
                      <a:lumMod val="50000"/>
                    </a:schemeClr>
                  </a:solidFill>
                </a:rPr>
                <a:t>O.Sorlin</a:t>
              </a:r>
              <a:r>
                <a:rPr lang="en-US" altLang="en-US" sz="1200" dirty="0">
                  <a:solidFill>
                    <a:schemeClr val="accent1">
                      <a:lumMod val="50000"/>
                    </a:schemeClr>
                  </a:solidFill>
                </a:rPr>
                <a:t>, </a:t>
              </a:r>
              <a:r>
                <a:rPr lang="en-US" altLang="en-US" sz="1200" dirty="0" err="1">
                  <a:solidFill>
                    <a:schemeClr val="accent1">
                      <a:lumMod val="50000"/>
                    </a:schemeClr>
                  </a:solidFill>
                </a:rPr>
                <a:t>Orsay</a:t>
              </a:r>
              <a:endParaRPr lang="en-US" altLang="en-US" sz="1200" dirty="0">
                <a:solidFill>
                  <a:schemeClr val="accent1">
                    <a:lumMod val="50000"/>
                  </a:schemeClr>
                </a:solidFill>
              </a:endParaRPr>
            </a:p>
            <a:p>
              <a:pPr algn="ctr" eaLnBrk="1" hangingPunct="1"/>
              <a:r>
                <a:rPr lang="en-US" altLang="en-US" sz="1200" dirty="0">
                  <a:solidFill>
                    <a:schemeClr val="accent1">
                      <a:lumMod val="50000"/>
                    </a:schemeClr>
                  </a:solidFill>
                </a:rPr>
                <a:t>v.2.1-2.3</a:t>
              </a:r>
            </a:p>
          </p:txBody>
        </p:sp>
        <p:sp>
          <p:nvSpPr>
            <p:cNvPr id="30" name="Text Box 3">
              <a:extLst>
                <a:ext uri="{FF2B5EF4-FFF2-40B4-BE49-F238E27FC236}">
                  <a16:creationId xmlns="" xmlns:a16="http://schemas.microsoft.com/office/drawing/2014/main" id="{F3F34BA2-A85D-4124-A8EE-F5E77F34907C}"/>
                </a:ext>
              </a:extLst>
            </p:cNvPr>
            <p:cNvSpPr txBox="1">
              <a:spLocks noChangeArrowheads="1"/>
            </p:cNvSpPr>
            <p:nvPr/>
          </p:nvSpPr>
          <p:spPr bwMode="auto">
            <a:xfrm>
              <a:off x="9981452" y="856024"/>
              <a:ext cx="1351308" cy="923972"/>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sz="2000"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sz="1800" dirty="0"/>
                <a:t>1994-1997</a:t>
              </a:r>
            </a:p>
            <a:p>
              <a:r>
                <a:rPr lang="en-US" altLang="en-US" sz="1200" dirty="0"/>
                <a:t>O.T., GANIL/</a:t>
              </a:r>
              <a:r>
                <a:rPr lang="en-US" altLang="en-US" sz="1200" dirty="0" err="1"/>
                <a:t>Dubna</a:t>
              </a:r>
              <a:endParaRPr lang="en-US" altLang="en-US" sz="1200" dirty="0"/>
            </a:p>
            <a:p>
              <a:r>
                <a:rPr lang="en-US" altLang="en-US" sz="1200" dirty="0"/>
                <a:t>v.2.3 – 2.9</a:t>
              </a:r>
            </a:p>
          </p:txBody>
        </p:sp>
      </p:grpSp>
      <p:sp>
        <p:nvSpPr>
          <p:cNvPr id="10" name="TextBox 9">
            <a:extLst>
              <a:ext uri="{FF2B5EF4-FFF2-40B4-BE49-F238E27FC236}">
                <a16:creationId xmlns="" xmlns:a16="http://schemas.microsoft.com/office/drawing/2014/main" id="{88D1AE00-F73C-43E4-9D0C-100CD3AF843A}"/>
              </a:ext>
            </a:extLst>
          </p:cNvPr>
          <p:cNvSpPr txBox="1"/>
          <p:nvPr/>
        </p:nvSpPr>
        <p:spPr>
          <a:xfrm>
            <a:off x="626706" y="713784"/>
            <a:ext cx="4129657" cy="400110"/>
          </a:xfrm>
          <a:prstGeom prst="rect">
            <a:avLst/>
          </a:prstGeom>
          <a:noFill/>
        </p:spPr>
        <p:txBody>
          <a:bodyPr wrap="none" rtlCol="0">
            <a:spAutoFit/>
          </a:bodyPr>
          <a:lstStyle/>
          <a:p>
            <a:r>
              <a:rPr lang="en-US" sz="2000" dirty="0">
                <a:solidFill>
                  <a:schemeClr val="accent6">
                    <a:lumMod val="50000"/>
                  </a:schemeClr>
                </a:solidFill>
              </a:rPr>
              <a:t>Named after the LISE separator @</a:t>
            </a:r>
          </a:p>
        </p:txBody>
      </p:sp>
      <p:sp>
        <p:nvSpPr>
          <p:cNvPr id="2" name="TextBox 1"/>
          <p:cNvSpPr txBox="1"/>
          <p:nvPr/>
        </p:nvSpPr>
        <p:spPr>
          <a:xfrm>
            <a:off x="533400" y="2016641"/>
            <a:ext cx="5181600" cy="461665"/>
          </a:xfrm>
          <a:prstGeom prst="rect">
            <a:avLst/>
          </a:prstGeom>
          <a:noFill/>
        </p:spPr>
        <p:txBody>
          <a:bodyPr wrap="square" rtlCol="0">
            <a:spAutoFit/>
          </a:bodyPr>
          <a:lstStyle/>
          <a:p>
            <a:r>
              <a:rPr lang="en-US" sz="1200" dirty="0">
                <a:solidFill>
                  <a:srgbClr val="008000"/>
                </a:solidFill>
              </a:rPr>
              <a:t>LISE </a:t>
            </a:r>
            <a:r>
              <a:rPr lang="en-US" sz="1200" dirty="0">
                <a:solidFill>
                  <a:srgbClr val="008000"/>
                </a:solidFill>
                <a:sym typeface="Symbol" panose="05050102010706020507" pitchFamily="18" charset="2"/>
              </a:rPr>
              <a:t> </a:t>
            </a:r>
            <a:r>
              <a:rPr lang="en-US" sz="1200" dirty="0" err="1">
                <a:solidFill>
                  <a:srgbClr val="008000"/>
                </a:solidFill>
              </a:rPr>
              <a:t>Ligne</a:t>
            </a:r>
            <a:r>
              <a:rPr lang="en-US" sz="1200" dirty="0">
                <a:solidFill>
                  <a:srgbClr val="008000"/>
                </a:solidFill>
              </a:rPr>
              <a:t> </a:t>
            </a:r>
            <a:r>
              <a:rPr lang="en-US" sz="1200" dirty="0" err="1">
                <a:solidFill>
                  <a:srgbClr val="008000"/>
                </a:solidFill>
              </a:rPr>
              <a:t>d’Ions</a:t>
            </a:r>
            <a:r>
              <a:rPr lang="en-US" sz="1200" dirty="0">
                <a:solidFill>
                  <a:srgbClr val="008000"/>
                </a:solidFill>
              </a:rPr>
              <a:t> Super </a:t>
            </a:r>
            <a:r>
              <a:rPr lang="en-US" sz="1200" dirty="0" err="1">
                <a:solidFill>
                  <a:srgbClr val="008000"/>
                </a:solidFill>
              </a:rPr>
              <a:t>Epluches</a:t>
            </a:r>
            <a:r>
              <a:rPr lang="en-US" sz="1200" dirty="0">
                <a:solidFill>
                  <a:srgbClr val="008000"/>
                </a:solidFill>
              </a:rPr>
              <a:t> (</a:t>
            </a:r>
            <a:r>
              <a:rPr lang="en-US" sz="1200" dirty="0" err="1">
                <a:solidFill>
                  <a:srgbClr val="008000"/>
                </a:solidFill>
              </a:rPr>
              <a:t>fr</a:t>
            </a:r>
            <a:r>
              <a:rPr lang="en-US" sz="1200" dirty="0">
                <a:solidFill>
                  <a:srgbClr val="008000"/>
                </a:solidFill>
              </a:rPr>
              <a:t>)  (Line of full-stripped ions)</a:t>
            </a:r>
          </a:p>
          <a:p>
            <a:endParaRPr lang="en-US" sz="1200" dirty="0">
              <a:solidFill>
                <a:srgbClr val="008000"/>
              </a:solidFill>
            </a:endParaRPr>
          </a:p>
        </p:txBody>
      </p:sp>
    </p:spTree>
    <p:extLst>
      <p:ext uri="{BB962C8B-B14F-4D97-AF65-F5344CB8AC3E}">
        <p14:creationId xmlns:p14="http://schemas.microsoft.com/office/powerpoint/2010/main" val="158043250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990601" y="90201"/>
            <a:ext cx="9677400" cy="381000"/>
          </a:xfrm>
        </p:spPr>
        <p:txBody>
          <a:bodyPr/>
          <a:lstStyle/>
          <a:p>
            <a:pPr eaLnBrk="1" hangingPunct="1">
              <a:lnSpc>
                <a:spcPct val="90000"/>
              </a:lnSpc>
              <a:defRPr/>
            </a:pPr>
            <a:r>
              <a:rPr lang="en-US" dirty="0">
                <a:solidFill>
                  <a:schemeClr val="tx1">
                    <a:lumMod val="95000"/>
                  </a:schemeClr>
                </a:solidFill>
              </a:rPr>
              <a:t>LISE</a:t>
            </a:r>
            <a:r>
              <a:rPr lang="en-US" baseline="30000" dirty="0">
                <a:solidFill>
                  <a:schemeClr val="tx1">
                    <a:lumMod val="95000"/>
                  </a:schemeClr>
                </a:solidFill>
              </a:rPr>
              <a:t>++</a:t>
            </a:r>
            <a:r>
              <a:rPr lang="en-US" dirty="0">
                <a:solidFill>
                  <a:schemeClr val="tx1">
                    <a:lumMod val="95000"/>
                  </a:schemeClr>
                </a:solidFill>
              </a:rPr>
              <a:t>   history</a:t>
            </a:r>
            <a:r>
              <a:rPr lang="en-US" dirty="0"/>
              <a:t> :  </a:t>
            </a:r>
            <a:r>
              <a:rPr lang="en-US" dirty="0">
                <a:solidFill>
                  <a:schemeClr val="tx1">
                    <a:lumMod val="95000"/>
                  </a:schemeClr>
                </a:solidFill>
              </a:rPr>
              <a:t> MS Windows</a:t>
            </a:r>
            <a:endParaRPr lang="en-US" baseline="30000" dirty="0">
              <a:solidFill>
                <a:schemeClr val="tx1">
                  <a:lumMod val="95000"/>
                </a:schemeClr>
              </a:solidFill>
              <a:cs typeface="Times New Roman" charset="0"/>
            </a:endParaRPr>
          </a:p>
        </p:txBody>
      </p:sp>
      <p:sp>
        <p:nvSpPr>
          <p:cNvPr id="4" name="Footer Placeholder 3"/>
          <p:cNvSpPr>
            <a:spLocks noGrp="1"/>
          </p:cNvSpPr>
          <p:nvPr>
            <p:ph type="ftr" sz="quarter" idx="11"/>
          </p:nvPr>
        </p:nvSpPr>
        <p:spPr/>
        <p:txBody>
          <a:bodyPr/>
          <a:lstStyle/>
          <a:p>
            <a:r>
              <a:rPr lang="en-US"/>
              <a:t>OT@SIM.NSCL.MSU  04/04/18</a:t>
            </a:r>
            <a:endParaRPr lang="en-US" dirty="0"/>
          </a:p>
        </p:txBody>
      </p:sp>
      <p:sp>
        <p:nvSpPr>
          <p:cNvPr id="6" name="Slide Number Placeholder 5"/>
          <p:cNvSpPr>
            <a:spLocks noGrp="1"/>
          </p:cNvSpPr>
          <p:nvPr>
            <p:ph type="sldNum" sz="quarter" idx="12"/>
          </p:nvPr>
        </p:nvSpPr>
        <p:spPr/>
        <p:txBody>
          <a:bodyPr/>
          <a:lstStyle/>
          <a:p>
            <a:fld id="{229B9CCC-C77A-4596-BBD8-D7C4B8CB0CA9}" type="slidenum">
              <a:rPr lang="en-US" smtClean="0"/>
              <a:t>16</a:t>
            </a:fld>
            <a:endParaRPr lang="en-US" dirty="0"/>
          </a:p>
        </p:txBody>
      </p:sp>
      <p:sp>
        <p:nvSpPr>
          <p:cNvPr id="13" name="Rectangle 5">
            <a:extLst>
              <a:ext uri="{FF2B5EF4-FFF2-40B4-BE49-F238E27FC236}">
                <a16:creationId xmlns="" xmlns:a16="http://schemas.microsoft.com/office/drawing/2014/main" id="{2CEEF72E-32D1-4CE5-AE3F-B1D94F5011B8}"/>
              </a:ext>
            </a:extLst>
          </p:cNvPr>
          <p:cNvSpPr>
            <a:spLocks noChangeArrowheads="1"/>
          </p:cNvSpPr>
          <p:nvPr/>
        </p:nvSpPr>
        <p:spPr bwMode="auto">
          <a:xfrm>
            <a:off x="1795894" y="1066800"/>
            <a:ext cx="3233306" cy="427737"/>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400" dirty="0">
                <a:solidFill>
                  <a:srgbClr val="000000"/>
                </a:solidFill>
                <a:latin typeface="Arial" panose="020B0604020202020204" pitchFamily="34" charset="0"/>
                <a:cs typeface="Times New Roman" panose="02020603050405020304" pitchFamily="18" charset="0"/>
              </a:rPr>
              <a:t>LISE operates under MS Windows</a:t>
            </a:r>
          </a:p>
        </p:txBody>
      </p:sp>
      <p:sp>
        <p:nvSpPr>
          <p:cNvPr id="14" name="Text Box 6">
            <a:extLst>
              <a:ext uri="{FF2B5EF4-FFF2-40B4-BE49-F238E27FC236}">
                <a16:creationId xmlns="" xmlns:a16="http://schemas.microsoft.com/office/drawing/2014/main" id="{8E7A665F-ECEC-411F-B638-D5D6606D3C27}"/>
              </a:ext>
            </a:extLst>
          </p:cNvPr>
          <p:cNvSpPr txBox="1">
            <a:spLocks noChangeArrowheads="1"/>
          </p:cNvSpPr>
          <p:nvPr/>
        </p:nvSpPr>
        <p:spPr bwMode="auto">
          <a:xfrm>
            <a:off x="212879" y="779097"/>
            <a:ext cx="1351289" cy="923972"/>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sz="2000"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sz="1800" dirty="0"/>
              <a:t>1998</a:t>
            </a:r>
          </a:p>
          <a:p>
            <a:r>
              <a:rPr lang="en-US" altLang="en-US" sz="1200" dirty="0"/>
              <a:t>O.T., GANIL/</a:t>
            </a:r>
            <a:r>
              <a:rPr lang="en-US" altLang="en-US" sz="1200" dirty="0" err="1"/>
              <a:t>Dubna</a:t>
            </a:r>
            <a:endParaRPr lang="en-US" altLang="en-US" sz="1200" dirty="0"/>
          </a:p>
          <a:p>
            <a:r>
              <a:rPr lang="en-US" altLang="en-US" sz="1200" dirty="0"/>
              <a:t>v.3.1</a:t>
            </a:r>
          </a:p>
        </p:txBody>
      </p:sp>
      <p:pic>
        <p:nvPicPr>
          <p:cNvPr id="15" name="Picture 7" descr="LISEAFFG">
            <a:extLst>
              <a:ext uri="{FF2B5EF4-FFF2-40B4-BE49-F238E27FC236}">
                <a16:creationId xmlns="" xmlns:a16="http://schemas.microsoft.com/office/drawing/2014/main" id="{8307DB5B-8724-4815-94CA-F087FF3D6D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7362" y="1641037"/>
            <a:ext cx="2898928" cy="216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
            <a:extLst>
              <a:ext uri="{FF2B5EF4-FFF2-40B4-BE49-F238E27FC236}">
                <a16:creationId xmlns="" xmlns:a16="http://schemas.microsoft.com/office/drawing/2014/main" id="{95820522-68DE-4846-B969-495563EE9B35}"/>
              </a:ext>
            </a:extLst>
          </p:cNvPr>
          <p:cNvSpPr txBox="1">
            <a:spLocks noChangeArrowheads="1"/>
          </p:cNvSpPr>
          <p:nvPr/>
        </p:nvSpPr>
        <p:spPr bwMode="auto">
          <a:xfrm>
            <a:off x="212879" y="4030228"/>
            <a:ext cx="1368308" cy="739306"/>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sz="1800" dirty="0"/>
              <a:t>1999-2000</a:t>
            </a:r>
          </a:p>
          <a:p>
            <a:r>
              <a:rPr lang="en-US" altLang="en-US" sz="1200" dirty="0"/>
              <a:t>O.T., GANIL</a:t>
            </a:r>
          </a:p>
          <a:p>
            <a:r>
              <a:rPr lang="en-US" altLang="en-US" sz="1200" dirty="0"/>
              <a:t>v.3.2-4.9</a:t>
            </a:r>
          </a:p>
        </p:txBody>
      </p:sp>
      <p:sp>
        <p:nvSpPr>
          <p:cNvPr id="17" name="Rectangle 4">
            <a:extLst>
              <a:ext uri="{FF2B5EF4-FFF2-40B4-BE49-F238E27FC236}">
                <a16:creationId xmlns="" xmlns:a16="http://schemas.microsoft.com/office/drawing/2014/main" id="{675CC959-AB73-4212-804F-83F9B57AEEE8}"/>
              </a:ext>
            </a:extLst>
          </p:cNvPr>
          <p:cNvSpPr>
            <a:spLocks noChangeArrowheads="1"/>
          </p:cNvSpPr>
          <p:nvPr/>
        </p:nvSpPr>
        <p:spPr bwMode="auto">
          <a:xfrm>
            <a:off x="1795894" y="4078291"/>
            <a:ext cx="3233306" cy="643180"/>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400" dirty="0">
                <a:solidFill>
                  <a:srgbClr val="000000"/>
                </a:solidFill>
                <a:latin typeface="Arial" panose="020B0604020202020204" pitchFamily="34" charset="0"/>
                <a:cs typeface="Times New Roman" panose="02020603050405020304" pitchFamily="18" charset="0"/>
              </a:rPr>
              <a:t>Active development of the LISE code stimulated by </a:t>
            </a:r>
            <a:r>
              <a:rPr kumimoji="1" lang="en-US" altLang="en-US" sz="1400" dirty="0" err="1">
                <a:solidFill>
                  <a:srgbClr val="000000"/>
                </a:solidFill>
                <a:latin typeface="Arial" panose="020B0604020202020204" pitchFamily="34" charset="0"/>
                <a:cs typeface="Times New Roman" panose="02020603050405020304" pitchFamily="18" charset="0"/>
              </a:rPr>
              <a:t>M.Lewitowicz</a:t>
            </a:r>
            <a:endParaRPr kumimoji="1" lang="en-US" altLang="en-US" sz="1400" dirty="0">
              <a:solidFill>
                <a:srgbClr val="000000"/>
              </a:solidFill>
              <a:latin typeface="Arial" panose="020B0604020202020204" pitchFamily="34" charset="0"/>
              <a:cs typeface="Times New Roman" panose="02020603050405020304" pitchFamily="18" charset="0"/>
            </a:endParaRPr>
          </a:p>
        </p:txBody>
      </p:sp>
      <p:sp>
        <p:nvSpPr>
          <p:cNvPr id="18" name="Text Box 8">
            <a:extLst>
              <a:ext uri="{FF2B5EF4-FFF2-40B4-BE49-F238E27FC236}">
                <a16:creationId xmlns="" xmlns:a16="http://schemas.microsoft.com/office/drawing/2014/main" id="{5CD3919A-B0B9-4B3E-92B6-E5E72EE959FE}"/>
              </a:ext>
            </a:extLst>
          </p:cNvPr>
          <p:cNvSpPr txBox="1">
            <a:spLocks noChangeArrowheads="1"/>
          </p:cNvSpPr>
          <p:nvPr/>
        </p:nvSpPr>
        <p:spPr bwMode="auto">
          <a:xfrm>
            <a:off x="6477002" y="825264"/>
            <a:ext cx="1371600" cy="831639"/>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dirty="0"/>
              <a:t>2001</a:t>
            </a:r>
          </a:p>
          <a:p>
            <a:r>
              <a:rPr lang="en-US" altLang="en-US" sz="1200" dirty="0"/>
              <a:t>NSCL / MSU</a:t>
            </a:r>
          </a:p>
          <a:p>
            <a:pPr>
              <a:spcAft>
                <a:spcPts val="600"/>
              </a:spcAft>
            </a:pPr>
            <a:r>
              <a:rPr lang="en-US" altLang="en-US" sz="1200" dirty="0"/>
              <a:t>v.4.10 –5.12</a:t>
            </a:r>
          </a:p>
        </p:txBody>
      </p:sp>
      <p:sp>
        <p:nvSpPr>
          <p:cNvPr id="21" name="Rectangle 9">
            <a:extLst>
              <a:ext uri="{FF2B5EF4-FFF2-40B4-BE49-F238E27FC236}">
                <a16:creationId xmlns="" xmlns:a16="http://schemas.microsoft.com/office/drawing/2014/main" id="{60A04E46-1748-4448-989F-F6D07C3E22BF}"/>
              </a:ext>
            </a:extLst>
          </p:cNvPr>
          <p:cNvSpPr>
            <a:spLocks noChangeArrowheads="1"/>
          </p:cNvSpPr>
          <p:nvPr/>
        </p:nvSpPr>
        <p:spPr bwMode="auto">
          <a:xfrm>
            <a:off x="8229600" y="782413"/>
            <a:ext cx="3505200" cy="858624"/>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400" dirty="0">
                <a:solidFill>
                  <a:srgbClr val="000000"/>
                </a:solidFill>
                <a:latin typeface="Arial" panose="020B0604020202020204" pitchFamily="34" charset="0"/>
                <a:cs typeface="Times New Roman" panose="02020603050405020304" pitchFamily="18" charset="0"/>
              </a:rPr>
              <a:t>Active development of the LISE code stimulated by </a:t>
            </a:r>
            <a:r>
              <a:rPr kumimoji="1" lang="en-US" altLang="en-US" sz="1400" dirty="0" err="1">
                <a:solidFill>
                  <a:srgbClr val="000000"/>
                </a:solidFill>
                <a:latin typeface="Arial" panose="020B0604020202020204" pitchFamily="34" charset="0"/>
                <a:cs typeface="Times New Roman" panose="02020603050405020304" pitchFamily="18" charset="0"/>
              </a:rPr>
              <a:t>B.Sherrill</a:t>
            </a:r>
            <a:r>
              <a:rPr kumimoji="1" lang="en-US" altLang="en-US" sz="1400" dirty="0">
                <a:solidFill>
                  <a:srgbClr val="000000"/>
                </a:solidFill>
                <a:latin typeface="Arial" panose="020B0604020202020204" pitchFamily="34" charset="0"/>
                <a:cs typeface="Times New Roman" panose="02020603050405020304" pitchFamily="18" charset="0"/>
              </a:rPr>
              <a:t>. </a:t>
            </a:r>
          </a:p>
          <a:p>
            <a:r>
              <a:rPr kumimoji="1" lang="en-US" altLang="en-US" sz="1400" dirty="0">
                <a:solidFill>
                  <a:srgbClr val="000000"/>
                </a:solidFill>
                <a:latin typeface="Arial" panose="020B0604020202020204" pitchFamily="34" charset="0"/>
                <a:cs typeface="Times New Roman" panose="02020603050405020304" pitchFamily="18" charset="0"/>
              </a:rPr>
              <a:t>Abrasion-Ablation model construction</a:t>
            </a:r>
          </a:p>
        </p:txBody>
      </p:sp>
      <p:sp>
        <p:nvSpPr>
          <p:cNvPr id="22" name="Text Box 7">
            <a:extLst>
              <a:ext uri="{FF2B5EF4-FFF2-40B4-BE49-F238E27FC236}">
                <a16:creationId xmlns="" xmlns:a16="http://schemas.microsoft.com/office/drawing/2014/main" id="{5DB20E06-B27A-4C29-942B-320F7343DE74}"/>
              </a:ext>
            </a:extLst>
          </p:cNvPr>
          <p:cNvSpPr txBox="1">
            <a:spLocks noChangeArrowheads="1"/>
          </p:cNvSpPr>
          <p:nvPr/>
        </p:nvSpPr>
        <p:spPr bwMode="auto">
          <a:xfrm>
            <a:off x="6477002" y="1996302"/>
            <a:ext cx="1371600" cy="831639"/>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dirty="0"/>
              <a:t>2003</a:t>
            </a:r>
          </a:p>
          <a:p>
            <a:r>
              <a:rPr lang="en-US" altLang="en-US" sz="1200" dirty="0"/>
              <a:t>NSCL / MSU</a:t>
            </a:r>
          </a:p>
          <a:p>
            <a:pPr>
              <a:spcAft>
                <a:spcPts val="600"/>
              </a:spcAft>
            </a:pPr>
            <a:r>
              <a:rPr lang="en-US" altLang="en-US" sz="1200" dirty="0"/>
              <a:t>v.6</a:t>
            </a:r>
          </a:p>
        </p:txBody>
      </p:sp>
      <p:sp>
        <p:nvSpPr>
          <p:cNvPr id="23" name="Rectangle 8">
            <a:extLst>
              <a:ext uri="{FF2B5EF4-FFF2-40B4-BE49-F238E27FC236}">
                <a16:creationId xmlns="" xmlns:a16="http://schemas.microsoft.com/office/drawing/2014/main" id="{950D4CAC-D932-4576-BE37-57C3C3C6D00D}"/>
              </a:ext>
            </a:extLst>
          </p:cNvPr>
          <p:cNvSpPr>
            <a:spLocks noChangeArrowheads="1"/>
          </p:cNvSpPr>
          <p:nvPr/>
        </p:nvSpPr>
        <p:spPr bwMode="auto">
          <a:xfrm>
            <a:off x="8227764" y="1918739"/>
            <a:ext cx="3505200" cy="1074068"/>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pPr>
              <a:tabLst>
                <a:tab pos="5376863" algn="l"/>
              </a:tabLst>
            </a:pPr>
            <a:r>
              <a:rPr kumimoji="1" lang="en-US" altLang="en-US" sz="1400" dirty="0">
                <a:solidFill>
                  <a:srgbClr val="FF0000"/>
                </a:solidFill>
                <a:latin typeface="Arial" panose="020B0604020202020204" pitchFamily="34" charset="0"/>
                <a:cs typeface="Times New Roman" panose="02020603050405020304" pitchFamily="18" charset="0"/>
              </a:rPr>
              <a:t>LISE</a:t>
            </a:r>
            <a:r>
              <a:rPr kumimoji="1" lang="en-US" altLang="en-US" sz="1400" baseline="30000" dirty="0">
                <a:solidFill>
                  <a:srgbClr val="FF0000"/>
                </a:solidFill>
                <a:latin typeface="Arial" panose="020B0604020202020204" pitchFamily="34" charset="0"/>
                <a:cs typeface="Times New Roman" panose="02020603050405020304" pitchFamily="18" charset="0"/>
              </a:rPr>
              <a:t>++</a:t>
            </a:r>
            <a:r>
              <a:rPr kumimoji="1" lang="en-US" altLang="en-US" sz="1400" dirty="0">
                <a:solidFill>
                  <a:srgbClr val="FF0000"/>
                </a:solidFill>
                <a:latin typeface="Arial" panose="020B0604020202020204" pitchFamily="34" charset="0"/>
                <a:cs typeface="Times New Roman" panose="02020603050405020304" pitchFamily="18" charset="0"/>
              </a:rPr>
              <a:t> </a:t>
            </a:r>
            <a:r>
              <a:rPr kumimoji="1" lang="en-US" altLang="en-US" sz="1400" dirty="0">
                <a:solidFill>
                  <a:srgbClr val="000000"/>
                </a:solidFill>
                <a:latin typeface="Arial" panose="020B0604020202020204" pitchFamily="34" charset="0"/>
                <a:cs typeface="Times New Roman" panose="02020603050405020304" pitchFamily="18" charset="0"/>
              </a:rPr>
              <a:t> is the new generation of the LISE  code, which allows the creation of a spectrometer through the use of different “blocks”. </a:t>
            </a:r>
            <a:endParaRPr kumimoji="1" lang="en-US" altLang="en-US" sz="1100" dirty="0">
              <a:solidFill>
                <a:srgbClr val="000000"/>
              </a:solidFill>
              <a:latin typeface="Arial" panose="020B0604020202020204" pitchFamily="34" charset="0"/>
              <a:cs typeface="Times New Roman" panose="02020603050405020304" pitchFamily="18" charset="0"/>
            </a:endParaRPr>
          </a:p>
        </p:txBody>
      </p:sp>
      <p:sp>
        <p:nvSpPr>
          <p:cNvPr id="24" name="Rectangle 13">
            <a:extLst>
              <a:ext uri="{FF2B5EF4-FFF2-40B4-BE49-F238E27FC236}">
                <a16:creationId xmlns="" xmlns:a16="http://schemas.microsoft.com/office/drawing/2014/main" id="{C1B9C267-54B8-45F2-A15B-EA392E42521A}"/>
              </a:ext>
            </a:extLst>
          </p:cNvPr>
          <p:cNvSpPr>
            <a:spLocks noChangeArrowheads="1"/>
          </p:cNvSpPr>
          <p:nvPr/>
        </p:nvSpPr>
        <p:spPr bwMode="auto">
          <a:xfrm>
            <a:off x="8229600" y="3352800"/>
            <a:ext cx="3505200" cy="643180"/>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400" dirty="0">
                <a:solidFill>
                  <a:srgbClr val="000000"/>
                </a:solidFill>
                <a:latin typeface="Arial" panose="020B0604020202020204" pitchFamily="34" charset="0"/>
                <a:cs typeface="Times New Roman" panose="02020603050405020304" pitchFamily="18" charset="0"/>
              </a:rPr>
              <a:t>RF separation system.</a:t>
            </a:r>
          </a:p>
          <a:p>
            <a:pPr>
              <a:tabLst>
                <a:tab pos="5376863" algn="l"/>
              </a:tabLst>
            </a:pPr>
            <a:r>
              <a:rPr kumimoji="1" lang="en-US" altLang="en-US" sz="1400" dirty="0">
                <a:solidFill>
                  <a:srgbClr val="000000"/>
                </a:solidFill>
                <a:latin typeface="Arial" panose="020B0604020202020204" pitchFamily="34" charset="0"/>
                <a:cs typeface="Times New Roman" panose="02020603050405020304" pitchFamily="18" charset="0"/>
              </a:rPr>
              <a:t>Abrasion – Fission.</a:t>
            </a:r>
            <a:endParaRPr kumimoji="1" lang="en-US" altLang="en-US" sz="1100" dirty="0">
              <a:solidFill>
                <a:srgbClr val="000000"/>
              </a:solidFill>
              <a:latin typeface="Arial" panose="020B0604020202020204" pitchFamily="34" charset="0"/>
              <a:cs typeface="Times New Roman" panose="02020603050405020304" pitchFamily="18" charset="0"/>
            </a:endParaRPr>
          </a:p>
        </p:txBody>
      </p:sp>
      <p:sp>
        <p:nvSpPr>
          <p:cNvPr id="31" name="Rectangle 16">
            <a:extLst>
              <a:ext uri="{FF2B5EF4-FFF2-40B4-BE49-F238E27FC236}">
                <a16:creationId xmlns="" xmlns:a16="http://schemas.microsoft.com/office/drawing/2014/main" id="{9EDADB2B-3E7F-46DC-893C-332DFBFADD7F}"/>
              </a:ext>
            </a:extLst>
          </p:cNvPr>
          <p:cNvSpPr>
            <a:spLocks noChangeArrowheads="1"/>
          </p:cNvSpPr>
          <p:nvPr/>
        </p:nvSpPr>
        <p:spPr bwMode="auto">
          <a:xfrm>
            <a:off x="8227764" y="3990539"/>
            <a:ext cx="3505200" cy="427737"/>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pPr>
              <a:tabLst>
                <a:tab pos="5376863" algn="l"/>
              </a:tabLst>
            </a:pPr>
            <a:r>
              <a:rPr kumimoji="1" lang="en-US" altLang="en-US" sz="1400" dirty="0">
                <a:solidFill>
                  <a:srgbClr val="000000"/>
                </a:solidFill>
                <a:latin typeface="Arial" panose="020B0604020202020204" pitchFamily="34" charset="0"/>
                <a:cs typeface="Times New Roman" panose="02020603050405020304" pitchFamily="18" charset="0"/>
              </a:rPr>
              <a:t>Fusion – Fission</a:t>
            </a:r>
            <a:endParaRPr kumimoji="1" lang="en-US" altLang="en-US" sz="1100" dirty="0">
              <a:solidFill>
                <a:srgbClr val="000000"/>
              </a:solidFill>
              <a:latin typeface="Arial" panose="020B0604020202020204" pitchFamily="34" charset="0"/>
              <a:cs typeface="Times New Roman" panose="02020603050405020304" pitchFamily="18" charset="0"/>
            </a:endParaRPr>
          </a:p>
        </p:txBody>
      </p:sp>
      <p:sp>
        <p:nvSpPr>
          <p:cNvPr id="32" name="Rectangle 18">
            <a:extLst>
              <a:ext uri="{FF2B5EF4-FFF2-40B4-BE49-F238E27FC236}">
                <a16:creationId xmlns="" xmlns:a16="http://schemas.microsoft.com/office/drawing/2014/main" id="{83334087-7BAC-48B3-AB61-53F580E46D3A}"/>
              </a:ext>
            </a:extLst>
          </p:cNvPr>
          <p:cNvSpPr>
            <a:spLocks noChangeArrowheads="1"/>
          </p:cNvSpPr>
          <p:nvPr/>
        </p:nvSpPr>
        <p:spPr bwMode="auto">
          <a:xfrm>
            <a:off x="8227764" y="4371539"/>
            <a:ext cx="3505200" cy="643180"/>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400" dirty="0">
                <a:solidFill>
                  <a:srgbClr val="000000"/>
                </a:solidFill>
                <a:latin typeface="Arial" panose="020B0604020202020204" pitchFamily="34" charset="0"/>
                <a:cs typeface="Times New Roman" panose="02020603050405020304" pitchFamily="18" charset="0"/>
              </a:rPr>
              <a:t>Monte Carlo calculation of fragment  transmission</a:t>
            </a:r>
            <a:endParaRPr kumimoji="1" lang="en-US" altLang="en-US" sz="1100" dirty="0">
              <a:solidFill>
                <a:srgbClr val="000000"/>
              </a:solidFill>
              <a:latin typeface="Arial" panose="020B0604020202020204" pitchFamily="34" charset="0"/>
              <a:cs typeface="Times New Roman" panose="02020603050405020304" pitchFamily="18" charset="0"/>
            </a:endParaRPr>
          </a:p>
        </p:txBody>
      </p:sp>
      <p:sp>
        <p:nvSpPr>
          <p:cNvPr id="33" name="Text Box 7">
            <a:extLst>
              <a:ext uri="{FF2B5EF4-FFF2-40B4-BE49-F238E27FC236}">
                <a16:creationId xmlns="" xmlns:a16="http://schemas.microsoft.com/office/drawing/2014/main" id="{B07FC76A-29FA-4924-8439-01D2AE21784B}"/>
              </a:ext>
            </a:extLst>
          </p:cNvPr>
          <p:cNvSpPr txBox="1">
            <a:spLocks noChangeArrowheads="1"/>
          </p:cNvSpPr>
          <p:nvPr/>
        </p:nvSpPr>
        <p:spPr bwMode="auto">
          <a:xfrm>
            <a:off x="6504544" y="5849168"/>
            <a:ext cx="1371600" cy="831639"/>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dirty="0"/>
              <a:t>2018</a:t>
            </a:r>
          </a:p>
          <a:p>
            <a:r>
              <a:rPr lang="en-US" altLang="en-US" sz="1200" dirty="0"/>
              <a:t>NSCL / MSU</a:t>
            </a:r>
          </a:p>
          <a:p>
            <a:pPr>
              <a:spcAft>
                <a:spcPts val="600"/>
              </a:spcAft>
            </a:pPr>
            <a:r>
              <a:rPr lang="en-US" altLang="en-US" sz="1200" dirty="0"/>
              <a:t>v.10.1</a:t>
            </a:r>
          </a:p>
        </p:txBody>
      </p:sp>
      <p:sp>
        <p:nvSpPr>
          <p:cNvPr id="35" name="Text Box 7">
            <a:extLst>
              <a:ext uri="{FF2B5EF4-FFF2-40B4-BE49-F238E27FC236}">
                <a16:creationId xmlns="" xmlns:a16="http://schemas.microsoft.com/office/drawing/2014/main" id="{E510521A-09F8-48C3-B43D-AEEE11A89B65}"/>
              </a:ext>
            </a:extLst>
          </p:cNvPr>
          <p:cNvSpPr txBox="1">
            <a:spLocks noChangeArrowheads="1"/>
          </p:cNvSpPr>
          <p:nvPr/>
        </p:nvSpPr>
        <p:spPr bwMode="auto">
          <a:xfrm>
            <a:off x="6504544" y="4030059"/>
            <a:ext cx="1371600" cy="831639"/>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dirty="0"/>
              <a:t>20...</a:t>
            </a:r>
          </a:p>
          <a:p>
            <a:r>
              <a:rPr lang="en-US" altLang="en-US" sz="1200" dirty="0"/>
              <a:t>NSCL / MSU</a:t>
            </a:r>
          </a:p>
          <a:p>
            <a:pPr>
              <a:spcAft>
                <a:spcPts val="600"/>
              </a:spcAft>
            </a:pPr>
            <a:r>
              <a:rPr lang="en-US" altLang="en-US" sz="1200" dirty="0"/>
              <a:t>v.7-10</a:t>
            </a:r>
          </a:p>
        </p:txBody>
      </p:sp>
      <p:sp>
        <p:nvSpPr>
          <p:cNvPr id="36" name="Rectangle 8">
            <a:extLst>
              <a:ext uri="{FF2B5EF4-FFF2-40B4-BE49-F238E27FC236}">
                <a16:creationId xmlns="" xmlns:a16="http://schemas.microsoft.com/office/drawing/2014/main" id="{D2ADF68A-1916-41F7-9BC7-16DF402CE65D}"/>
              </a:ext>
            </a:extLst>
          </p:cNvPr>
          <p:cNvSpPr>
            <a:spLocks noChangeArrowheads="1"/>
          </p:cNvSpPr>
          <p:nvPr/>
        </p:nvSpPr>
        <p:spPr bwMode="auto">
          <a:xfrm>
            <a:off x="8227764" y="4981139"/>
            <a:ext cx="3505200" cy="643180"/>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pPr>
              <a:tabLst>
                <a:tab pos="5376863" algn="l"/>
              </a:tabLst>
            </a:pPr>
            <a:r>
              <a:rPr kumimoji="1" lang="en-US" altLang="en-US" sz="1400" dirty="0">
                <a:solidFill>
                  <a:srgbClr val="000000"/>
                </a:solidFill>
                <a:latin typeface="Arial" panose="020B0604020202020204" pitchFamily="34" charset="0"/>
                <a:cs typeface="Times New Roman" panose="02020603050405020304" pitchFamily="18" charset="0"/>
              </a:rPr>
              <a:t>Optics calculation up to 2nd order </a:t>
            </a:r>
            <a:r>
              <a:rPr kumimoji="1" lang="en-US" altLang="en-US" sz="1400" dirty="0">
                <a:solidFill>
                  <a:srgbClr val="000000"/>
                </a:solidFill>
                <a:cs typeface="Times New Roman" panose="02020603050405020304" pitchFamily="18" charset="0"/>
              </a:rPr>
              <a:t>Beam Optics Optimization</a:t>
            </a:r>
            <a:r>
              <a:rPr kumimoji="1" lang="en-US" altLang="en-US" sz="1200" dirty="0">
                <a:solidFill>
                  <a:srgbClr val="000000"/>
                </a:solidFill>
                <a:cs typeface="Times New Roman" panose="02020603050405020304" pitchFamily="18" charset="0"/>
              </a:rPr>
              <a:t> (incl. 2</a:t>
            </a:r>
            <a:r>
              <a:rPr kumimoji="1" lang="en-US" altLang="en-US" sz="1200" baseline="30000" dirty="0">
                <a:solidFill>
                  <a:srgbClr val="000000"/>
                </a:solidFill>
                <a:cs typeface="Times New Roman" panose="02020603050405020304" pitchFamily="18" charset="0"/>
              </a:rPr>
              <a:t>nd</a:t>
            </a:r>
            <a:r>
              <a:rPr kumimoji="1" lang="en-US" altLang="en-US" sz="1200" dirty="0">
                <a:solidFill>
                  <a:srgbClr val="000000"/>
                </a:solidFill>
                <a:cs typeface="Times New Roman" panose="02020603050405020304" pitchFamily="18" charset="0"/>
              </a:rPr>
              <a:t> order)</a:t>
            </a:r>
            <a:endParaRPr kumimoji="1" lang="en-US" altLang="en-US" sz="1400" dirty="0">
              <a:solidFill>
                <a:srgbClr val="000000"/>
              </a:solidFill>
              <a:latin typeface="Arial" panose="020B0604020202020204" pitchFamily="34" charset="0"/>
              <a:cs typeface="Times New Roman" panose="02020603050405020304" pitchFamily="18" charset="0"/>
            </a:endParaRPr>
          </a:p>
        </p:txBody>
      </p:sp>
      <p:sp>
        <p:nvSpPr>
          <p:cNvPr id="37" name="Rectangle 13">
            <a:extLst>
              <a:ext uri="{FF2B5EF4-FFF2-40B4-BE49-F238E27FC236}">
                <a16:creationId xmlns="" xmlns:a16="http://schemas.microsoft.com/office/drawing/2014/main" id="{5269D6E1-A191-4062-8BE1-EE7A37246598}"/>
              </a:ext>
            </a:extLst>
          </p:cNvPr>
          <p:cNvSpPr>
            <a:spLocks noChangeArrowheads="1"/>
          </p:cNvSpPr>
          <p:nvPr/>
        </p:nvSpPr>
        <p:spPr bwMode="auto">
          <a:xfrm>
            <a:off x="8227764" y="6030817"/>
            <a:ext cx="3505200" cy="489292"/>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800" b="1" dirty="0">
                <a:solidFill>
                  <a:srgbClr val="000000"/>
                </a:solidFill>
                <a:latin typeface="Blackadder ITC" panose="04020505051007020D02" pitchFamily="82" charset="0"/>
                <a:cs typeface="Times New Roman" panose="02020603050405020304" pitchFamily="18" charset="0"/>
              </a:rPr>
              <a:t>Wider</a:t>
            </a:r>
            <a:r>
              <a:rPr kumimoji="1" lang="en-US" altLang="en-US" sz="1800" dirty="0">
                <a:solidFill>
                  <a:srgbClr val="000000"/>
                </a:solidFill>
                <a:latin typeface="Blackadder ITC" panose="04020505051007020D02" pitchFamily="82" charset="0"/>
                <a:cs typeface="Times New Roman" panose="02020603050405020304" pitchFamily="18" charset="0"/>
              </a:rPr>
              <a:t>  opportunities</a:t>
            </a:r>
            <a:endParaRPr kumimoji="1" lang="en-US" altLang="en-US" sz="1400" dirty="0">
              <a:solidFill>
                <a:srgbClr val="000000"/>
              </a:solidFill>
              <a:latin typeface="Blackadder ITC" panose="04020505051007020D02" pitchFamily="82" charset="0"/>
              <a:cs typeface="Times New Roman" panose="02020603050405020304" pitchFamily="18" charset="0"/>
            </a:endParaRPr>
          </a:p>
        </p:txBody>
      </p:sp>
      <p:grpSp>
        <p:nvGrpSpPr>
          <p:cNvPr id="20" name="Group 19"/>
          <p:cNvGrpSpPr/>
          <p:nvPr/>
        </p:nvGrpSpPr>
        <p:grpSpPr>
          <a:xfrm>
            <a:off x="1445675" y="5112086"/>
            <a:ext cx="3812125" cy="1600200"/>
            <a:chOff x="1445675" y="5112086"/>
            <a:chExt cx="3812125" cy="1600200"/>
          </a:xfrm>
        </p:grpSpPr>
        <p:grpSp>
          <p:nvGrpSpPr>
            <p:cNvPr id="9" name="Group 8"/>
            <p:cNvGrpSpPr/>
            <p:nvPr/>
          </p:nvGrpSpPr>
          <p:grpSpPr>
            <a:xfrm>
              <a:off x="1445675" y="5112086"/>
              <a:ext cx="3812125" cy="1600200"/>
              <a:chOff x="1445675" y="5112086"/>
              <a:chExt cx="3812125" cy="1600200"/>
            </a:xfrm>
          </p:grpSpPr>
          <p:sp>
            <p:nvSpPr>
              <p:cNvPr id="8" name="Rounded Rectangle 7"/>
              <p:cNvSpPr/>
              <p:nvPr/>
            </p:nvSpPr>
            <p:spPr bwMode="auto">
              <a:xfrm>
                <a:off x="1445675" y="5112086"/>
                <a:ext cx="3812125" cy="1600200"/>
              </a:xfrm>
              <a:prstGeom prst="roundRect">
                <a:avLst/>
              </a:prstGeom>
              <a:solidFill>
                <a:schemeClr val="accent3">
                  <a:lumMod val="20000"/>
                  <a:lumOff val="80000"/>
                </a:schemeClr>
              </a:solidFill>
              <a:ln w="47625" cap="flat" cmpd="dbl" algn="ctr">
                <a:solidFill>
                  <a:schemeClr val="bg1">
                    <a:lumMod val="60000"/>
                    <a:lumOff val="4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pic>
            <p:nvPicPr>
              <p:cNvPr id="2" name="Picture 1"/>
              <p:cNvPicPr>
                <a:picLocks noChangeAspect="1"/>
              </p:cNvPicPr>
              <p:nvPr/>
            </p:nvPicPr>
            <p:blipFill>
              <a:blip r:embed="rId4"/>
              <a:stretch>
                <a:fillRect/>
              </a:stretch>
            </p:blipFill>
            <p:spPr>
              <a:xfrm>
                <a:off x="3121983" y="5410200"/>
                <a:ext cx="764944" cy="1008832"/>
              </a:xfrm>
              <a:prstGeom prst="rect">
                <a:avLst/>
              </a:prstGeom>
            </p:spPr>
          </p:pic>
          <p:sp>
            <p:nvSpPr>
              <p:cNvPr id="3" name="TextBox 2"/>
              <p:cNvSpPr txBox="1"/>
              <p:nvPr/>
            </p:nvSpPr>
            <p:spPr>
              <a:xfrm>
                <a:off x="3212548" y="5126580"/>
                <a:ext cx="583814" cy="307777"/>
              </a:xfrm>
              <a:prstGeom prst="rect">
                <a:avLst/>
              </a:prstGeom>
              <a:noFill/>
            </p:spPr>
            <p:txBody>
              <a:bodyPr wrap="none" rtlCol="0">
                <a:spAutoFit/>
              </a:bodyPr>
              <a:lstStyle/>
              <a:p>
                <a:r>
                  <a:rPr lang="en-US" sz="1400" dirty="0">
                    <a:solidFill>
                      <a:schemeClr val="accent3">
                        <a:lumMod val="75000"/>
                      </a:schemeClr>
                    </a:solidFill>
                  </a:rPr>
                  <a:t>LISE</a:t>
                </a:r>
              </a:p>
            </p:txBody>
          </p:sp>
          <p:sp>
            <p:nvSpPr>
              <p:cNvPr id="25" name="TextBox 24"/>
              <p:cNvSpPr txBox="1"/>
              <p:nvPr/>
            </p:nvSpPr>
            <p:spPr>
              <a:xfrm>
                <a:off x="4109545" y="5121050"/>
                <a:ext cx="724878" cy="307777"/>
              </a:xfrm>
              <a:prstGeom prst="rect">
                <a:avLst/>
              </a:prstGeom>
              <a:noFill/>
            </p:spPr>
            <p:txBody>
              <a:bodyPr wrap="none" rtlCol="0">
                <a:spAutoFit/>
              </a:bodyPr>
              <a:lstStyle/>
              <a:p>
                <a:r>
                  <a:rPr lang="en-US" sz="1400" dirty="0">
                    <a:solidFill>
                      <a:schemeClr val="accent3">
                        <a:lumMod val="75000"/>
                      </a:schemeClr>
                    </a:solidFill>
                  </a:rPr>
                  <a:t>LISE</a:t>
                </a:r>
                <a:r>
                  <a:rPr lang="en-US" sz="1400" baseline="30000" dirty="0">
                    <a:solidFill>
                      <a:schemeClr val="accent3">
                        <a:lumMod val="75000"/>
                      </a:schemeClr>
                    </a:solidFill>
                  </a:rPr>
                  <a:t>++</a:t>
                </a:r>
              </a:p>
            </p:txBody>
          </p:sp>
          <p:sp>
            <p:nvSpPr>
              <p:cNvPr id="5" name="TextBox 4"/>
              <p:cNvSpPr txBox="1"/>
              <p:nvPr/>
            </p:nvSpPr>
            <p:spPr>
              <a:xfrm>
                <a:off x="1572259" y="5604259"/>
                <a:ext cx="1375698" cy="830997"/>
              </a:xfrm>
              <a:prstGeom prst="rect">
                <a:avLst/>
              </a:prstGeom>
              <a:noFill/>
            </p:spPr>
            <p:txBody>
              <a:bodyPr wrap="none" rtlCol="0">
                <a:spAutoFit/>
              </a:bodyPr>
              <a:lstStyle/>
              <a:p>
                <a:pPr algn="ctr"/>
                <a:r>
                  <a:rPr lang="en-US" dirty="0">
                    <a:solidFill>
                      <a:schemeClr val="accent2">
                        <a:lumMod val="50000"/>
                      </a:schemeClr>
                    </a:solidFill>
                    <a:latin typeface="Blackadder ITC" panose="04020505051007020D02" pitchFamily="82" charset="0"/>
                  </a:rPr>
                  <a:t>Feel the </a:t>
                </a:r>
              </a:p>
              <a:p>
                <a:pPr algn="ctr"/>
                <a:r>
                  <a:rPr lang="en-US" dirty="0">
                    <a:solidFill>
                      <a:schemeClr val="accent2">
                        <a:lumMod val="50000"/>
                      </a:schemeClr>
                    </a:solidFill>
                    <a:latin typeface="Blackadder ITC" panose="04020505051007020D02" pitchFamily="82" charset="0"/>
                  </a:rPr>
                  <a:t>difference...</a:t>
                </a:r>
              </a:p>
            </p:txBody>
          </p:sp>
          <p:pic>
            <p:nvPicPr>
              <p:cNvPr id="7" name="Picture 6"/>
              <p:cNvPicPr>
                <a:picLocks noChangeAspect="1"/>
              </p:cNvPicPr>
              <p:nvPr/>
            </p:nvPicPr>
            <p:blipFill>
              <a:blip r:embed="rId5"/>
              <a:stretch>
                <a:fillRect/>
              </a:stretch>
            </p:blipFill>
            <p:spPr>
              <a:xfrm>
                <a:off x="4075039" y="5410200"/>
                <a:ext cx="853684" cy="1008832"/>
              </a:xfrm>
              <a:prstGeom prst="rect">
                <a:avLst/>
              </a:prstGeom>
            </p:spPr>
          </p:pic>
        </p:grpSp>
        <p:cxnSp>
          <p:nvCxnSpPr>
            <p:cNvPr id="11" name="Straight Arrow Connector 10"/>
            <p:cNvCxnSpPr/>
            <p:nvPr/>
          </p:nvCxnSpPr>
          <p:spPr bwMode="auto">
            <a:xfrm>
              <a:off x="3121983" y="6610546"/>
              <a:ext cx="764944" cy="0"/>
            </a:xfrm>
            <a:prstGeom prst="straightConnector1">
              <a:avLst/>
            </a:prstGeom>
            <a:noFill/>
            <a:ln w="9525" cap="flat" cmpd="sng" algn="ctr">
              <a:solidFill>
                <a:schemeClr val="bg1">
                  <a:lumMod val="60000"/>
                  <a:lumOff val="40000"/>
                </a:schemeClr>
              </a:solidFill>
              <a:prstDash val="solid"/>
              <a:round/>
              <a:headEnd type="triangle" w="med" len="med"/>
              <a:tailEnd type="triangle"/>
            </a:ln>
            <a:effectLst/>
          </p:spPr>
        </p:cxnSp>
        <p:sp>
          <p:nvSpPr>
            <p:cNvPr id="12" name="TextBox 11"/>
            <p:cNvSpPr txBox="1"/>
            <p:nvPr/>
          </p:nvSpPr>
          <p:spPr>
            <a:xfrm>
              <a:off x="3296800" y="6372123"/>
              <a:ext cx="534121" cy="276999"/>
            </a:xfrm>
            <a:prstGeom prst="rect">
              <a:avLst/>
            </a:prstGeom>
            <a:noFill/>
          </p:spPr>
          <p:txBody>
            <a:bodyPr wrap="none" rtlCol="0">
              <a:spAutoFit/>
            </a:bodyPr>
            <a:lstStyle/>
            <a:p>
              <a:r>
                <a:rPr lang="en-US" sz="1200" dirty="0">
                  <a:solidFill>
                    <a:schemeClr val="accent1">
                      <a:lumMod val="75000"/>
                    </a:schemeClr>
                  </a:solidFill>
                </a:rPr>
                <a:t>0.84”</a:t>
              </a:r>
            </a:p>
          </p:txBody>
        </p:sp>
        <p:cxnSp>
          <p:nvCxnSpPr>
            <p:cNvPr id="34" name="Straight Arrow Connector 33"/>
            <p:cNvCxnSpPr/>
            <p:nvPr/>
          </p:nvCxnSpPr>
          <p:spPr bwMode="auto">
            <a:xfrm>
              <a:off x="4082550" y="6610546"/>
              <a:ext cx="846173" cy="0"/>
            </a:xfrm>
            <a:prstGeom prst="straightConnector1">
              <a:avLst/>
            </a:prstGeom>
            <a:noFill/>
            <a:ln w="9525" cap="flat" cmpd="sng" algn="ctr">
              <a:solidFill>
                <a:schemeClr val="bg1">
                  <a:lumMod val="60000"/>
                  <a:lumOff val="40000"/>
                </a:schemeClr>
              </a:solidFill>
              <a:prstDash val="solid"/>
              <a:round/>
              <a:headEnd type="triangle" w="med" len="med"/>
              <a:tailEnd type="triangle"/>
            </a:ln>
            <a:effectLst/>
          </p:spPr>
        </p:cxnSp>
        <p:sp>
          <p:nvSpPr>
            <p:cNvPr id="38" name="TextBox 37"/>
            <p:cNvSpPr txBox="1"/>
            <p:nvPr/>
          </p:nvSpPr>
          <p:spPr>
            <a:xfrm>
              <a:off x="4316256" y="6372123"/>
              <a:ext cx="534121" cy="276999"/>
            </a:xfrm>
            <a:prstGeom prst="rect">
              <a:avLst/>
            </a:prstGeom>
            <a:noFill/>
          </p:spPr>
          <p:txBody>
            <a:bodyPr wrap="none" rtlCol="0">
              <a:spAutoFit/>
            </a:bodyPr>
            <a:lstStyle/>
            <a:p>
              <a:r>
                <a:rPr lang="en-US" sz="1200" dirty="0">
                  <a:solidFill>
                    <a:schemeClr val="accent1">
                      <a:lumMod val="75000"/>
                    </a:schemeClr>
                  </a:solidFill>
                </a:rPr>
                <a:t>0.93”</a:t>
              </a:r>
            </a:p>
          </p:txBody>
        </p:sp>
      </p:grpSp>
    </p:spTree>
    <p:extLst>
      <p:ext uri="{BB962C8B-B14F-4D97-AF65-F5344CB8AC3E}">
        <p14:creationId xmlns:p14="http://schemas.microsoft.com/office/powerpoint/2010/main" val="390670913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21" grpId="0" animBg="1" autoUpdateAnimBg="0"/>
      <p:bldP spid="22" grpId="0" animBg="1" autoUpdateAnimBg="0"/>
      <p:bldP spid="23" grpId="0" animBg="1" autoUpdateAnimBg="0"/>
      <p:bldP spid="24" grpId="0" animBg="1"/>
      <p:bldP spid="31" grpId="0" animBg="1"/>
      <p:bldP spid="32" grpId="0" animBg="1"/>
      <p:bldP spid="33" grpId="0" animBg="1"/>
      <p:bldP spid="35"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990601" y="90201"/>
            <a:ext cx="9677400" cy="381000"/>
          </a:xfrm>
        </p:spPr>
        <p:txBody>
          <a:bodyPr/>
          <a:lstStyle/>
          <a:p>
            <a:pPr eaLnBrk="1" hangingPunct="1">
              <a:lnSpc>
                <a:spcPct val="90000"/>
              </a:lnSpc>
              <a:defRPr/>
            </a:pPr>
            <a:r>
              <a:rPr lang="en-US" dirty="0"/>
              <a:t>LISE</a:t>
            </a:r>
            <a:r>
              <a:rPr lang="en-US" baseline="30000" dirty="0"/>
              <a:t>++</a:t>
            </a:r>
            <a:r>
              <a:rPr lang="en-US" dirty="0"/>
              <a:t> :   Statistics, Geography</a:t>
            </a:r>
            <a:endParaRPr lang="en-US" baseline="30000" dirty="0">
              <a:solidFill>
                <a:srgbClr val="DDDDDD"/>
              </a:solidFill>
              <a:cs typeface="Times New Roman" charset="0"/>
            </a:endParaRPr>
          </a:p>
        </p:txBody>
      </p:sp>
      <p:sp>
        <p:nvSpPr>
          <p:cNvPr id="4" name="Footer Placeholder 3"/>
          <p:cNvSpPr>
            <a:spLocks noGrp="1"/>
          </p:cNvSpPr>
          <p:nvPr>
            <p:ph type="ftr" sz="quarter" idx="11"/>
          </p:nvPr>
        </p:nvSpPr>
        <p:spPr/>
        <p:txBody>
          <a:bodyPr/>
          <a:lstStyle/>
          <a:p>
            <a:r>
              <a:rPr lang="en-US"/>
              <a:t>OT@SIM.NSCL.MSU  04/04/18</a:t>
            </a:r>
            <a:endParaRPr lang="en-US" dirty="0"/>
          </a:p>
        </p:txBody>
      </p:sp>
      <p:sp>
        <p:nvSpPr>
          <p:cNvPr id="6" name="Slide Number Placeholder 5"/>
          <p:cNvSpPr>
            <a:spLocks noGrp="1"/>
          </p:cNvSpPr>
          <p:nvPr>
            <p:ph type="sldNum" sz="quarter" idx="12"/>
          </p:nvPr>
        </p:nvSpPr>
        <p:spPr/>
        <p:txBody>
          <a:bodyPr/>
          <a:lstStyle/>
          <a:p>
            <a:fld id="{229B9CCC-C77A-4596-BBD8-D7C4B8CB0CA9}" type="slidenum">
              <a:rPr lang="en-US" smtClean="0"/>
              <a:t>17</a:t>
            </a:fld>
            <a:endParaRPr lang="en-US" dirty="0"/>
          </a:p>
        </p:txBody>
      </p:sp>
      <p:pic>
        <p:nvPicPr>
          <p:cNvPr id="25" name="Picture 24">
            <a:extLst>
              <a:ext uri="{FF2B5EF4-FFF2-40B4-BE49-F238E27FC236}">
                <a16:creationId xmlns="" xmlns:a16="http://schemas.microsoft.com/office/drawing/2014/main" id="{993E5126-B62D-413E-97A4-CBC9A30F0EAF}"/>
              </a:ext>
            </a:extLst>
          </p:cNvPr>
          <p:cNvPicPr>
            <a:picLocks noChangeAspect="1"/>
          </p:cNvPicPr>
          <p:nvPr/>
        </p:nvPicPr>
        <p:blipFill>
          <a:blip r:embed="rId3"/>
          <a:stretch>
            <a:fillRect/>
          </a:stretch>
        </p:blipFill>
        <p:spPr>
          <a:xfrm>
            <a:off x="49013" y="619241"/>
            <a:ext cx="4675387" cy="2666414"/>
          </a:xfrm>
          <a:prstGeom prst="rect">
            <a:avLst/>
          </a:prstGeom>
        </p:spPr>
      </p:pic>
      <p:pic>
        <p:nvPicPr>
          <p:cNvPr id="26" name="Picture 25">
            <a:extLst>
              <a:ext uri="{FF2B5EF4-FFF2-40B4-BE49-F238E27FC236}">
                <a16:creationId xmlns="" xmlns:a16="http://schemas.microsoft.com/office/drawing/2014/main" id="{640E2908-711B-43FF-A7C2-D6EAD816C22E}"/>
              </a:ext>
            </a:extLst>
          </p:cNvPr>
          <p:cNvPicPr>
            <a:picLocks noChangeAspect="1"/>
          </p:cNvPicPr>
          <p:nvPr/>
        </p:nvPicPr>
        <p:blipFill>
          <a:blip r:embed="rId4"/>
          <a:stretch>
            <a:fillRect/>
          </a:stretch>
        </p:blipFill>
        <p:spPr>
          <a:xfrm>
            <a:off x="4800600" y="604683"/>
            <a:ext cx="3323147" cy="2666415"/>
          </a:xfrm>
          <a:prstGeom prst="rect">
            <a:avLst/>
          </a:prstGeom>
        </p:spPr>
      </p:pic>
      <p:pic>
        <p:nvPicPr>
          <p:cNvPr id="27" name="Picture 26">
            <a:extLst>
              <a:ext uri="{FF2B5EF4-FFF2-40B4-BE49-F238E27FC236}">
                <a16:creationId xmlns="" xmlns:a16="http://schemas.microsoft.com/office/drawing/2014/main" id="{1A7D5B05-D998-43C7-95B3-C829EAD4B44B}"/>
              </a:ext>
            </a:extLst>
          </p:cNvPr>
          <p:cNvPicPr>
            <a:picLocks noChangeAspect="1"/>
          </p:cNvPicPr>
          <p:nvPr/>
        </p:nvPicPr>
        <p:blipFill>
          <a:blip r:embed="rId5"/>
          <a:stretch>
            <a:fillRect/>
          </a:stretch>
        </p:blipFill>
        <p:spPr>
          <a:xfrm>
            <a:off x="8179105" y="559878"/>
            <a:ext cx="3983517" cy="2716722"/>
          </a:xfrm>
          <a:prstGeom prst="rect">
            <a:avLst/>
          </a:prstGeom>
        </p:spPr>
      </p:pic>
      <p:pic>
        <p:nvPicPr>
          <p:cNvPr id="28" name="Picture 27">
            <a:extLst>
              <a:ext uri="{FF2B5EF4-FFF2-40B4-BE49-F238E27FC236}">
                <a16:creationId xmlns="" xmlns:a16="http://schemas.microsoft.com/office/drawing/2014/main" id="{1FC747C0-C05C-48AC-9011-11128B5A1C36}"/>
              </a:ext>
            </a:extLst>
          </p:cNvPr>
          <p:cNvPicPr>
            <a:picLocks noChangeAspect="1"/>
          </p:cNvPicPr>
          <p:nvPr/>
        </p:nvPicPr>
        <p:blipFill>
          <a:blip r:embed="rId6"/>
          <a:stretch>
            <a:fillRect/>
          </a:stretch>
        </p:blipFill>
        <p:spPr>
          <a:xfrm>
            <a:off x="78391" y="3350892"/>
            <a:ext cx="6705600" cy="3482144"/>
          </a:xfrm>
          <a:prstGeom prst="rect">
            <a:avLst/>
          </a:prstGeom>
        </p:spPr>
      </p:pic>
      <p:pic>
        <p:nvPicPr>
          <p:cNvPr id="29" name="Picture 28">
            <a:extLst>
              <a:ext uri="{FF2B5EF4-FFF2-40B4-BE49-F238E27FC236}">
                <a16:creationId xmlns="" xmlns:a16="http://schemas.microsoft.com/office/drawing/2014/main" id="{839CD6B9-07AD-440F-BEE5-CE78DF495708}"/>
              </a:ext>
            </a:extLst>
          </p:cNvPr>
          <p:cNvPicPr>
            <a:picLocks noChangeAspect="1"/>
          </p:cNvPicPr>
          <p:nvPr/>
        </p:nvPicPr>
        <p:blipFill>
          <a:blip r:embed="rId7"/>
          <a:stretch>
            <a:fillRect/>
          </a:stretch>
        </p:blipFill>
        <p:spPr>
          <a:xfrm>
            <a:off x="6889997" y="3359286"/>
            <a:ext cx="5223612" cy="3449855"/>
          </a:xfrm>
          <a:prstGeom prst="rect">
            <a:avLst/>
          </a:prstGeom>
        </p:spPr>
      </p:pic>
    </p:spTree>
    <p:extLst>
      <p:ext uri="{BB962C8B-B14F-4D97-AF65-F5344CB8AC3E}">
        <p14:creationId xmlns:p14="http://schemas.microsoft.com/office/powerpoint/2010/main" val="29985591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p:cNvSpPr/>
          <p:nvPr/>
        </p:nvSpPr>
        <p:spPr bwMode="auto">
          <a:xfrm>
            <a:off x="852704" y="754077"/>
            <a:ext cx="9815296" cy="5875323"/>
          </a:xfrm>
          <a:prstGeom prst="roundRect">
            <a:avLst/>
          </a:prstGeom>
          <a:solidFill>
            <a:srgbClr val="C7FDF4"/>
          </a:solidFill>
          <a:ln>
            <a:solidFill>
              <a:schemeClr val="accent6">
                <a:lumMod val="50000"/>
              </a:schemeClr>
            </a:solidFill>
          </a:ln>
          <a:effectLst/>
          <a:extLst/>
        </p:spPr>
        <p:txBody>
          <a:bodyPr vert="horz" wrap="square" lIns="92075" tIns="46038" rIns="92075" bIns="46038" numCol="1" rtlCol="0" anchor="ctr" anchorCtr="0" compatLnSpc="1">
            <a:prstTxWarp prst="textNoShape">
              <a:avLst/>
            </a:prstTxWarp>
          </a:bodyPr>
          <a:lstStyle/>
          <a:p>
            <a:pPr algn="ctr" fontAlgn="base">
              <a:spcBef>
                <a:spcPct val="0"/>
              </a:spcBef>
              <a:spcAft>
                <a:spcPct val="0"/>
              </a:spcAft>
            </a:pPr>
            <a:endParaRPr lang="en-US" sz="2000" b="1">
              <a:solidFill>
                <a:schemeClr val="hlink"/>
              </a:solidFill>
              <a:latin typeface="Arial" panose="020B0604020202020204" pitchFamily="34" charset="0"/>
            </a:endParaRPr>
          </a:p>
        </p:txBody>
      </p:sp>
      <p:sp>
        <p:nvSpPr>
          <p:cNvPr id="2" name="Title 1"/>
          <p:cNvSpPr>
            <a:spLocks noGrp="1"/>
          </p:cNvSpPr>
          <p:nvPr>
            <p:ph type="title"/>
          </p:nvPr>
        </p:nvSpPr>
        <p:spPr>
          <a:xfrm>
            <a:off x="937086" y="17"/>
            <a:ext cx="9730913" cy="535781"/>
          </a:xfrm>
        </p:spPr>
        <p:txBody>
          <a:bodyPr>
            <a:noAutofit/>
          </a:bodyPr>
          <a:lstStyle/>
          <a:p>
            <a:pPr algn="ctr"/>
            <a:r>
              <a:rPr lang="en-US" sz="3200" b="1" dirty="0" smtClean="0">
                <a:solidFill>
                  <a:schemeClr val="tx1">
                    <a:lumMod val="95000"/>
                  </a:schemeClr>
                </a:solidFill>
              </a:rPr>
              <a:t>Application : Energy region and </a:t>
            </a:r>
            <a:r>
              <a:rPr lang="en-US" sz="3200" dirty="0" smtClean="0"/>
              <a:t>Facilities</a:t>
            </a:r>
            <a:endParaRPr lang="en-US" sz="2400" i="1" dirty="0">
              <a:solidFill>
                <a:schemeClr val="tx1">
                  <a:lumMod val="95000"/>
                </a:schemeClr>
              </a:solidFill>
            </a:endParaRPr>
          </a:p>
        </p:txBody>
      </p:sp>
      <p:sp>
        <p:nvSpPr>
          <p:cNvPr id="22" name="TextBox 21"/>
          <p:cNvSpPr txBox="1"/>
          <p:nvPr/>
        </p:nvSpPr>
        <p:spPr>
          <a:xfrm>
            <a:off x="9928634" y="2807577"/>
            <a:ext cx="2067415" cy="1815882"/>
          </a:xfrm>
          <a:prstGeom prst="rect">
            <a:avLst/>
          </a:prstGeom>
          <a:solidFill>
            <a:srgbClr val="C5FFC6"/>
          </a:solidFill>
          <a:ln>
            <a:solidFill>
              <a:schemeClr val="accent6">
                <a:lumMod val="50000"/>
              </a:schemeClr>
            </a:solidFill>
          </a:ln>
        </p:spPr>
        <p:txBody>
          <a:bodyPr wrap="square" rtlCol="0">
            <a:spAutoFit/>
          </a:bodyPr>
          <a:lstStyle/>
          <a:p>
            <a:pPr marL="111123" algn="ctr">
              <a:tabLst>
                <a:tab pos="573074" algn="l"/>
                <a:tab pos="1195358" algn="l"/>
              </a:tabLst>
            </a:pPr>
            <a:r>
              <a:rPr lang="en-US" sz="1400" dirty="0">
                <a:solidFill>
                  <a:schemeClr val="bg1">
                    <a:lumMod val="50000"/>
                  </a:schemeClr>
                </a:solidFill>
              </a:rPr>
              <a:t>The LISE</a:t>
            </a:r>
            <a:r>
              <a:rPr lang="en-US" sz="1400" baseline="30000" dirty="0">
                <a:solidFill>
                  <a:schemeClr val="bg1">
                    <a:lumMod val="50000"/>
                  </a:schemeClr>
                </a:solidFill>
              </a:rPr>
              <a:t>++</a:t>
            </a:r>
            <a:r>
              <a:rPr lang="en-US" sz="1400" dirty="0">
                <a:solidFill>
                  <a:schemeClr val="bg1">
                    <a:lumMod val="50000"/>
                  </a:schemeClr>
                </a:solidFill>
              </a:rPr>
              <a:t> code may be applied at </a:t>
            </a:r>
            <a:r>
              <a:rPr lang="en-US" sz="1400" dirty="0" smtClean="0">
                <a:solidFill>
                  <a:schemeClr val="bg1">
                    <a:lumMod val="50000"/>
                  </a:schemeClr>
                </a:solidFill>
              </a:rPr>
              <a:t>low, medium, and </a:t>
            </a:r>
            <a:r>
              <a:rPr lang="en-US" sz="1400" dirty="0">
                <a:solidFill>
                  <a:schemeClr val="bg1">
                    <a:lumMod val="50000"/>
                  </a:schemeClr>
                </a:solidFill>
              </a:rPr>
              <a:t>high-energy facilities (fragment- and recoil-separators with electrostatic and/or magnetic selections).</a:t>
            </a:r>
          </a:p>
        </p:txBody>
      </p:sp>
      <p:pic>
        <p:nvPicPr>
          <p:cNvPr id="16" name="Picture 2" descr="http://lise.nscl.msu.edu/9_10/secar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600" y="899008"/>
            <a:ext cx="1518373" cy="175993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ise.nscl.msu.edu/9_10/dragon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665" y="878291"/>
            <a:ext cx="1330509" cy="17599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596" y="838200"/>
            <a:ext cx="1475175" cy="1733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8475" y="1081032"/>
            <a:ext cx="1805581" cy="112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4335" y="3199966"/>
            <a:ext cx="2497621" cy="1332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8"/>
          <a:stretch>
            <a:fillRect/>
          </a:stretch>
        </p:blipFill>
        <p:spPr>
          <a:xfrm>
            <a:off x="6488726" y="5003480"/>
            <a:ext cx="3786186" cy="1274824"/>
          </a:xfrm>
          <a:prstGeom prst="rect">
            <a:avLst/>
          </a:prstGeom>
        </p:spPr>
      </p:pic>
      <p:sp>
        <p:nvSpPr>
          <p:cNvPr id="11" name="TextBox 10"/>
          <p:cNvSpPr txBox="1"/>
          <p:nvPr/>
        </p:nvSpPr>
        <p:spPr>
          <a:xfrm>
            <a:off x="1530412" y="2730835"/>
            <a:ext cx="1753425" cy="253916"/>
          </a:xfrm>
          <a:prstGeom prst="rect">
            <a:avLst/>
          </a:prstGeom>
          <a:noFill/>
        </p:spPr>
        <p:txBody>
          <a:bodyPr wrap="square" rtlCol="0">
            <a:spAutoFit/>
          </a:bodyPr>
          <a:lstStyle/>
          <a:p>
            <a:pPr algn="ctr"/>
            <a:r>
              <a:rPr lang="en-US" sz="1050" dirty="0">
                <a:solidFill>
                  <a:schemeClr val="bg1">
                    <a:lumMod val="50000"/>
                  </a:schemeClr>
                </a:solidFill>
              </a:rPr>
              <a:t>SECAR, </a:t>
            </a:r>
            <a:r>
              <a:rPr lang="en-US" sz="1000" i="1" dirty="0">
                <a:solidFill>
                  <a:schemeClr val="bg1">
                    <a:lumMod val="50000"/>
                  </a:schemeClr>
                </a:solidFill>
              </a:rPr>
              <a:t>MSU</a:t>
            </a:r>
          </a:p>
        </p:txBody>
      </p:sp>
      <p:sp>
        <p:nvSpPr>
          <p:cNvPr id="46" name="TextBox 45"/>
          <p:cNvSpPr txBox="1"/>
          <p:nvPr/>
        </p:nvSpPr>
        <p:spPr>
          <a:xfrm>
            <a:off x="3976371" y="2717884"/>
            <a:ext cx="1248677" cy="253916"/>
          </a:xfrm>
          <a:prstGeom prst="rect">
            <a:avLst/>
          </a:prstGeom>
          <a:noFill/>
        </p:spPr>
        <p:txBody>
          <a:bodyPr wrap="square" rtlCol="0">
            <a:spAutoFit/>
          </a:bodyPr>
          <a:lstStyle/>
          <a:p>
            <a:pPr algn="ctr"/>
            <a:r>
              <a:rPr lang="en-US" sz="1050" dirty="0">
                <a:solidFill>
                  <a:schemeClr val="bg1">
                    <a:lumMod val="50000"/>
                  </a:schemeClr>
                </a:solidFill>
              </a:rPr>
              <a:t>DRAGON, </a:t>
            </a:r>
            <a:r>
              <a:rPr lang="en-US" sz="1000" i="1" dirty="0">
                <a:solidFill>
                  <a:schemeClr val="bg1">
                    <a:lumMod val="50000"/>
                  </a:schemeClr>
                </a:solidFill>
              </a:rPr>
              <a:t>Canada</a:t>
            </a:r>
          </a:p>
        </p:txBody>
      </p:sp>
      <p:sp>
        <p:nvSpPr>
          <p:cNvPr id="47" name="TextBox 46"/>
          <p:cNvSpPr txBox="1"/>
          <p:nvPr/>
        </p:nvSpPr>
        <p:spPr>
          <a:xfrm>
            <a:off x="8848057" y="2382805"/>
            <a:ext cx="994453" cy="407804"/>
          </a:xfrm>
          <a:prstGeom prst="rect">
            <a:avLst/>
          </a:prstGeom>
          <a:noFill/>
        </p:spPr>
        <p:txBody>
          <a:bodyPr wrap="square" rtlCol="0">
            <a:spAutoFit/>
          </a:bodyPr>
          <a:lstStyle/>
          <a:p>
            <a:pPr algn="ctr"/>
            <a:r>
              <a:rPr lang="en-US" sz="1050" dirty="0">
                <a:solidFill>
                  <a:schemeClr val="bg1">
                    <a:lumMod val="50000"/>
                  </a:schemeClr>
                </a:solidFill>
              </a:rPr>
              <a:t>MARS, </a:t>
            </a:r>
          </a:p>
          <a:p>
            <a:pPr algn="ctr"/>
            <a:r>
              <a:rPr lang="en-US" sz="1000" i="1" dirty="0">
                <a:solidFill>
                  <a:schemeClr val="bg1">
                    <a:lumMod val="50000"/>
                  </a:schemeClr>
                </a:solidFill>
              </a:rPr>
              <a:t>TAMU, USA</a:t>
            </a:r>
          </a:p>
        </p:txBody>
      </p:sp>
      <p:sp>
        <p:nvSpPr>
          <p:cNvPr id="48" name="TextBox 47"/>
          <p:cNvSpPr txBox="1"/>
          <p:nvPr/>
        </p:nvSpPr>
        <p:spPr>
          <a:xfrm>
            <a:off x="6539326" y="2667000"/>
            <a:ext cx="994453" cy="253916"/>
          </a:xfrm>
          <a:prstGeom prst="rect">
            <a:avLst/>
          </a:prstGeom>
          <a:noFill/>
        </p:spPr>
        <p:txBody>
          <a:bodyPr wrap="square" rtlCol="0">
            <a:spAutoFit/>
          </a:bodyPr>
          <a:lstStyle/>
          <a:p>
            <a:pPr algn="ctr"/>
            <a:r>
              <a:rPr lang="en-US" sz="1050" dirty="0">
                <a:solidFill>
                  <a:schemeClr val="bg1">
                    <a:lumMod val="50000"/>
                  </a:schemeClr>
                </a:solidFill>
              </a:rPr>
              <a:t>PRISMA, </a:t>
            </a:r>
            <a:r>
              <a:rPr lang="en-US" sz="1000" i="1" dirty="0">
                <a:solidFill>
                  <a:schemeClr val="bg1">
                    <a:lumMod val="50000"/>
                  </a:schemeClr>
                </a:solidFill>
              </a:rPr>
              <a:t>Italy</a:t>
            </a:r>
          </a:p>
        </p:txBody>
      </p:sp>
      <p:sp>
        <p:nvSpPr>
          <p:cNvPr id="49" name="TextBox 48"/>
          <p:cNvSpPr txBox="1"/>
          <p:nvPr/>
        </p:nvSpPr>
        <p:spPr>
          <a:xfrm>
            <a:off x="7859125" y="4554399"/>
            <a:ext cx="770036" cy="253916"/>
          </a:xfrm>
          <a:prstGeom prst="rect">
            <a:avLst/>
          </a:prstGeom>
          <a:noFill/>
        </p:spPr>
        <p:txBody>
          <a:bodyPr wrap="square" rtlCol="0">
            <a:spAutoFit/>
          </a:bodyPr>
          <a:lstStyle/>
          <a:p>
            <a:pPr algn="ctr"/>
            <a:r>
              <a:rPr lang="en-US" sz="1050" dirty="0">
                <a:solidFill>
                  <a:schemeClr val="bg1">
                    <a:lumMod val="50000"/>
                  </a:schemeClr>
                </a:solidFill>
              </a:rPr>
              <a:t>S</a:t>
            </a:r>
            <a:r>
              <a:rPr lang="en-US" sz="1050" baseline="30000" dirty="0">
                <a:solidFill>
                  <a:schemeClr val="bg1">
                    <a:lumMod val="50000"/>
                  </a:schemeClr>
                </a:solidFill>
              </a:rPr>
              <a:t>3</a:t>
            </a:r>
            <a:r>
              <a:rPr lang="en-US" sz="1050" dirty="0">
                <a:solidFill>
                  <a:schemeClr val="bg1">
                    <a:lumMod val="50000"/>
                  </a:schemeClr>
                </a:solidFill>
              </a:rPr>
              <a:t>, </a:t>
            </a:r>
            <a:r>
              <a:rPr lang="en-US" sz="1000" i="1" dirty="0">
                <a:solidFill>
                  <a:schemeClr val="bg1">
                    <a:lumMod val="50000"/>
                  </a:schemeClr>
                </a:solidFill>
              </a:rPr>
              <a:t>France</a:t>
            </a:r>
          </a:p>
        </p:txBody>
      </p:sp>
      <p:sp>
        <p:nvSpPr>
          <p:cNvPr id="50" name="TextBox 49"/>
          <p:cNvSpPr txBox="1"/>
          <p:nvPr/>
        </p:nvSpPr>
        <p:spPr>
          <a:xfrm>
            <a:off x="3211450" y="4532276"/>
            <a:ext cx="992701" cy="253916"/>
          </a:xfrm>
          <a:prstGeom prst="rect">
            <a:avLst/>
          </a:prstGeom>
          <a:noFill/>
        </p:spPr>
        <p:txBody>
          <a:bodyPr wrap="square" rtlCol="0">
            <a:spAutoFit/>
          </a:bodyPr>
          <a:lstStyle/>
          <a:p>
            <a:pPr algn="ctr"/>
            <a:r>
              <a:rPr lang="en-US" sz="1050" dirty="0">
                <a:solidFill>
                  <a:schemeClr val="bg1">
                    <a:lumMod val="50000"/>
                  </a:schemeClr>
                </a:solidFill>
              </a:rPr>
              <a:t>SHELS, </a:t>
            </a:r>
            <a:r>
              <a:rPr lang="en-US" sz="1000" i="1" dirty="0">
                <a:solidFill>
                  <a:schemeClr val="bg1">
                    <a:lumMod val="50000"/>
                  </a:schemeClr>
                </a:solidFill>
              </a:rPr>
              <a:t>Russia</a:t>
            </a:r>
          </a:p>
        </p:txBody>
      </p:sp>
      <p:sp>
        <p:nvSpPr>
          <p:cNvPr id="51" name="TextBox 50"/>
          <p:cNvSpPr txBox="1"/>
          <p:nvPr/>
        </p:nvSpPr>
        <p:spPr>
          <a:xfrm>
            <a:off x="2891855" y="6266233"/>
            <a:ext cx="1827255" cy="253916"/>
          </a:xfrm>
          <a:prstGeom prst="rect">
            <a:avLst/>
          </a:prstGeom>
          <a:noFill/>
        </p:spPr>
        <p:txBody>
          <a:bodyPr wrap="square" rtlCol="0">
            <a:spAutoFit/>
          </a:bodyPr>
          <a:lstStyle/>
          <a:p>
            <a:pPr algn="ctr"/>
            <a:r>
              <a:rPr lang="en-US" sz="1050" dirty="0" err="1">
                <a:solidFill>
                  <a:schemeClr val="bg1">
                    <a:lumMod val="50000"/>
                  </a:schemeClr>
                </a:solidFill>
              </a:rPr>
              <a:t>BigRIPS+ZeroDegree</a:t>
            </a:r>
            <a:r>
              <a:rPr lang="en-US" sz="1050" dirty="0">
                <a:solidFill>
                  <a:schemeClr val="bg1">
                    <a:lumMod val="50000"/>
                  </a:schemeClr>
                </a:solidFill>
              </a:rPr>
              <a:t>, </a:t>
            </a:r>
            <a:r>
              <a:rPr lang="en-US" sz="1000" i="1" dirty="0">
                <a:solidFill>
                  <a:schemeClr val="bg1">
                    <a:lumMod val="50000"/>
                  </a:schemeClr>
                </a:solidFill>
              </a:rPr>
              <a:t>Japan</a:t>
            </a:r>
          </a:p>
        </p:txBody>
      </p:sp>
      <p:sp>
        <p:nvSpPr>
          <p:cNvPr id="52" name="TextBox 51"/>
          <p:cNvSpPr txBox="1"/>
          <p:nvPr/>
        </p:nvSpPr>
        <p:spPr>
          <a:xfrm>
            <a:off x="7534146" y="6269056"/>
            <a:ext cx="1672968" cy="253916"/>
          </a:xfrm>
          <a:prstGeom prst="rect">
            <a:avLst/>
          </a:prstGeom>
          <a:noFill/>
        </p:spPr>
        <p:txBody>
          <a:bodyPr wrap="square" rtlCol="0">
            <a:spAutoFit/>
          </a:bodyPr>
          <a:lstStyle/>
          <a:p>
            <a:pPr algn="ctr"/>
            <a:r>
              <a:rPr lang="en-US" sz="1050" dirty="0" err="1">
                <a:solidFill>
                  <a:schemeClr val="bg1">
                    <a:lumMod val="50000"/>
                  </a:schemeClr>
                </a:solidFill>
              </a:rPr>
              <a:t>SuperFRS_HEB</a:t>
            </a:r>
            <a:r>
              <a:rPr lang="en-US" sz="1050" dirty="0">
                <a:solidFill>
                  <a:schemeClr val="bg1">
                    <a:lumMod val="50000"/>
                  </a:schemeClr>
                </a:solidFill>
              </a:rPr>
              <a:t>, </a:t>
            </a:r>
            <a:r>
              <a:rPr lang="en-US" sz="1000" i="1" dirty="0">
                <a:solidFill>
                  <a:schemeClr val="bg1">
                    <a:lumMod val="50000"/>
                  </a:schemeClr>
                </a:solidFill>
              </a:rPr>
              <a:t>Germany</a:t>
            </a:r>
          </a:p>
        </p:txBody>
      </p:sp>
      <p:pic>
        <p:nvPicPr>
          <p:cNvPr id="12" name="Picture 11"/>
          <p:cNvPicPr>
            <a:picLocks noChangeAspect="1"/>
          </p:cNvPicPr>
          <p:nvPr/>
        </p:nvPicPr>
        <p:blipFill>
          <a:blip r:embed="rId9"/>
          <a:stretch>
            <a:fillRect/>
          </a:stretch>
        </p:blipFill>
        <p:spPr>
          <a:xfrm>
            <a:off x="1521962" y="3322602"/>
            <a:ext cx="4609578" cy="1142459"/>
          </a:xfrm>
          <a:prstGeom prst="rect">
            <a:avLst/>
          </a:prstGeom>
        </p:spPr>
      </p:pic>
      <p:pic>
        <p:nvPicPr>
          <p:cNvPr id="13" name="Picture 12"/>
          <p:cNvPicPr>
            <a:picLocks noChangeAspect="1"/>
          </p:cNvPicPr>
          <p:nvPr/>
        </p:nvPicPr>
        <p:blipFill>
          <a:blip r:embed="rId10"/>
          <a:stretch>
            <a:fillRect/>
          </a:stretch>
        </p:blipFill>
        <p:spPr>
          <a:xfrm>
            <a:off x="1363347" y="5008824"/>
            <a:ext cx="4871957" cy="1282725"/>
          </a:xfrm>
          <a:prstGeom prst="rect">
            <a:avLst/>
          </a:prstGeom>
        </p:spPr>
      </p:pic>
      <p:sp>
        <p:nvSpPr>
          <p:cNvPr id="3" name="Footer Placeholder 2"/>
          <p:cNvSpPr>
            <a:spLocks noGrp="1"/>
          </p:cNvSpPr>
          <p:nvPr>
            <p:ph type="ftr" sz="quarter" idx="11"/>
          </p:nvPr>
        </p:nvSpPr>
        <p:spPr/>
        <p:txBody>
          <a:bodyPr/>
          <a:lstStyle/>
          <a:p>
            <a:r>
              <a:rPr lang="en-US"/>
              <a:t>OT@SIM.NSCL.MSU  04/04/18</a:t>
            </a:r>
            <a:endParaRPr lang="en-US" dirty="0"/>
          </a:p>
        </p:txBody>
      </p:sp>
      <p:sp>
        <p:nvSpPr>
          <p:cNvPr id="4" name="Slide Number Placeholder 3"/>
          <p:cNvSpPr>
            <a:spLocks noGrp="1"/>
          </p:cNvSpPr>
          <p:nvPr>
            <p:ph type="sldNum" sz="quarter" idx="12"/>
          </p:nvPr>
        </p:nvSpPr>
        <p:spPr/>
        <p:txBody>
          <a:bodyPr/>
          <a:lstStyle/>
          <a:p>
            <a:fld id="{229B9CCC-C77A-4596-BBD8-D7C4B8CB0CA9}" type="slidenum">
              <a:rPr lang="en-US" smtClean="0"/>
              <a:t>18</a:t>
            </a:fld>
            <a:endParaRPr lang="en-US" dirty="0"/>
          </a:p>
        </p:txBody>
      </p:sp>
    </p:spTree>
    <p:extLst>
      <p:ext uri="{BB962C8B-B14F-4D97-AF65-F5344CB8AC3E}">
        <p14:creationId xmlns:p14="http://schemas.microsoft.com/office/powerpoint/2010/main" val="14544546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r>
              <a:rPr lang="en-US" dirty="0">
                <a:solidFill>
                  <a:schemeClr val="tx1">
                    <a:lumMod val="95000"/>
                  </a:schemeClr>
                </a:solidFill>
              </a:rPr>
              <a:t>Fragment Separator Construction </a:t>
            </a:r>
          </a:p>
        </p:txBody>
      </p:sp>
      <p:sp>
        <p:nvSpPr>
          <p:cNvPr id="8" name="Slide Number Placeholder 4"/>
          <p:cNvSpPr>
            <a:spLocks noGrp="1"/>
          </p:cNvSpPr>
          <p:nvPr>
            <p:ph type="sldNum" sz="quarter" idx="12"/>
          </p:nvPr>
        </p:nvSpPr>
        <p:spPr/>
        <p:txBody>
          <a:bodyPr/>
          <a:lstStyle/>
          <a:p>
            <a:fld id="{03CADF29-9F94-4B0D-80F4-252D17990F8F}" type="slidenum">
              <a:rPr lang="en-US"/>
              <a:pPr/>
              <a:t>19</a:t>
            </a:fld>
            <a:endParaRPr lang="en-US"/>
          </a:p>
        </p:txBody>
      </p:sp>
      <p:sp>
        <p:nvSpPr>
          <p:cNvPr id="2" name="Footer Placeholder 1"/>
          <p:cNvSpPr>
            <a:spLocks noGrp="1"/>
          </p:cNvSpPr>
          <p:nvPr>
            <p:ph type="ftr" sz="quarter" idx="11"/>
          </p:nvPr>
        </p:nvSpPr>
        <p:spPr/>
        <p:txBody>
          <a:bodyPr/>
          <a:lstStyle/>
          <a:p>
            <a:r>
              <a:rPr lang="en-US"/>
              <a:t>OT@SIM.NSCL.MSU  04/04/18</a:t>
            </a:r>
            <a:endParaRPr lang="en-US" dirty="0"/>
          </a:p>
        </p:txBody>
      </p:sp>
      <p:pic>
        <p:nvPicPr>
          <p:cNvPr id="3" name="Picture 2"/>
          <p:cNvPicPr>
            <a:picLocks noChangeAspect="1"/>
          </p:cNvPicPr>
          <p:nvPr/>
        </p:nvPicPr>
        <p:blipFill>
          <a:blip r:embed="rId3"/>
          <a:stretch>
            <a:fillRect/>
          </a:stretch>
        </p:blipFill>
        <p:spPr>
          <a:xfrm>
            <a:off x="980824" y="2328514"/>
            <a:ext cx="6267951" cy="4519207"/>
          </a:xfrm>
          <a:prstGeom prst="rect">
            <a:avLst/>
          </a:prstGeom>
        </p:spPr>
      </p:pic>
      <p:sp>
        <p:nvSpPr>
          <p:cNvPr id="4" name="Rectangle 3"/>
          <p:cNvSpPr/>
          <p:nvPr/>
        </p:nvSpPr>
        <p:spPr>
          <a:xfrm>
            <a:off x="84223" y="376989"/>
            <a:ext cx="7664114" cy="1815882"/>
          </a:xfrm>
          <a:prstGeom prst="rect">
            <a:avLst/>
          </a:prstGeom>
        </p:spPr>
        <p:txBody>
          <a:bodyPr wrap="square">
            <a:spAutoFit/>
          </a:bodyPr>
          <a:lstStyle/>
          <a:p>
            <a:endParaRPr lang="en-US" sz="1600" dirty="0">
              <a:solidFill>
                <a:schemeClr val="accent6">
                  <a:lumMod val="50000"/>
                </a:schemeClr>
              </a:solidFill>
            </a:endParaRPr>
          </a:p>
          <a:p>
            <a:pPr marL="573074" indent="-285744">
              <a:buFont typeface="Wingdings" panose="05000000000000000000" pitchFamily="2" charset="2"/>
              <a:buChar char="§"/>
            </a:pPr>
            <a:r>
              <a:rPr lang="en-US" sz="1600" dirty="0">
                <a:solidFill>
                  <a:schemeClr val="accent5">
                    <a:lumMod val="50000"/>
                  </a:schemeClr>
                </a:solidFill>
              </a:rPr>
              <a:t>with </a:t>
            </a:r>
            <a:r>
              <a:rPr lang="en-US" sz="1600" u="sng" dirty="0">
                <a:solidFill>
                  <a:schemeClr val="accent5">
                    <a:lumMod val="50000"/>
                  </a:schemeClr>
                </a:solidFill>
              </a:rPr>
              <a:t>different sections called "blocks" </a:t>
            </a:r>
            <a:r>
              <a:rPr lang="en-US" sz="1600" dirty="0">
                <a:solidFill>
                  <a:schemeClr val="accent5">
                    <a:lumMod val="50000"/>
                  </a:schemeClr>
                </a:solidFill>
              </a:rPr>
              <a:t>(magnetic and electric multipoles, solenoid, velocity filter, RF deflector and buncher, material in beam, drift, rotation element, and others). </a:t>
            </a:r>
          </a:p>
          <a:p>
            <a:pPr marL="573074" indent="-285744">
              <a:buFont typeface="Wingdings" panose="05000000000000000000" pitchFamily="2" charset="2"/>
              <a:buChar char="§"/>
            </a:pPr>
            <a:endParaRPr lang="en-US" sz="1600" dirty="0">
              <a:solidFill>
                <a:schemeClr val="bg1">
                  <a:lumMod val="50000"/>
                </a:schemeClr>
              </a:solidFill>
            </a:endParaRPr>
          </a:p>
          <a:p>
            <a:pPr marL="573074" indent="-285744">
              <a:buFont typeface="Wingdings" panose="05000000000000000000" pitchFamily="2" charset="2"/>
              <a:buChar char="§"/>
            </a:pPr>
            <a:r>
              <a:rPr lang="en-US" sz="1600" dirty="0">
                <a:solidFill>
                  <a:srgbClr val="2C14BC"/>
                </a:solidFill>
              </a:rPr>
              <a:t>a </a:t>
            </a:r>
            <a:r>
              <a:rPr lang="en-US" sz="1600" u="sng" dirty="0">
                <a:solidFill>
                  <a:srgbClr val="2C14BC"/>
                </a:solidFill>
              </a:rPr>
              <a:t>user-friendly interface </a:t>
            </a:r>
            <a:r>
              <a:rPr lang="en-US" sz="1600" dirty="0">
                <a:solidFill>
                  <a:srgbClr val="2C14BC"/>
                </a:solidFill>
              </a:rPr>
              <a:t>that helps to seamlessly construct a fragment separator from the different blocks. </a:t>
            </a:r>
          </a:p>
        </p:txBody>
      </p:sp>
      <p:grpSp>
        <p:nvGrpSpPr>
          <p:cNvPr id="30" name="Group 29"/>
          <p:cNvGrpSpPr/>
          <p:nvPr/>
        </p:nvGrpSpPr>
        <p:grpSpPr>
          <a:xfrm>
            <a:off x="5715000" y="653346"/>
            <a:ext cx="5345265" cy="5986626"/>
            <a:chOff x="5715000" y="653346"/>
            <a:chExt cx="5345265" cy="5986626"/>
          </a:xfrm>
        </p:grpSpPr>
        <p:grpSp>
          <p:nvGrpSpPr>
            <p:cNvPr id="5" name="Group 4"/>
            <p:cNvGrpSpPr/>
            <p:nvPr/>
          </p:nvGrpSpPr>
          <p:grpSpPr>
            <a:xfrm>
              <a:off x="8752686" y="653346"/>
              <a:ext cx="2307579" cy="5986626"/>
              <a:chOff x="8752686" y="653346"/>
              <a:chExt cx="2307579" cy="5986626"/>
            </a:xfrm>
          </p:grpSpPr>
          <p:pic>
            <p:nvPicPr>
              <p:cNvPr id="7" name="Picture 6"/>
              <p:cNvPicPr>
                <a:picLocks noChangeAspect="1" noChangeArrowheads="1"/>
              </p:cNvPicPr>
              <p:nvPr/>
            </p:nvPicPr>
            <p:blipFill>
              <a:blip r:embed="rId4" cstate="print"/>
              <a:srcRect/>
              <a:stretch>
                <a:fillRect/>
              </a:stretch>
            </p:blipFill>
            <p:spPr bwMode="auto">
              <a:xfrm>
                <a:off x="8912415" y="653346"/>
                <a:ext cx="2147850" cy="5369625"/>
              </a:xfrm>
              <a:prstGeom prst="rect">
                <a:avLst/>
              </a:prstGeom>
              <a:noFill/>
              <a:ln w="15875">
                <a:solidFill>
                  <a:srgbClr val="008000"/>
                </a:solidFill>
                <a:miter lim="800000"/>
                <a:headEnd/>
                <a:tailEnd/>
              </a:ln>
            </p:spPr>
          </p:pic>
          <p:sp>
            <p:nvSpPr>
              <p:cNvPr id="9" name="Rectangle 8"/>
              <p:cNvSpPr/>
              <p:nvPr/>
            </p:nvSpPr>
            <p:spPr>
              <a:xfrm>
                <a:off x="8752686" y="6209085"/>
                <a:ext cx="2307579" cy="430887"/>
              </a:xfrm>
              <a:prstGeom prst="rect">
                <a:avLst/>
              </a:prstGeom>
            </p:spPr>
            <p:txBody>
              <a:bodyPr wrap="square">
                <a:spAutoFit/>
              </a:bodyPr>
              <a:lstStyle/>
              <a:p>
                <a:pPr algn="ctr"/>
                <a:r>
                  <a:rPr lang="en-US" sz="1100" b="1" dirty="0">
                    <a:solidFill>
                      <a:srgbClr val="008000"/>
                    </a:solidFill>
                  </a:rPr>
                  <a:t>Configuration: A1900_S800BL </a:t>
                </a:r>
                <a:br>
                  <a:rPr lang="en-US" sz="1100" b="1" dirty="0">
                    <a:solidFill>
                      <a:srgbClr val="008000"/>
                    </a:solidFill>
                  </a:rPr>
                </a:br>
                <a:r>
                  <a:rPr lang="en-US" sz="1100" b="1" dirty="0">
                    <a:solidFill>
                      <a:srgbClr val="008000"/>
                    </a:solidFill>
                  </a:rPr>
                  <a:t>  (2nd order) 164 blocks</a:t>
                </a:r>
              </a:p>
            </p:txBody>
          </p:sp>
        </p:grpSp>
        <p:cxnSp>
          <p:nvCxnSpPr>
            <p:cNvPr id="11" name="Straight Arrow Connector 10"/>
            <p:cNvCxnSpPr/>
            <p:nvPr/>
          </p:nvCxnSpPr>
          <p:spPr bwMode="auto">
            <a:xfrm flipV="1">
              <a:off x="5715000" y="1752600"/>
              <a:ext cx="3810000" cy="2743200"/>
            </a:xfrm>
            <a:prstGeom prst="straightConnector1">
              <a:avLst/>
            </a:prstGeom>
            <a:noFill/>
            <a:ln w="9525" cap="flat" cmpd="sng" algn="ctr">
              <a:solidFill>
                <a:srgbClr val="0070C0"/>
              </a:solidFill>
              <a:prstDash val="solid"/>
              <a:round/>
              <a:headEnd type="none" w="med" len="med"/>
              <a:tailEnd type="triangle"/>
            </a:ln>
            <a:effectLst/>
          </p:spPr>
        </p:cxnSp>
        <p:sp>
          <p:nvSpPr>
            <p:cNvPr id="13" name="TextBox 12"/>
            <p:cNvSpPr txBox="1"/>
            <p:nvPr/>
          </p:nvSpPr>
          <p:spPr>
            <a:xfrm rot="19435072">
              <a:off x="7071592" y="2590384"/>
              <a:ext cx="1774845" cy="261610"/>
            </a:xfrm>
            <a:prstGeom prst="rect">
              <a:avLst/>
            </a:prstGeom>
            <a:noFill/>
          </p:spPr>
          <p:txBody>
            <a:bodyPr wrap="none" rtlCol="0">
              <a:spAutoFit/>
            </a:bodyPr>
            <a:lstStyle/>
            <a:p>
              <a:r>
                <a:rPr lang="en-US" sz="1100" dirty="0"/>
                <a:t>Magnetic dipole (to bend)</a:t>
              </a:r>
            </a:p>
          </p:txBody>
        </p:sp>
        <p:cxnSp>
          <p:nvCxnSpPr>
            <p:cNvPr id="15" name="Straight Arrow Connector 14"/>
            <p:cNvCxnSpPr/>
            <p:nvPr/>
          </p:nvCxnSpPr>
          <p:spPr bwMode="auto">
            <a:xfrm flipV="1">
              <a:off x="6944338" y="3209387"/>
              <a:ext cx="3152476" cy="1261618"/>
            </a:xfrm>
            <a:prstGeom prst="straightConnector1">
              <a:avLst/>
            </a:prstGeom>
            <a:noFill/>
            <a:ln w="9525" cap="flat" cmpd="sng" algn="ctr">
              <a:solidFill>
                <a:srgbClr val="0070C0"/>
              </a:solidFill>
              <a:prstDash val="solid"/>
              <a:round/>
              <a:headEnd type="none" w="med" len="med"/>
              <a:tailEnd type="triangle"/>
            </a:ln>
            <a:effectLst/>
          </p:spPr>
        </p:cxnSp>
        <p:sp>
          <p:nvSpPr>
            <p:cNvPr id="19" name="TextBox 18"/>
            <p:cNvSpPr txBox="1"/>
            <p:nvPr/>
          </p:nvSpPr>
          <p:spPr>
            <a:xfrm rot="20247847">
              <a:off x="7057090" y="3723791"/>
              <a:ext cx="2125903" cy="261610"/>
            </a:xfrm>
            <a:prstGeom prst="rect">
              <a:avLst/>
            </a:prstGeom>
            <a:noFill/>
          </p:spPr>
          <p:txBody>
            <a:bodyPr wrap="none" rtlCol="0">
              <a:spAutoFit/>
            </a:bodyPr>
            <a:lstStyle/>
            <a:p>
              <a:r>
                <a:rPr lang="en-US" sz="1100" dirty="0"/>
                <a:t>Magnetic quadrupole (to focus)</a:t>
              </a:r>
            </a:p>
          </p:txBody>
        </p:sp>
        <p:cxnSp>
          <p:nvCxnSpPr>
            <p:cNvPr id="20" name="Straight Arrow Connector 19"/>
            <p:cNvCxnSpPr/>
            <p:nvPr/>
          </p:nvCxnSpPr>
          <p:spPr bwMode="auto">
            <a:xfrm>
              <a:off x="6959351" y="4606476"/>
              <a:ext cx="2692649" cy="870734"/>
            </a:xfrm>
            <a:prstGeom prst="straightConnector1">
              <a:avLst/>
            </a:prstGeom>
            <a:noFill/>
            <a:ln w="9525" cap="flat" cmpd="sng" algn="ctr">
              <a:solidFill>
                <a:srgbClr val="0070C0"/>
              </a:solidFill>
              <a:prstDash val="solid"/>
              <a:round/>
              <a:headEnd type="none" w="med" len="med"/>
              <a:tailEnd type="triangle"/>
            </a:ln>
            <a:effectLst/>
          </p:spPr>
        </p:cxnSp>
        <p:sp>
          <p:nvSpPr>
            <p:cNvPr id="22" name="TextBox 21"/>
            <p:cNvSpPr txBox="1"/>
            <p:nvPr/>
          </p:nvSpPr>
          <p:spPr>
            <a:xfrm rot="1168857">
              <a:off x="7682037" y="4772613"/>
              <a:ext cx="1107996" cy="261610"/>
            </a:xfrm>
            <a:prstGeom prst="rect">
              <a:avLst/>
            </a:prstGeom>
            <a:noFill/>
          </p:spPr>
          <p:txBody>
            <a:bodyPr wrap="none" rtlCol="0">
              <a:spAutoFit/>
            </a:bodyPr>
            <a:lstStyle/>
            <a:p>
              <a:r>
                <a:rPr lang="en-US" sz="1100" dirty="0"/>
                <a:t>Slits (to select)</a:t>
              </a:r>
            </a:p>
          </p:txBody>
        </p:sp>
        <p:cxnSp>
          <p:nvCxnSpPr>
            <p:cNvPr id="25" name="Straight Arrow Connector 24"/>
            <p:cNvCxnSpPr/>
            <p:nvPr/>
          </p:nvCxnSpPr>
          <p:spPr bwMode="auto">
            <a:xfrm>
              <a:off x="5715000" y="3427415"/>
              <a:ext cx="4271340" cy="1367567"/>
            </a:xfrm>
            <a:prstGeom prst="straightConnector1">
              <a:avLst/>
            </a:prstGeom>
            <a:noFill/>
            <a:ln w="9525" cap="flat" cmpd="sng" algn="ctr">
              <a:solidFill>
                <a:srgbClr val="FF0000"/>
              </a:solidFill>
              <a:prstDash val="solid"/>
              <a:round/>
              <a:headEnd type="none" w="med" len="med"/>
              <a:tailEnd type="triangle"/>
            </a:ln>
            <a:effectLst/>
          </p:spPr>
        </p:cxnSp>
        <p:sp>
          <p:nvSpPr>
            <p:cNvPr id="28" name="TextBox 27"/>
            <p:cNvSpPr txBox="1"/>
            <p:nvPr/>
          </p:nvSpPr>
          <p:spPr>
            <a:xfrm rot="1168857">
              <a:off x="8265429" y="4105958"/>
              <a:ext cx="716863" cy="261610"/>
            </a:xfrm>
            <a:prstGeom prst="rect">
              <a:avLst/>
            </a:prstGeom>
            <a:noFill/>
          </p:spPr>
          <p:txBody>
            <a:bodyPr wrap="none" rtlCol="0">
              <a:spAutoFit/>
            </a:bodyPr>
            <a:lstStyle/>
            <a:p>
              <a:r>
                <a:rPr lang="en-US" sz="1100" dirty="0">
                  <a:solidFill>
                    <a:srgbClr val="FF0000"/>
                  </a:solidFill>
                </a:rPr>
                <a:t>Detector</a:t>
              </a:r>
            </a:p>
          </p:txBody>
        </p:sp>
      </p:grpSp>
    </p:spTree>
    <p:extLst>
      <p:ext uri="{BB962C8B-B14F-4D97-AF65-F5344CB8AC3E}">
        <p14:creationId xmlns:p14="http://schemas.microsoft.com/office/powerpoint/2010/main" val="420258790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4">
            <a:extLst>
              <a:ext uri="{FF2B5EF4-FFF2-40B4-BE49-F238E27FC236}">
                <a16:creationId xmlns="" xmlns:a16="http://schemas.microsoft.com/office/drawing/2014/main" id="{FC16F0DC-A3DE-446A-9919-23A56481DDFC}"/>
              </a:ext>
            </a:extLst>
          </p:cNvPr>
          <p:cNvSpPr txBox="1">
            <a:spLocks/>
          </p:cNvSpPr>
          <p:nvPr/>
        </p:nvSpPr>
        <p:spPr bwMode="auto">
          <a:xfrm>
            <a:off x="19050" y="-19129"/>
            <a:ext cx="5727264"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algn="l"/>
            <a:r>
              <a:rPr lang="en-US" sz="1800" b="0" kern="0" spc="200" dirty="0" smtClean="0">
                <a:solidFill>
                  <a:schemeClr val="bg1">
                    <a:lumMod val="40000"/>
                    <a:lumOff val="60000"/>
                  </a:schemeClr>
                </a:solidFill>
                <a:effectLst/>
                <a:latin typeface="Blackadder ITC" panose="04020505051007020D02" pitchFamily="82" charset="0"/>
              </a:rPr>
              <a:t>Sense of humor</a:t>
            </a:r>
            <a:endParaRPr lang="en-US" sz="1800" b="0" kern="0" spc="200" dirty="0">
              <a:solidFill>
                <a:schemeClr val="bg1">
                  <a:lumMod val="40000"/>
                  <a:lumOff val="60000"/>
                </a:schemeClr>
              </a:solidFill>
              <a:effectLst/>
              <a:latin typeface="Blackadder ITC" panose="04020505051007020D02" pitchFamily="82" charset="0"/>
            </a:endParaRPr>
          </a:p>
        </p:txBody>
      </p:sp>
      <p:sp>
        <p:nvSpPr>
          <p:cNvPr id="34" name="Rectangle 33">
            <a:extLst>
              <a:ext uri="{FF2B5EF4-FFF2-40B4-BE49-F238E27FC236}">
                <a16:creationId xmlns="" xmlns:a16="http://schemas.microsoft.com/office/drawing/2014/main" id="{2AFB3064-38E1-4FEE-8EA6-C9883700E084}"/>
              </a:ext>
            </a:extLst>
          </p:cNvPr>
          <p:cNvSpPr/>
          <p:nvPr/>
        </p:nvSpPr>
        <p:spPr>
          <a:xfrm>
            <a:off x="983814" y="609600"/>
            <a:ext cx="9525000" cy="2677656"/>
          </a:xfrm>
          <a:prstGeom prst="rect">
            <a:avLst/>
          </a:prstGeom>
        </p:spPr>
        <p:txBody>
          <a:bodyPr wrap="square">
            <a:spAutoFit/>
          </a:bodyPr>
          <a:lstStyle/>
          <a:p>
            <a:pPr algn="ct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with all my deep respect for my scientific supervisor, </a:t>
            </a:r>
            <a:endPar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endParaRPr>
          </a:p>
          <a:p>
            <a:pPr algn="ctr"/>
            <a:r>
              <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who </a:t>
            </a: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has a great sense of humor,</a:t>
            </a:r>
          </a:p>
          <a:p>
            <a:pPr algn="ct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who knows </a:t>
            </a:r>
            <a:r>
              <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the story and some </a:t>
            </a: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details of this presentation, </a:t>
            </a:r>
            <a:endPar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endParaRPr>
          </a:p>
          <a:p>
            <a:pPr algn="ctr"/>
            <a:r>
              <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who helped </a:t>
            </a: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me with the preparation, </a:t>
            </a:r>
            <a:endPar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endParaRPr>
          </a:p>
          <a:p>
            <a:pPr algn="ctr"/>
            <a:r>
              <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but has </a:t>
            </a: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not </a:t>
            </a:r>
            <a:r>
              <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seen </a:t>
            </a: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rPr>
              <a:t>yet </a:t>
            </a:r>
            <a:r>
              <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it</a:t>
            </a: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 </a:t>
            </a:r>
            <a:endPar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endParaRPr>
          </a:p>
          <a:p>
            <a:pPr algn="ctr"/>
            <a:endPar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endParaRPr>
          </a:p>
          <a:p>
            <a:pPr algn="ctr"/>
            <a:r>
              <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I </a:t>
            </a: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hope </a:t>
            </a:r>
            <a:r>
              <a:rPr lang="en-US" b="1"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he’ll  have fun</a:t>
            </a:r>
            <a:r>
              <a:rPr lang="en-US" b="1" dirty="0" smtClean="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a:t>
            </a:r>
            <a:endPar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468" y="3733800"/>
            <a:ext cx="4139692" cy="2761951"/>
          </a:xfrm>
          <a:prstGeom prst="rect">
            <a:avLst/>
          </a:prstGeom>
        </p:spPr>
      </p:pic>
    </p:spTree>
    <p:extLst>
      <p:ext uri="{BB962C8B-B14F-4D97-AF65-F5344CB8AC3E}">
        <p14:creationId xmlns:p14="http://schemas.microsoft.com/office/powerpoint/2010/main" val="3885830384"/>
      </p:ext>
    </p:extLst>
  </p:cSld>
  <p:clrMapOvr>
    <a:masterClrMapping/>
  </p:clrMapOvr>
  <p:transition advClick="0" advTm="2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1981200" y="-27309"/>
            <a:ext cx="7620000" cy="533400"/>
          </a:xfrm>
        </p:spPr>
        <p:txBody>
          <a:bodyPr/>
          <a:lstStyle/>
          <a:p>
            <a:r>
              <a:rPr lang="en-US" b="1" dirty="0">
                <a:solidFill>
                  <a:schemeClr val="tx1">
                    <a:lumMod val="95000"/>
                  </a:schemeClr>
                </a:solidFill>
              </a:rPr>
              <a:t>LISE</a:t>
            </a:r>
            <a:r>
              <a:rPr lang="en-US" b="1" baseline="30000" dirty="0">
                <a:solidFill>
                  <a:schemeClr val="tx1">
                    <a:lumMod val="95000"/>
                  </a:schemeClr>
                </a:solidFill>
              </a:rPr>
              <a:t>++</a:t>
            </a:r>
            <a:r>
              <a:rPr lang="en-US" b="1" dirty="0">
                <a:solidFill>
                  <a:schemeClr val="tx1">
                    <a:lumMod val="95000"/>
                  </a:schemeClr>
                </a:solidFill>
              </a:rPr>
              <a:t> package</a:t>
            </a:r>
          </a:p>
        </p:txBody>
      </p:sp>
      <p:sp>
        <p:nvSpPr>
          <p:cNvPr id="8" name="Slide Number Placeholder 4"/>
          <p:cNvSpPr>
            <a:spLocks noGrp="1"/>
          </p:cNvSpPr>
          <p:nvPr>
            <p:ph type="sldNum" sz="quarter" idx="12"/>
          </p:nvPr>
        </p:nvSpPr>
        <p:spPr/>
        <p:txBody>
          <a:bodyPr/>
          <a:lstStyle/>
          <a:p>
            <a:fld id="{03CADF29-9F94-4B0D-80F4-252D17990F8F}" type="slidenum">
              <a:rPr lang="en-US"/>
              <a:pPr/>
              <a:t>20</a:t>
            </a:fld>
            <a:endParaRPr lang="en-US"/>
          </a:p>
        </p:txBody>
      </p:sp>
      <p:sp>
        <p:nvSpPr>
          <p:cNvPr id="2" name="Footer Placeholder 1"/>
          <p:cNvSpPr>
            <a:spLocks noGrp="1"/>
          </p:cNvSpPr>
          <p:nvPr>
            <p:ph type="ftr" sz="quarter" idx="11"/>
          </p:nvPr>
        </p:nvSpPr>
        <p:spPr/>
        <p:txBody>
          <a:bodyPr/>
          <a:lstStyle/>
          <a:p>
            <a:r>
              <a:rPr lang="en-US"/>
              <a:t>OT@SIM.NSCL.MSU  04/04/18</a:t>
            </a:r>
            <a:endParaRPr lang="en-US" dirty="0"/>
          </a:p>
        </p:txBody>
      </p:sp>
      <p:pic>
        <p:nvPicPr>
          <p:cNvPr id="7" name="Picture 6"/>
          <p:cNvPicPr>
            <a:picLocks noChangeAspect="1"/>
          </p:cNvPicPr>
          <p:nvPr/>
        </p:nvPicPr>
        <p:blipFill>
          <a:blip r:embed="rId3"/>
          <a:stretch>
            <a:fillRect/>
          </a:stretch>
        </p:blipFill>
        <p:spPr>
          <a:xfrm>
            <a:off x="200554" y="1080773"/>
            <a:ext cx="5795354" cy="5015227"/>
          </a:xfrm>
          <a:prstGeom prst="rect">
            <a:avLst/>
          </a:prstGeom>
          <a:ln w="12700">
            <a:solidFill>
              <a:schemeClr val="accent3">
                <a:lumMod val="50000"/>
              </a:schemeClr>
            </a:solidFill>
          </a:ln>
        </p:spPr>
      </p:pic>
      <p:pic>
        <p:nvPicPr>
          <p:cNvPr id="11" name="Picture 10"/>
          <p:cNvPicPr>
            <a:picLocks noChangeAspect="1"/>
          </p:cNvPicPr>
          <p:nvPr/>
        </p:nvPicPr>
        <p:blipFill>
          <a:blip r:embed="rId4"/>
          <a:stretch>
            <a:fillRect/>
          </a:stretch>
        </p:blipFill>
        <p:spPr>
          <a:xfrm>
            <a:off x="5093838" y="2438400"/>
            <a:ext cx="6897608" cy="4073454"/>
          </a:xfrm>
          <a:prstGeom prst="rect">
            <a:avLst/>
          </a:prstGeom>
          <a:ln w="12700">
            <a:solidFill>
              <a:schemeClr val="accent3">
                <a:lumMod val="50000"/>
              </a:schemeClr>
            </a:solidFill>
          </a:ln>
        </p:spPr>
      </p:pic>
      <p:sp>
        <p:nvSpPr>
          <p:cNvPr id="3" name="Rectangle 2"/>
          <p:cNvSpPr/>
          <p:nvPr/>
        </p:nvSpPr>
        <p:spPr>
          <a:xfrm>
            <a:off x="200554" y="618902"/>
            <a:ext cx="6019800" cy="307777"/>
          </a:xfrm>
          <a:prstGeom prst="rect">
            <a:avLst/>
          </a:prstGeom>
        </p:spPr>
        <p:txBody>
          <a:bodyPr wrap="square">
            <a:spAutoFit/>
          </a:bodyPr>
          <a:lstStyle/>
          <a:p>
            <a:r>
              <a:rPr lang="en-US" sz="1400" dirty="0" smtClean="0">
                <a:solidFill>
                  <a:schemeClr val="tx2">
                    <a:lumMod val="75000"/>
                  </a:schemeClr>
                </a:solidFill>
              </a:rPr>
              <a:t>Besides analytical calculation of </a:t>
            </a:r>
            <a:r>
              <a:rPr lang="en-US" sz="1400" dirty="0">
                <a:solidFill>
                  <a:schemeClr val="tx2">
                    <a:lumMod val="75000"/>
                  </a:schemeClr>
                </a:solidFill>
              </a:rPr>
              <a:t>the transmission and yields of fragments </a:t>
            </a:r>
          </a:p>
        </p:txBody>
      </p:sp>
    </p:spTree>
    <p:extLst>
      <p:ext uri="{BB962C8B-B14F-4D97-AF65-F5344CB8AC3E}">
        <p14:creationId xmlns:p14="http://schemas.microsoft.com/office/powerpoint/2010/main" val="390388409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31000">
              <a:srgbClr val="E5E9FB"/>
            </a:gs>
            <a:gs pos="51000">
              <a:srgbClr val="E4E8FB"/>
            </a:gs>
            <a:gs pos="86000">
              <a:schemeClr val="accent4">
                <a:lumMod val="25000"/>
              </a:schemeClr>
            </a:gs>
            <a:gs pos="7000">
              <a:srgbClr val="96AB94"/>
            </a:gs>
          </a:gsLst>
          <a:lin ang="42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7068AB7A-772D-45D1-9989-AEA932B2E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484" y="3500610"/>
            <a:ext cx="6856468" cy="3357390"/>
          </a:xfrm>
          <a:prstGeom prst="rect">
            <a:avLst/>
          </a:prstGeom>
        </p:spPr>
      </p:pic>
      <p:sp>
        <p:nvSpPr>
          <p:cNvPr id="16" name="Title 4">
            <a:extLst>
              <a:ext uri="{FF2B5EF4-FFF2-40B4-BE49-F238E27FC236}">
                <a16:creationId xmlns="" xmlns:a16="http://schemas.microsoft.com/office/drawing/2014/main" id="{4181C82A-737E-4E72-A616-4F21FF1088CB}"/>
              </a:ext>
            </a:extLst>
          </p:cNvPr>
          <p:cNvSpPr txBox="1">
            <a:spLocks/>
          </p:cNvSpPr>
          <p:nvPr/>
        </p:nvSpPr>
        <p:spPr bwMode="auto">
          <a:xfrm>
            <a:off x="19050" y="-19129"/>
            <a:ext cx="5727264"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algn="l"/>
            <a:r>
              <a:rPr lang="en-US" sz="1800" b="0" kern="0" spc="200" dirty="0">
                <a:solidFill>
                  <a:schemeClr val="accent6">
                    <a:lumMod val="50000"/>
                  </a:schemeClr>
                </a:solidFill>
                <a:effectLst/>
                <a:latin typeface="Blackadder ITC" panose="04020505051007020D02" pitchFamily="82" charset="0"/>
              </a:rPr>
              <a:t>Are you ready? </a:t>
            </a:r>
          </a:p>
        </p:txBody>
      </p:sp>
      <p:pic>
        <p:nvPicPr>
          <p:cNvPr id="17" name="Picture 16">
            <a:extLst>
              <a:ext uri="{FF2B5EF4-FFF2-40B4-BE49-F238E27FC236}">
                <a16:creationId xmlns="" xmlns:a16="http://schemas.microsoft.com/office/drawing/2014/main" id="{F5455571-E1E6-4A43-8CAE-3958E86DE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24" name="Picture 23">
            <a:extLst>
              <a:ext uri="{FF2B5EF4-FFF2-40B4-BE49-F238E27FC236}">
                <a16:creationId xmlns="" xmlns:a16="http://schemas.microsoft.com/office/drawing/2014/main" id="{0B5D3BB7-AEEA-43FE-B3FD-37D179F10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6451" y="304800"/>
            <a:ext cx="2257425" cy="1724025"/>
          </a:xfrm>
          <a:prstGeom prst="rect">
            <a:avLst/>
          </a:prstGeom>
        </p:spPr>
      </p:pic>
      <p:pic>
        <p:nvPicPr>
          <p:cNvPr id="18" name="Picture 17">
            <a:extLst>
              <a:ext uri="{FF2B5EF4-FFF2-40B4-BE49-F238E27FC236}">
                <a16:creationId xmlns="" xmlns:a16="http://schemas.microsoft.com/office/drawing/2014/main" id="{F67830DA-046D-4ED3-A2BF-D287ED70C98C}"/>
              </a:ext>
            </a:extLst>
          </p:cNvPr>
          <p:cNvPicPr>
            <a:picLocks/>
          </p:cNvPicPr>
          <p:nvPr/>
        </p:nvPicPr>
        <p:blipFill>
          <a:blip r:embed="rId5"/>
          <a:stretch>
            <a:fillRect/>
          </a:stretch>
        </p:blipFill>
        <p:spPr>
          <a:xfrm>
            <a:off x="-1113473" y="1670804"/>
            <a:ext cx="7132320" cy="3666744"/>
          </a:xfrm>
          <a:prstGeom prst="rect">
            <a:avLst/>
          </a:prstGeom>
          <a:scene3d>
            <a:camera prst="orthographicFront">
              <a:rot lat="900000" lon="18000000" rev="0"/>
            </a:camera>
            <a:lightRig rig="threePt" dir="t"/>
          </a:scene3d>
        </p:spPr>
      </p:pic>
    </p:spTree>
    <p:extLst>
      <p:ext uri="{BB962C8B-B14F-4D97-AF65-F5344CB8AC3E}">
        <p14:creationId xmlns:p14="http://schemas.microsoft.com/office/powerpoint/2010/main" val="260776246"/>
      </p:ext>
    </p:extLst>
  </p:cSld>
  <p:clrMapOvr>
    <a:masterClrMapping/>
  </p:clrMapOvr>
  <p:transition advClick="0" advTm="2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1C8BDF15-765D-4670-A6A3-B7873A7B29A2}"/>
              </a:ext>
            </a:extLst>
          </p:cNvPr>
          <p:cNvPicPr>
            <a:picLocks noChangeAspect="1"/>
          </p:cNvPicPr>
          <p:nvPr/>
        </p:nvPicPr>
        <p:blipFill>
          <a:blip r:embed="rId3"/>
          <a:stretch>
            <a:fillRect/>
          </a:stretch>
        </p:blipFill>
        <p:spPr>
          <a:xfrm>
            <a:off x="0" y="0"/>
            <a:ext cx="12192000" cy="6856786"/>
          </a:xfrm>
          <a:prstGeom prst="rect">
            <a:avLst/>
          </a:prstGeom>
        </p:spPr>
      </p:pic>
      <p:sp>
        <p:nvSpPr>
          <p:cNvPr id="789506" name="Rectangle 2"/>
          <p:cNvSpPr>
            <a:spLocks noGrp="1" noChangeArrowheads="1"/>
          </p:cNvSpPr>
          <p:nvPr>
            <p:ph type="title"/>
          </p:nvPr>
        </p:nvSpPr>
        <p:spPr/>
        <p:txBody>
          <a:bodyPr/>
          <a:lstStyle/>
          <a:p>
            <a:r>
              <a:rPr lang="en-US" dirty="0">
                <a:solidFill>
                  <a:schemeClr val="tx1">
                    <a:lumMod val="95000"/>
                  </a:schemeClr>
                </a:solidFill>
              </a:rPr>
              <a:t>Rare isotope beams: Basic principle of operation</a:t>
            </a:r>
          </a:p>
        </p:txBody>
      </p:sp>
      <p:grpSp>
        <p:nvGrpSpPr>
          <p:cNvPr id="3" name="Group 2">
            <a:extLst>
              <a:ext uri="{FF2B5EF4-FFF2-40B4-BE49-F238E27FC236}">
                <a16:creationId xmlns="" xmlns:a16="http://schemas.microsoft.com/office/drawing/2014/main" id="{A3EC6AFF-BE25-47F9-83DE-6CB0F155B6D1}"/>
              </a:ext>
            </a:extLst>
          </p:cNvPr>
          <p:cNvGrpSpPr/>
          <p:nvPr/>
        </p:nvGrpSpPr>
        <p:grpSpPr>
          <a:xfrm>
            <a:off x="2438400" y="3276600"/>
            <a:ext cx="7620000" cy="4114800"/>
            <a:chOff x="1844037" y="1663750"/>
            <a:chExt cx="8278346" cy="4132358"/>
          </a:xfrm>
          <a:scene3d>
            <a:camera prst="isometricTopUp">
              <a:rot lat="18504000" lon="19073486" rev="2656130"/>
            </a:camera>
            <a:lightRig rig="threePt" dir="t"/>
          </a:scene3d>
        </p:grpSpPr>
        <p:sp>
          <p:nvSpPr>
            <p:cNvPr id="6" name="Rounded Rectangle 5"/>
            <p:cNvSpPr/>
            <p:nvPr/>
          </p:nvSpPr>
          <p:spPr bwMode="auto">
            <a:xfrm>
              <a:off x="1844037" y="1663750"/>
              <a:ext cx="8278346" cy="4132358"/>
            </a:xfrm>
            <a:prstGeom prst="roundRect">
              <a:avLst/>
            </a:prstGeom>
            <a:solidFill>
              <a:srgbClr val="FFE7E7"/>
            </a:solidFill>
            <a:ln>
              <a:noFill/>
            </a:ln>
            <a:effectLst/>
            <a:extLst/>
          </p:spPr>
          <p:txBody>
            <a:bodyPr vert="horz" wrap="square" lIns="92075" tIns="46038" rIns="92075" bIns="46038" numCol="1" rtlCol="0" anchor="ctr" anchorCtr="0" compatLnSpc="1">
              <a:prstTxWarp prst="textNoShape">
                <a:avLst/>
              </a:prstTxWarp>
            </a:bodyPr>
            <a:lstStyle/>
            <a:p>
              <a:pPr algn="ctr" defTabSz="914400" fontAlgn="base">
                <a:spcBef>
                  <a:spcPct val="0"/>
                </a:spcBef>
                <a:spcAft>
                  <a:spcPct val="0"/>
                </a:spcAft>
              </a:pPr>
              <a:endParaRPr lang="en-US" sz="2000" b="1">
                <a:solidFill>
                  <a:schemeClr val="hlink"/>
                </a:solidFill>
                <a:latin typeface="Arial" panose="020B0604020202020204" pitchFamily="34" charset="0"/>
              </a:endParaRPr>
            </a:p>
          </p:txBody>
        </p:sp>
        <p:pic>
          <p:nvPicPr>
            <p:cNvPr id="10" name="Picture 3"/>
            <p:cNvPicPr>
              <a:picLocks noChangeAspect="1" noChangeArrowheads="1"/>
            </p:cNvPicPr>
            <p:nvPr/>
          </p:nvPicPr>
          <p:blipFill>
            <a:blip r:embed="rId4" cstate="print"/>
            <a:srcRect/>
            <a:stretch>
              <a:fillRect/>
            </a:stretch>
          </p:blipFill>
          <p:spPr bwMode="auto">
            <a:xfrm>
              <a:off x="2815238" y="1976841"/>
              <a:ext cx="6263145" cy="3171763"/>
            </a:xfrm>
            <a:prstGeom prst="rect">
              <a:avLst/>
            </a:prstGeom>
            <a:noFill/>
            <a:ln w="25400" cap="flat">
              <a:solidFill>
                <a:srgbClr val="FF0000"/>
              </a:solidFill>
              <a:miter lim="800000"/>
              <a:headEnd/>
              <a:tailEnd/>
            </a:ln>
            <a:effectLst>
              <a:outerShdw dist="76199" dir="2700000" algn="ctr" rotWithShape="0">
                <a:schemeClr val="bg2">
                  <a:alpha val="75000"/>
                </a:schemeClr>
              </a:outerShdw>
            </a:effectLst>
          </p:spPr>
        </p:pic>
        <p:sp>
          <p:nvSpPr>
            <p:cNvPr id="11" name="Rectangle 10"/>
            <p:cNvSpPr/>
            <p:nvPr/>
          </p:nvSpPr>
          <p:spPr>
            <a:xfrm rot="5400000">
              <a:off x="521472" y="3256801"/>
              <a:ext cx="3581402" cy="395301"/>
            </a:xfrm>
            <a:prstGeom prst="rect">
              <a:avLst/>
            </a:prstGeom>
          </p:spPr>
          <p:txBody>
            <a:bodyPr wrap="square">
              <a:spAutoFit/>
            </a:bodyPr>
            <a:lstStyle/>
            <a:p>
              <a:pPr marL="233363" indent="-227013" algn="ctr">
                <a:lnSpc>
                  <a:spcPts val="2300"/>
                </a:lnSpc>
                <a:spcBef>
                  <a:spcPts val="2400"/>
                </a:spcBef>
                <a:buClr>
                  <a:srgbClr val="008000"/>
                </a:buClr>
                <a:buSzPct val="85000"/>
                <a:defRPr/>
              </a:pPr>
              <a:r>
                <a:rPr lang="en-US" sz="2000" dirty="0">
                  <a:solidFill>
                    <a:schemeClr val="accent3">
                      <a:lumMod val="50000"/>
                    </a:schemeClr>
                  </a:solidFill>
                  <a:sym typeface="Symbol"/>
                </a:rPr>
                <a:t>1. Production</a:t>
              </a:r>
              <a:endParaRPr lang="en-US" sz="2800" dirty="0">
                <a:solidFill>
                  <a:schemeClr val="accent3">
                    <a:lumMod val="50000"/>
                  </a:schemeClr>
                </a:solidFill>
              </a:endParaRPr>
            </a:p>
          </p:txBody>
        </p:sp>
        <p:sp>
          <p:nvSpPr>
            <p:cNvPr id="12" name="Rectangle 11"/>
            <p:cNvSpPr/>
            <p:nvPr/>
          </p:nvSpPr>
          <p:spPr>
            <a:xfrm>
              <a:off x="4079911" y="5400807"/>
              <a:ext cx="3733800" cy="395301"/>
            </a:xfrm>
            <a:prstGeom prst="rect">
              <a:avLst/>
            </a:prstGeom>
          </p:spPr>
          <p:txBody>
            <a:bodyPr wrap="square">
              <a:spAutoFit/>
            </a:bodyPr>
            <a:lstStyle/>
            <a:p>
              <a:pPr marL="233363" indent="-227013" algn="ctr">
                <a:lnSpc>
                  <a:spcPts val="2300"/>
                </a:lnSpc>
                <a:spcBef>
                  <a:spcPts val="2400"/>
                </a:spcBef>
                <a:buClr>
                  <a:srgbClr val="008000"/>
                </a:buClr>
                <a:buSzPct val="85000"/>
                <a:defRPr/>
              </a:pPr>
              <a:r>
                <a:rPr lang="en-US" sz="2000" dirty="0">
                  <a:solidFill>
                    <a:schemeClr val="accent3">
                      <a:lumMod val="50000"/>
                    </a:schemeClr>
                  </a:solidFill>
                  <a:sym typeface="Symbol"/>
                </a:rPr>
                <a:t>2. Separation</a:t>
              </a:r>
            </a:p>
          </p:txBody>
        </p:sp>
        <p:sp>
          <p:nvSpPr>
            <p:cNvPr id="13" name="Rectangle 12"/>
            <p:cNvSpPr/>
            <p:nvPr/>
          </p:nvSpPr>
          <p:spPr>
            <a:xfrm rot="16200000">
              <a:off x="7706960" y="3277960"/>
              <a:ext cx="3809999" cy="830997"/>
            </a:xfrm>
            <a:prstGeom prst="rect">
              <a:avLst/>
            </a:prstGeom>
          </p:spPr>
          <p:txBody>
            <a:bodyPr wrap="square">
              <a:spAutoFit/>
            </a:bodyPr>
            <a:lstStyle/>
            <a:p>
              <a:pPr marL="233363" indent="-227013" algn="ctr">
                <a:lnSpc>
                  <a:spcPct val="120000"/>
                </a:lnSpc>
                <a:spcBef>
                  <a:spcPts val="2400"/>
                </a:spcBef>
                <a:spcAft>
                  <a:spcPts val="600"/>
                </a:spcAft>
                <a:buClr>
                  <a:srgbClr val="008000"/>
                </a:buClr>
                <a:buSzPct val="85000"/>
                <a:defRPr/>
              </a:pPr>
              <a:r>
                <a:rPr lang="en-US" sz="2000" dirty="0">
                  <a:solidFill>
                    <a:schemeClr val="accent3">
                      <a:lumMod val="50000"/>
                    </a:schemeClr>
                  </a:solidFill>
                </a:rPr>
                <a:t>3. Registration,</a:t>
              </a:r>
              <a:br>
                <a:rPr lang="en-US" sz="2000" dirty="0">
                  <a:solidFill>
                    <a:schemeClr val="accent3">
                      <a:lumMod val="50000"/>
                    </a:schemeClr>
                  </a:solidFill>
                </a:rPr>
              </a:br>
              <a:r>
                <a:rPr lang="en-US" sz="2000" dirty="0">
                  <a:solidFill>
                    <a:schemeClr val="accent3">
                      <a:lumMod val="50000"/>
                    </a:schemeClr>
                  </a:solidFill>
                </a:rPr>
                <a:t>  Identification</a:t>
              </a:r>
              <a:endParaRPr lang="en-US" sz="2800" dirty="0">
                <a:solidFill>
                  <a:schemeClr val="accent3">
                    <a:lumMod val="50000"/>
                  </a:schemeClr>
                </a:solidFill>
              </a:endParaRPr>
            </a:p>
          </p:txBody>
        </p:sp>
      </p:grpSp>
      <p:pic>
        <p:nvPicPr>
          <p:cNvPr id="19" name="Picture 18">
            <a:extLst>
              <a:ext uri="{FF2B5EF4-FFF2-40B4-BE49-F238E27FC236}">
                <a16:creationId xmlns="" xmlns:a16="http://schemas.microsoft.com/office/drawing/2014/main" id="{F8A915FC-1F53-4843-881B-DFC3C37F7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9163" y="3938581"/>
            <a:ext cx="3143250" cy="1333500"/>
          </a:xfrm>
          <a:prstGeom prst="rect">
            <a:avLst/>
          </a:prstGeom>
        </p:spPr>
      </p:pic>
    </p:spTree>
    <p:extLst>
      <p:ext uri="{BB962C8B-B14F-4D97-AF65-F5344CB8AC3E}">
        <p14:creationId xmlns:p14="http://schemas.microsoft.com/office/powerpoint/2010/main" val="29112016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000" y="0"/>
            <a:ext cx="7696200" cy="533400"/>
          </a:xfrm>
        </p:spPr>
        <p:txBody>
          <a:bodyPr/>
          <a:lstStyle/>
          <a:p>
            <a:r>
              <a:rPr lang="en-US" sz="2800" dirty="0"/>
              <a:t>1</a:t>
            </a:r>
          </a:p>
        </p:txBody>
      </p:sp>
      <p:sp>
        <p:nvSpPr>
          <p:cNvPr id="4" name="Footer Placeholder 3"/>
          <p:cNvSpPr>
            <a:spLocks noGrp="1"/>
          </p:cNvSpPr>
          <p:nvPr>
            <p:ph type="ftr" sz="quarter" idx="11"/>
          </p:nvPr>
        </p:nvSpPr>
        <p:spPr/>
        <p:txBody>
          <a:bodyPr/>
          <a:lstStyle/>
          <a:p>
            <a:pPr>
              <a:defRPr/>
            </a:pPr>
            <a:r>
              <a:rPr lang="nn-NO"/>
              <a:t>OT@SIM.NSCL.MSU  04/04/18</a:t>
            </a:r>
            <a:endParaRPr lang="en-US"/>
          </a:p>
        </p:txBody>
      </p:sp>
      <p:sp>
        <p:nvSpPr>
          <p:cNvPr id="5" name="Slide Number Placeholder 4"/>
          <p:cNvSpPr>
            <a:spLocks noGrp="1"/>
          </p:cNvSpPr>
          <p:nvPr>
            <p:ph type="sldNum" sz="quarter" idx="12"/>
          </p:nvPr>
        </p:nvSpPr>
        <p:spPr/>
        <p:txBody>
          <a:bodyPr/>
          <a:lstStyle/>
          <a:p>
            <a:pPr>
              <a:defRPr/>
            </a:pPr>
            <a:fld id="{6BFA1CDA-62A8-4B2A-ABBD-8FE174704D3A}" type="slidenum">
              <a:rPr lang="en-US" smtClean="0"/>
              <a:pPr>
                <a:defRPr/>
              </a:pPr>
              <a:t>23</a:t>
            </a:fld>
            <a:endParaRPr lang="en-US"/>
          </a:p>
        </p:txBody>
      </p:sp>
      <p:sp>
        <p:nvSpPr>
          <p:cNvPr id="13" name="TextBox 12"/>
          <p:cNvSpPr txBox="1"/>
          <p:nvPr/>
        </p:nvSpPr>
        <p:spPr>
          <a:xfrm>
            <a:off x="0" y="0"/>
            <a:ext cx="12192000" cy="6858000"/>
          </a:xfrm>
          <a:prstGeom prst="rect">
            <a:avLst/>
          </a:prstGeom>
          <a:solidFill>
            <a:schemeClr val="accent1">
              <a:lumMod val="50000"/>
            </a:schemeClr>
          </a:solidFill>
        </p:spPr>
        <p:txBody>
          <a:bodyPr wrap="none" rtlCol="0">
            <a:noAutofit/>
          </a:bodyPr>
          <a:lstStyle/>
          <a:p>
            <a:endParaRPr lang="en-US" sz="6000" dirty="0">
              <a:solidFill>
                <a:schemeClr val="tx1">
                  <a:lumMod val="95000"/>
                </a:schemeClr>
              </a:solidFill>
            </a:endParaRPr>
          </a:p>
          <a:p>
            <a:endParaRPr lang="en-US" sz="6000" dirty="0">
              <a:solidFill>
                <a:schemeClr val="tx1">
                  <a:lumMod val="95000"/>
                </a:schemeClr>
              </a:solidFill>
            </a:endParaRPr>
          </a:p>
          <a:p>
            <a:endParaRPr lang="ru-RU" sz="6000" dirty="0">
              <a:solidFill>
                <a:schemeClr val="tx1">
                  <a:lumMod val="95000"/>
                </a:schemeClr>
              </a:solidFill>
            </a:endParaRPr>
          </a:p>
          <a:p>
            <a:pPr algn="ctr"/>
            <a:r>
              <a:rPr lang="en-US" sz="6000" dirty="0">
                <a:solidFill>
                  <a:schemeClr val="tx1">
                    <a:lumMod val="95000"/>
                  </a:schemeClr>
                </a:solidFill>
              </a:rPr>
              <a:t>Production</a:t>
            </a:r>
          </a:p>
        </p:txBody>
      </p:sp>
    </p:spTree>
    <p:extLst>
      <p:ext uri="{BB962C8B-B14F-4D97-AF65-F5344CB8AC3E}">
        <p14:creationId xmlns:p14="http://schemas.microsoft.com/office/powerpoint/2010/main" val="3590550335"/>
      </p:ext>
    </p:extLst>
  </p:cSld>
  <p:clrMapOvr>
    <a:masterClrMapping/>
  </p:clrMapOvr>
  <p:transition advClick="0" advTm="2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4"/>
          <p:cNvSpPr>
            <a:spLocks noGrp="1"/>
          </p:cNvSpPr>
          <p:nvPr>
            <p:ph type="ftr" sz="quarter" idx="11"/>
          </p:nvPr>
        </p:nvSpPr>
        <p:spPr>
          <a:noFill/>
        </p:spPr>
        <p:txBody>
          <a:bodyPr/>
          <a:lstStyle/>
          <a:p>
            <a:r>
              <a:rPr lang="nn-NO"/>
              <a:t>OT@SIM.NSCL.MSU  04/04/18</a:t>
            </a:r>
            <a:endParaRPr lang="en-US" dirty="0"/>
          </a:p>
        </p:txBody>
      </p:sp>
      <p:sp>
        <p:nvSpPr>
          <p:cNvPr id="157698" name="Rectangle 2"/>
          <p:cNvSpPr>
            <a:spLocks noGrp="1" noChangeArrowheads="1"/>
          </p:cNvSpPr>
          <p:nvPr>
            <p:ph type="title"/>
          </p:nvPr>
        </p:nvSpPr>
        <p:spPr>
          <a:xfrm>
            <a:off x="838200" y="57150"/>
            <a:ext cx="10134599" cy="381000"/>
          </a:xfrm>
        </p:spPr>
        <p:txBody>
          <a:bodyPr/>
          <a:lstStyle/>
          <a:p>
            <a:pPr eaLnBrk="1" hangingPunct="1">
              <a:lnSpc>
                <a:spcPct val="90000"/>
              </a:lnSpc>
              <a:defRPr/>
            </a:pPr>
            <a:r>
              <a:rPr lang="en-US" sz="2800" b="1" dirty="0">
                <a:solidFill>
                  <a:schemeClr val="tx1">
                    <a:lumMod val="95000"/>
                  </a:schemeClr>
                </a:solidFill>
                <a:cs typeface="Times New Roman" charset="0"/>
              </a:rPr>
              <a:t>Production</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24</a:t>
            </a:fld>
            <a:endParaRPr lang="en-US" dirty="0"/>
          </a:p>
        </p:txBody>
      </p:sp>
      <p:sp>
        <p:nvSpPr>
          <p:cNvPr id="5" name="Rectangle 2"/>
          <p:cNvSpPr txBox="1">
            <a:spLocks noChangeArrowheads="1"/>
          </p:cNvSpPr>
          <p:nvPr/>
        </p:nvSpPr>
        <p:spPr bwMode="auto">
          <a:xfrm>
            <a:off x="266700" y="918286"/>
            <a:ext cx="11658600" cy="5578450"/>
          </a:xfrm>
          <a:prstGeom prst="rect">
            <a:avLst/>
          </a:prstGeom>
          <a:solidFill>
            <a:srgbClr val="F0F3FA"/>
          </a:solidFill>
          <a:ln w="41275" cap="rnd" cmpd="dbl">
            <a:solidFill>
              <a:schemeClr val="bg1">
                <a:lumMod val="40000"/>
                <a:lumOff val="60000"/>
              </a:schemeClr>
            </a:solidFill>
            <a:miter lim="800000"/>
            <a:headEnd/>
            <a:tailEnd/>
          </a:ln>
        </p:spPr>
        <p:txBody>
          <a:bodyPr vert="horz" wrap="square" lIns="457200" tIns="457200" rIns="274320" bIns="457200" numCol="1" anchor="t" anchorCtr="0" compatLnSpc="1">
            <a:prstTxWarp prst="textNoShape">
              <a:avLst/>
            </a:prstTxWarp>
            <a:spAutoFit/>
          </a:bodyPr>
          <a:lstStyle/>
          <a:p>
            <a:pPr marL="435307" indent="-342900">
              <a:spcBef>
                <a:spcPts val="1200"/>
              </a:spcBef>
              <a:buClr>
                <a:schemeClr val="accent6">
                  <a:lumMod val="50000"/>
                </a:schemeClr>
              </a:buClr>
              <a:buSzPct val="80000"/>
              <a:buFont typeface="+mj-lt"/>
              <a:buAutoNum type="arabicPeriod"/>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kern="0" dirty="0">
                <a:solidFill>
                  <a:schemeClr val="bg1">
                    <a:lumMod val="75000"/>
                  </a:schemeClr>
                </a:solidFill>
                <a:latin typeface="+mn-lt"/>
              </a:rPr>
              <a:t>Fragment  of  interest	</a:t>
            </a:r>
            <a:r>
              <a:rPr lang="en-US" sz="1600" kern="0" baseline="30000" dirty="0">
                <a:solidFill>
                  <a:srgbClr val="C00000"/>
                </a:solidFill>
                <a:latin typeface="+mn-lt"/>
              </a:rPr>
              <a:t>58</a:t>
            </a:r>
            <a:r>
              <a:rPr lang="en-US" sz="1600" kern="0" dirty="0">
                <a:solidFill>
                  <a:srgbClr val="C00000"/>
                </a:solidFill>
                <a:latin typeface="+mn-lt"/>
              </a:rPr>
              <a:t>Ca</a:t>
            </a:r>
          </a:p>
          <a:p>
            <a:pPr marL="435307" indent="-342900">
              <a:spcBef>
                <a:spcPts val="1200"/>
              </a:spcBef>
              <a:buClr>
                <a:schemeClr val="accent6">
                  <a:lumMod val="50000"/>
                </a:schemeClr>
              </a:buClr>
              <a:buSzPct val="80000"/>
              <a:buFont typeface="+mj-lt"/>
              <a:buAutoNum type="arabicPeriod"/>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endParaRPr lang="en-US" sz="1600" kern="0" dirty="0">
              <a:solidFill>
                <a:srgbClr val="FF0000"/>
              </a:solidFill>
              <a:latin typeface="+mn-lt"/>
            </a:endParaRPr>
          </a:p>
          <a:p>
            <a:pPr marL="435307" indent="-342900" algn="l">
              <a:spcBef>
                <a:spcPts val="1200"/>
              </a:spcBef>
              <a:buClr>
                <a:schemeClr val="accent6">
                  <a:lumMod val="50000"/>
                </a:schemeClr>
              </a:buClr>
              <a:buSzPct val="80000"/>
              <a:buFont typeface="+mj-lt"/>
              <a:buAutoNum type="arabicPeriod"/>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kern="0" dirty="0">
                <a:solidFill>
                  <a:schemeClr val="bg1">
                    <a:lumMod val="75000"/>
                  </a:schemeClr>
                </a:solidFill>
                <a:latin typeface="+mn-lt"/>
              </a:rPr>
              <a:t>Choice of place for the experiment	</a:t>
            </a:r>
            <a:r>
              <a:rPr lang="en-US" sz="1600" kern="0" dirty="0">
                <a:solidFill>
                  <a:srgbClr val="C00000"/>
                </a:solidFill>
                <a:latin typeface="+mn-lt"/>
              </a:rPr>
              <a:t>A1900 @ NSCL</a:t>
            </a:r>
            <a:r>
              <a:rPr lang="en-US" sz="1600" kern="0" dirty="0">
                <a:solidFill>
                  <a:srgbClr val="FF0000"/>
                </a:solidFill>
                <a:latin typeface="+mn-lt"/>
              </a:rPr>
              <a:t>	</a:t>
            </a:r>
            <a:r>
              <a:rPr lang="en-US" sz="1400" i="1" kern="0" dirty="0">
                <a:solidFill>
                  <a:schemeClr val="accent6">
                    <a:lumMod val="50000"/>
                  </a:schemeClr>
                </a:solidFill>
              </a:rPr>
              <a:t>default configuration</a:t>
            </a:r>
          </a:p>
          <a:p>
            <a:pPr marL="435307" indent="-342900" algn="l">
              <a:spcBef>
                <a:spcPts val="1200"/>
              </a:spcBef>
              <a:buClr>
                <a:schemeClr val="accent6">
                  <a:lumMod val="50000"/>
                </a:schemeClr>
              </a:buClr>
              <a:buSzPct val="80000"/>
              <a:buFont typeface="+mj-lt"/>
              <a:buAutoNum type="arabicPeriod"/>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endParaRPr lang="en-US" sz="1400" i="1" kern="0" dirty="0">
              <a:solidFill>
                <a:schemeClr val="accent6">
                  <a:lumMod val="50000"/>
                </a:schemeClr>
              </a:solidFill>
            </a:endParaRPr>
          </a:p>
          <a:p>
            <a:pPr marL="435307" indent="-342900" algn="l">
              <a:spcBef>
                <a:spcPts val="1500"/>
              </a:spcBef>
              <a:buClr>
                <a:schemeClr val="accent6">
                  <a:lumMod val="50000"/>
                </a:schemeClr>
              </a:buClr>
              <a:buSzPct val="80000"/>
              <a:buFont typeface="+mj-lt"/>
              <a:buAutoNum type="arabicPeriod"/>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kern="0" dirty="0">
                <a:solidFill>
                  <a:schemeClr val="bg1">
                    <a:lumMod val="75000"/>
                  </a:schemeClr>
                </a:solidFill>
                <a:latin typeface="+mn-lt"/>
              </a:rPr>
              <a:t>Settings </a:t>
            </a:r>
          </a:p>
          <a:p>
            <a:pPr marL="774623" lvl="1" indent="-285750">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kern="0" dirty="0">
                <a:solidFill>
                  <a:schemeClr val="bg1">
                    <a:lumMod val="75000"/>
                  </a:schemeClr>
                </a:solidFill>
              </a:rPr>
              <a:t>Reaction mechanism	</a:t>
            </a:r>
            <a:r>
              <a:rPr lang="en-US" sz="1600" kern="0" dirty="0">
                <a:solidFill>
                  <a:srgbClr val="C00000"/>
                </a:solidFill>
              </a:rPr>
              <a:t>Projectile </a:t>
            </a:r>
            <a:br>
              <a:rPr lang="en-US" sz="1600" kern="0" dirty="0">
                <a:solidFill>
                  <a:srgbClr val="C00000"/>
                </a:solidFill>
              </a:rPr>
            </a:br>
            <a:r>
              <a:rPr lang="en-US" sz="1600" kern="0" dirty="0">
                <a:solidFill>
                  <a:srgbClr val="C00000"/>
                </a:solidFill>
              </a:rPr>
              <a:t>												fragmentation </a:t>
            </a:r>
            <a:r>
              <a:rPr lang="en-US" sz="1400" i="1" kern="0" dirty="0">
                <a:solidFill>
                  <a:schemeClr val="bg1">
                    <a:lumMod val="75000"/>
                  </a:schemeClr>
                </a:solidFill>
              </a:rPr>
              <a:t>	</a:t>
            </a:r>
            <a:r>
              <a:rPr lang="en-US" sz="1400" i="1" kern="0" dirty="0">
                <a:solidFill>
                  <a:schemeClr val="accent6">
                    <a:lumMod val="50000"/>
                  </a:schemeClr>
                </a:solidFill>
              </a:rPr>
              <a:t>&gt; 95% experiments @ MSU</a:t>
            </a:r>
          </a:p>
          <a:p>
            <a:pPr marL="774623" lvl="1" indent="-285750">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endParaRPr lang="en-US" sz="1400" i="1" kern="0" dirty="0">
              <a:solidFill>
                <a:schemeClr val="accent6">
                  <a:lumMod val="50000"/>
                </a:schemeClr>
              </a:solidFill>
            </a:endParaRPr>
          </a:p>
          <a:p>
            <a:pPr marL="774623" lvl="1" indent="-285750" algn="l">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b="0" kern="0" dirty="0">
                <a:solidFill>
                  <a:schemeClr val="bg1">
                    <a:lumMod val="75000"/>
                  </a:schemeClr>
                </a:solidFill>
              </a:rPr>
              <a:t>Beam</a:t>
            </a:r>
          </a:p>
          <a:p>
            <a:pPr marL="774623" lvl="1" indent="-285750" algn="l">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b="0" kern="0" dirty="0">
                <a:solidFill>
                  <a:schemeClr val="bg1">
                    <a:lumMod val="75000"/>
                  </a:schemeClr>
                </a:solidFill>
              </a:rPr>
              <a:t>Target</a:t>
            </a:r>
          </a:p>
          <a:p>
            <a:pPr marL="774623" lvl="1" indent="-285750" algn="l">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endParaRPr lang="en-US" sz="1600" b="0" kern="0" dirty="0">
              <a:solidFill>
                <a:schemeClr val="bg1">
                  <a:lumMod val="75000"/>
                </a:schemeClr>
              </a:solidFill>
            </a:endParaRPr>
          </a:p>
          <a:p>
            <a:pPr marL="774623" lvl="1" indent="-285750" algn="l">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b="0" kern="0" dirty="0">
                <a:solidFill>
                  <a:schemeClr val="tx1">
                    <a:lumMod val="50000"/>
                  </a:schemeClr>
                </a:solidFill>
              </a:rPr>
              <a:t>Charge state model	no charge states	assumed at these energies in this Z-region</a:t>
            </a:r>
          </a:p>
          <a:p>
            <a:pPr marL="774623" lvl="1" indent="-285750" algn="l">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b="0" kern="0" dirty="0">
                <a:solidFill>
                  <a:schemeClr val="tx1">
                    <a:lumMod val="50000"/>
                  </a:schemeClr>
                </a:solidFill>
              </a:rPr>
              <a:t>Energy loss model	default	ATIMA</a:t>
            </a:r>
          </a:p>
          <a:p>
            <a:pPr marL="774623" lvl="1" indent="-285750">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b="0" kern="0" dirty="0">
                <a:solidFill>
                  <a:schemeClr val="tx1">
                    <a:lumMod val="50000"/>
                  </a:schemeClr>
                </a:solidFill>
              </a:rPr>
              <a:t>Secondary reactions in target	no</a:t>
            </a:r>
            <a:r>
              <a:rPr lang="en-US" sz="1600" kern="0" dirty="0">
                <a:solidFill>
                  <a:schemeClr val="tx1">
                    <a:lumMod val="50000"/>
                  </a:schemeClr>
                </a:solidFill>
              </a:rPr>
              <a:t>	assumed at these energies</a:t>
            </a:r>
            <a:endParaRPr lang="en-US" sz="1600" b="0" kern="0" dirty="0">
              <a:solidFill>
                <a:schemeClr val="tx1">
                  <a:lumMod val="50000"/>
                </a:schemeClr>
              </a:solidFill>
            </a:endParaRPr>
          </a:p>
        </p:txBody>
      </p:sp>
    </p:spTree>
    <p:extLst>
      <p:ext uri="{BB962C8B-B14F-4D97-AF65-F5344CB8AC3E}">
        <p14:creationId xmlns:p14="http://schemas.microsoft.com/office/powerpoint/2010/main" val="3365348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wipe(left)">
                                      <p:cBhvr>
                                        <p:cTn id="20" dur="500"/>
                                        <p:tgtEl>
                                          <p:spTgt spid="5">
                                            <p:txEl>
                                              <p:pRg st="5" end="5"/>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Effect transition="in" filter="wipe(left)">
                                      <p:cBhvr>
                                        <p:cTn id="23" dur="500"/>
                                        <p:tgtEl>
                                          <p:spTgt spid="5">
                                            <p:txEl>
                                              <p:pRg st="7" end="7"/>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wipe(left)">
                                      <p:cBhvr>
                                        <p:cTn id="26" dur="500"/>
                                        <p:tgtEl>
                                          <p:spTgt spid="5">
                                            <p:txEl>
                                              <p:pRg st="8" end="8"/>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animEffect transition="in" filter="wipe(left)">
                                      <p:cBhvr>
                                        <p:cTn id="29" dur="500"/>
                                        <p:tgtEl>
                                          <p:spTgt spid="5">
                                            <p:txEl>
                                              <p:pRg st="10" end="10"/>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wipe(left)">
                                      <p:cBhvr>
                                        <p:cTn id="32" dur="500"/>
                                        <p:tgtEl>
                                          <p:spTgt spid="5">
                                            <p:txEl>
                                              <p:pRg st="11" end="11"/>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animEffect transition="in" filter="wipe(left)">
                                      <p:cBhvr>
                                        <p:cTn id="35"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 xmlns:a16="http://schemas.microsoft.com/office/drawing/2014/main" id="{4FA0B337-3A75-4581-94FA-7E9BFC52042D}"/>
              </a:ext>
            </a:extLst>
          </p:cNvPr>
          <p:cNvSpPr/>
          <p:nvPr/>
        </p:nvSpPr>
        <p:spPr bwMode="auto">
          <a:xfrm>
            <a:off x="152400" y="654595"/>
            <a:ext cx="5943600" cy="1750754"/>
          </a:xfrm>
          <a:prstGeom prst="roundRect">
            <a:avLst/>
          </a:prstGeom>
          <a:solidFill>
            <a:srgbClr val="FFFFCC"/>
          </a:solidFill>
          <a:ln w="9525"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050" name="Footer Placeholder 4"/>
          <p:cNvSpPr>
            <a:spLocks noGrp="1"/>
          </p:cNvSpPr>
          <p:nvPr>
            <p:ph type="ftr" sz="quarter" idx="11"/>
          </p:nvPr>
        </p:nvSpPr>
        <p:spPr>
          <a:noFill/>
        </p:spPr>
        <p:txBody>
          <a:bodyPr/>
          <a:lstStyle/>
          <a:p>
            <a:r>
              <a:rPr lang="nn-NO"/>
              <a:t>OT@SIM.NSCL.MSU  04/04/18</a:t>
            </a:r>
            <a:endParaRPr lang="en-US" dirty="0"/>
          </a:p>
        </p:txBody>
      </p:sp>
      <p:sp>
        <p:nvSpPr>
          <p:cNvPr id="157698" name="Rectangle 2"/>
          <p:cNvSpPr>
            <a:spLocks noGrp="1" noChangeArrowheads="1"/>
          </p:cNvSpPr>
          <p:nvPr>
            <p:ph type="title"/>
          </p:nvPr>
        </p:nvSpPr>
        <p:spPr>
          <a:xfrm>
            <a:off x="914400" y="57150"/>
            <a:ext cx="10134599" cy="381000"/>
          </a:xfrm>
        </p:spPr>
        <p:txBody>
          <a:bodyPr/>
          <a:lstStyle/>
          <a:p>
            <a:pPr eaLnBrk="1" hangingPunct="1">
              <a:lnSpc>
                <a:spcPct val="90000"/>
              </a:lnSpc>
              <a:defRPr/>
            </a:pPr>
            <a:r>
              <a:rPr lang="en-US" sz="2800" b="1" dirty="0">
                <a:solidFill>
                  <a:schemeClr val="tx1">
                    <a:lumMod val="95000"/>
                  </a:schemeClr>
                </a:solidFill>
                <a:cs typeface="Times New Roman" charset="0"/>
              </a:rPr>
              <a:t>Projectile Fragmentation</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25</a:t>
            </a:fld>
            <a:endParaRPr lang="en-US" dirty="0"/>
          </a:p>
        </p:txBody>
      </p:sp>
      <p:grpSp>
        <p:nvGrpSpPr>
          <p:cNvPr id="6" name="Group 5">
            <a:extLst>
              <a:ext uri="{FF2B5EF4-FFF2-40B4-BE49-F238E27FC236}">
                <a16:creationId xmlns="" xmlns:a16="http://schemas.microsoft.com/office/drawing/2014/main" id="{F2C8AFCF-E16A-4374-86C2-E9F633ED3A14}"/>
              </a:ext>
            </a:extLst>
          </p:cNvPr>
          <p:cNvGrpSpPr/>
          <p:nvPr/>
        </p:nvGrpSpPr>
        <p:grpSpPr>
          <a:xfrm>
            <a:off x="228600" y="688680"/>
            <a:ext cx="5867400" cy="1562761"/>
            <a:chOff x="3352800" y="589692"/>
            <a:chExt cx="6410342" cy="1562761"/>
          </a:xfrm>
        </p:grpSpPr>
        <p:grpSp>
          <p:nvGrpSpPr>
            <p:cNvPr id="4" name="Group 3">
              <a:extLst>
                <a:ext uri="{FF2B5EF4-FFF2-40B4-BE49-F238E27FC236}">
                  <a16:creationId xmlns="" xmlns:a16="http://schemas.microsoft.com/office/drawing/2014/main" id="{F5492233-9078-4064-8CBA-F52E9E5C7ED2}"/>
                </a:ext>
              </a:extLst>
            </p:cNvPr>
            <p:cNvGrpSpPr/>
            <p:nvPr/>
          </p:nvGrpSpPr>
          <p:grpSpPr>
            <a:xfrm>
              <a:off x="3352800" y="589692"/>
              <a:ext cx="6032202" cy="1546726"/>
              <a:chOff x="2342101" y="421732"/>
              <a:chExt cx="7175202" cy="1984904"/>
            </a:xfrm>
          </p:grpSpPr>
          <p:sp>
            <p:nvSpPr>
              <p:cNvPr id="148" name="Rectangle 117">
                <a:extLst>
                  <a:ext uri="{FF2B5EF4-FFF2-40B4-BE49-F238E27FC236}">
                    <a16:creationId xmlns="" xmlns:a16="http://schemas.microsoft.com/office/drawing/2014/main" id="{DEBC69FC-DA59-4865-AB84-35FA6D08406C}"/>
                  </a:ext>
                </a:extLst>
              </p:cNvPr>
              <p:cNvSpPr>
                <a:spLocks noChangeArrowheads="1"/>
              </p:cNvSpPr>
              <p:nvPr/>
            </p:nvSpPr>
            <p:spPr bwMode="auto">
              <a:xfrm>
                <a:off x="2342101" y="1741178"/>
                <a:ext cx="1159703" cy="352169"/>
              </a:xfrm>
              <a:prstGeom prst="rect">
                <a:avLst/>
              </a:prstGeom>
              <a:noFill/>
              <a:ln w="12700">
                <a:noFill/>
                <a:miter lim="800000"/>
                <a:headEnd/>
                <a:tailEnd/>
              </a:ln>
            </p:spPr>
            <p:txBody>
              <a:bodyPr wrap="square" lIns="81173" tIns="39874" rIns="81173" bIns="39874">
                <a:spAutoFit/>
              </a:bodyPr>
              <a:lstStyle/>
              <a:p>
                <a:pPr defTabSz="820446" eaLnBrk="0" hangingPunct="0">
                  <a:lnSpc>
                    <a:spcPct val="90000"/>
                  </a:lnSpc>
                </a:pPr>
                <a:r>
                  <a:rPr lang="en-US" sz="1400" dirty="0">
                    <a:latin typeface="+mn-lt"/>
                  </a:rPr>
                  <a:t>projectile</a:t>
                </a:r>
              </a:p>
            </p:txBody>
          </p:sp>
          <p:sp>
            <p:nvSpPr>
              <p:cNvPr id="149" name="Rectangle 118">
                <a:extLst>
                  <a:ext uri="{FF2B5EF4-FFF2-40B4-BE49-F238E27FC236}">
                    <a16:creationId xmlns="" xmlns:a16="http://schemas.microsoft.com/office/drawing/2014/main" id="{18EC1AC7-2BBB-4914-8575-B75A98A6A39E}"/>
                  </a:ext>
                </a:extLst>
              </p:cNvPr>
              <p:cNvSpPr>
                <a:spLocks noChangeArrowheads="1"/>
              </p:cNvSpPr>
              <p:nvPr/>
            </p:nvSpPr>
            <p:spPr bwMode="auto">
              <a:xfrm>
                <a:off x="3389938" y="2054467"/>
                <a:ext cx="893192" cy="352169"/>
              </a:xfrm>
              <a:prstGeom prst="rect">
                <a:avLst/>
              </a:prstGeom>
              <a:noFill/>
              <a:ln w="12700">
                <a:noFill/>
                <a:miter lim="800000"/>
                <a:headEnd/>
                <a:tailEnd/>
              </a:ln>
            </p:spPr>
            <p:txBody>
              <a:bodyPr wrap="square" lIns="81173" tIns="39874" rIns="81173" bIns="39874">
                <a:spAutoFit/>
              </a:bodyPr>
              <a:lstStyle/>
              <a:p>
                <a:pPr defTabSz="820446" eaLnBrk="0" hangingPunct="0">
                  <a:lnSpc>
                    <a:spcPct val="90000"/>
                  </a:lnSpc>
                </a:pPr>
                <a:r>
                  <a:rPr lang="en-US" sz="1400" dirty="0">
                    <a:latin typeface="+mn-lt"/>
                  </a:rPr>
                  <a:t>target</a:t>
                </a:r>
              </a:p>
            </p:txBody>
          </p:sp>
          <p:sp>
            <p:nvSpPr>
              <p:cNvPr id="150" name="Oval 3">
                <a:extLst>
                  <a:ext uri="{FF2B5EF4-FFF2-40B4-BE49-F238E27FC236}">
                    <a16:creationId xmlns="" xmlns:a16="http://schemas.microsoft.com/office/drawing/2014/main" id="{E5974E4F-FED0-4F98-9D00-FB5B80079684}"/>
                  </a:ext>
                </a:extLst>
              </p:cNvPr>
              <p:cNvSpPr>
                <a:spLocks noChangeArrowheads="1"/>
              </p:cNvSpPr>
              <p:nvPr/>
            </p:nvSpPr>
            <p:spPr bwMode="auto">
              <a:xfrm>
                <a:off x="5226598" y="1831731"/>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1" name="Oval 4">
                <a:extLst>
                  <a:ext uri="{FF2B5EF4-FFF2-40B4-BE49-F238E27FC236}">
                    <a16:creationId xmlns="" xmlns:a16="http://schemas.microsoft.com/office/drawing/2014/main" id="{E32E048C-04CF-477F-8B6D-E3C9A4F1C02D}"/>
                  </a:ext>
                </a:extLst>
              </p:cNvPr>
              <p:cNvSpPr>
                <a:spLocks noChangeArrowheads="1"/>
              </p:cNvSpPr>
              <p:nvPr/>
            </p:nvSpPr>
            <p:spPr bwMode="auto">
              <a:xfrm>
                <a:off x="5402986" y="1428698"/>
                <a:ext cx="164238"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2" name="Oval 5">
                <a:extLst>
                  <a:ext uri="{FF2B5EF4-FFF2-40B4-BE49-F238E27FC236}">
                    <a16:creationId xmlns="" xmlns:a16="http://schemas.microsoft.com/office/drawing/2014/main" id="{289EB922-CE1B-4BCD-90CB-07B2B2C67CCB}"/>
                  </a:ext>
                </a:extLst>
              </p:cNvPr>
              <p:cNvSpPr>
                <a:spLocks noChangeArrowheads="1"/>
              </p:cNvSpPr>
              <p:nvPr/>
            </p:nvSpPr>
            <p:spPr bwMode="auto">
              <a:xfrm>
                <a:off x="4737931" y="1428698"/>
                <a:ext cx="164238"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3" name="Oval 6">
                <a:extLst>
                  <a:ext uri="{FF2B5EF4-FFF2-40B4-BE49-F238E27FC236}">
                    <a16:creationId xmlns="" xmlns:a16="http://schemas.microsoft.com/office/drawing/2014/main" id="{E1A8A114-2BF6-4D12-8EF8-8949045BE063}"/>
                  </a:ext>
                </a:extLst>
              </p:cNvPr>
              <p:cNvSpPr>
                <a:spLocks noChangeArrowheads="1"/>
              </p:cNvSpPr>
              <p:nvPr/>
            </p:nvSpPr>
            <p:spPr bwMode="auto">
              <a:xfrm>
                <a:off x="4894069" y="143822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4" name="Oval 7">
                <a:extLst>
                  <a:ext uri="{FF2B5EF4-FFF2-40B4-BE49-F238E27FC236}">
                    <a16:creationId xmlns="" xmlns:a16="http://schemas.microsoft.com/office/drawing/2014/main" id="{1C45C1EC-21E5-4CCF-BAB8-6310AE4169F0}"/>
                  </a:ext>
                </a:extLst>
              </p:cNvPr>
              <p:cNvSpPr>
                <a:spLocks noChangeArrowheads="1"/>
              </p:cNvSpPr>
              <p:nvPr/>
            </p:nvSpPr>
            <p:spPr bwMode="auto">
              <a:xfrm>
                <a:off x="4987444" y="1428698"/>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5" name="Oval 8">
                <a:extLst>
                  <a:ext uri="{FF2B5EF4-FFF2-40B4-BE49-F238E27FC236}">
                    <a16:creationId xmlns="" xmlns:a16="http://schemas.microsoft.com/office/drawing/2014/main" id="{832F0B86-0B2C-408F-BCB5-43DDADF6E245}"/>
                  </a:ext>
                </a:extLst>
              </p:cNvPr>
              <p:cNvSpPr>
                <a:spLocks noChangeArrowheads="1"/>
              </p:cNvSpPr>
              <p:nvPr/>
            </p:nvSpPr>
            <p:spPr bwMode="auto">
              <a:xfrm>
                <a:off x="5101780" y="143822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6" name="Oval 9">
                <a:extLst>
                  <a:ext uri="{FF2B5EF4-FFF2-40B4-BE49-F238E27FC236}">
                    <a16:creationId xmlns="" xmlns:a16="http://schemas.microsoft.com/office/drawing/2014/main" id="{61246ED1-151A-4FA2-B6AC-E656BFBEA567}"/>
                  </a:ext>
                </a:extLst>
              </p:cNvPr>
              <p:cNvSpPr>
                <a:spLocks noChangeArrowheads="1"/>
              </p:cNvSpPr>
              <p:nvPr/>
            </p:nvSpPr>
            <p:spPr bwMode="auto">
              <a:xfrm>
                <a:off x="5268522" y="143822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7" name="Oval 10">
                <a:extLst>
                  <a:ext uri="{FF2B5EF4-FFF2-40B4-BE49-F238E27FC236}">
                    <a16:creationId xmlns="" xmlns:a16="http://schemas.microsoft.com/office/drawing/2014/main" id="{35715492-4D3F-47FE-A775-9F36D27A7026}"/>
                  </a:ext>
                </a:extLst>
              </p:cNvPr>
              <p:cNvSpPr>
                <a:spLocks noChangeArrowheads="1"/>
              </p:cNvSpPr>
              <p:nvPr/>
            </p:nvSpPr>
            <p:spPr bwMode="auto">
              <a:xfrm>
                <a:off x="4997924" y="1822207"/>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grpSp>
            <p:nvGrpSpPr>
              <p:cNvPr id="158" name="Group 11">
                <a:extLst>
                  <a:ext uri="{FF2B5EF4-FFF2-40B4-BE49-F238E27FC236}">
                    <a16:creationId xmlns="" xmlns:a16="http://schemas.microsoft.com/office/drawing/2014/main" id="{2642D72E-A28D-453C-85FE-49A607DC1A5D}"/>
                  </a:ext>
                </a:extLst>
              </p:cNvPr>
              <p:cNvGrpSpPr>
                <a:grpSpLocks/>
              </p:cNvGrpSpPr>
              <p:nvPr/>
            </p:nvGrpSpPr>
            <p:grpSpPr bwMode="auto">
              <a:xfrm>
                <a:off x="4665285" y="1472523"/>
                <a:ext cx="909562" cy="443137"/>
                <a:chOff x="2661" y="1910"/>
                <a:chExt cx="1200" cy="624"/>
              </a:xfrm>
            </p:grpSpPr>
            <p:sp>
              <p:nvSpPr>
                <p:cNvPr id="159" name="Oval 12">
                  <a:extLst>
                    <a:ext uri="{FF2B5EF4-FFF2-40B4-BE49-F238E27FC236}">
                      <a16:creationId xmlns="" xmlns:a16="http://schemas.microsoft.com/office/drawing/2014/main" id="{D8F2BD77-76FB-4320-AC37-1B7F52CB2C7B}"/>
                    </a:ext>
                  </a:extLst>
                </p:cNvPr>
                <p:cNvSpPr>
                  <a:spLocks noChangeArrowheads="1"/>
                </p:cNvSpPr>
                <p:nvPr/>
              </p:nvSpPr>
              <p:spPr bwMode="auto">
                <a:xfrm>
                  <a:off x="2877" y="212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0" name="Oval 13">
                  <a:extLst>
                    <a:ext uri="{FF2B5EF4-FFF2-40B4-BE49-F238E27FC236}">
                      <a16:creationId xmlns="" xmlns:a16="http://schemas.microsoft.com/office/drawing/2014/main" id="{D015EC35-F189-440A-8F69-75FE4A6FCE4C}"/>
                    </a:ext>
                  </a:extLst>
                </p:cNvPr>
                <p:cNvSpPr>
                  <a:spLocks noChangeArrowheads="1"/>
                </p:cNvSpPr>
                <p:nvPr/>
              </p:nvSpPr>
              <p:spPr bwMode="auto">
                <a:xfrm>
                  <a:off x="3645" y="1922"/>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1" name="Oval 14">
                  <a:extLst>
                    <a:ext uri="{FF2B5EF4-FFF2-40B4-BE49-F238E27FC236}">
                      <a16:creationId xmlns="" xmlns:a16="http://schemas.microsoft.com/office/drawing/2014/main" id="{5529BD41-DFD3-414E-9D90-ABB9C5BA9E19}"/>
                    </a:ext>
                  </a:extLst>
                </p:cNvPr>
                <p:cNvSpPr>
                  <a:spLocks noChangeArrowheads="1"/>
                </p:cNvSpPr>
                <p:nvPr/>
              </p:nvSpPr>
              <p:spPr bwMode="auto">
                <a:xfrm>
                  <a:off x="3417" y="2198"/>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2" name="Oval 15">
                  <a:extLst>
                    <a:ext uri="{FF2B5EF4-FFF2-40B4-BE49-F238E27FC236}">
                      <a16:creationId xmlns="" xmlns:a16="http://schemas.microsoft.com/office/drawing/2014/main" id="{69E13C8B-D59F-4E97-8073-28BB02131463}"/>
                    </a:ext>
                  </a:extLst>
                </p:cNvPr>
                <p:cNvSpPr>
                  <a:spLocks noChangeArrowheads="1"/>
                </p:cNvSpPr>
                <p:nvPr/>
              </p:nvSpPr>
              <p:spPr bwMode="auto">
                <a:xfrm>
                  <a:off x="2817" y="2066"/>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63" name="Oval 16">
                  <a:extLst>
                    <a:ext uri="{FF2B5EF4-FFF2-40B4-BE49-F238E27FC236}">
                      <a16:creationId xmlns="" xmlns:a16="http://schemas.microsoft.com/office/drawing/2014/main" id="{14CEBED0-5E05-41E4-A3F4-4946A5DA6104}"/>
                    </a:ext>
                  </a:extLst>
                </p:cNvPr>
                <p:cNvSpPr>
                  <a:spLocks noChangeArrowheads="1"/>
                </p:cNvSpPr>
                <p:nvPr/>
              </p:nvSpPr>
              <p:spPr bwMode="auto">
                <a:xfrm>
                  <a:off x="3645" y="2090"/>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4" name="Oval 17">
                  <a:extLst>
                    <a:ext uri="{FF2B5EF4-FFF2-40B4-BE49-F238E27FC236}">
                      <a16:creationId xmlns="" xmlns:a16="http://schemas.microsoft.com/office/drawing/2014/main" id="{1D262273-39F6-4320-A71F-3A8C56CCEB68}"/>
                    </a:ext>
                  </a:extLst>
                </p:cNvPr>
                <p:cNvSpPr>
                  <a:spLocks noChangeArrowheads="1"/>
                </p:cNvSpPr>
                <p:nvPr/>
              </p:nvSpPr>
              <p:spPr bwMode="auto">
                <a:xfrm>
                  <a:off x="2769" y="1934"/>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5" name="Oval 18">
                  <a:extLst>
                    <a:ext uri="{FF2B5EF4-FFF2-40B4-BE49-F238E27FC236}">
                      <a16:creationId xmlns="" xmlns:a16="http://schemas.microsoft.com/office/drawing/2014/main" id="{2B2A2752-A9C9-4355-8003-9D4A4B4C9B19}"/>
                    </a:ext>
                  </a:extLst>
                </p:cNvPr>
                <p:cNvSpPr>
                  <a:spLocks noChangeArrowheads="1"/>
                </p:cNvSpPr>
                <p:nvPr/>
              </p:nvSpPr>
              <p:spPr bwMode="auto">
                <a:xfrm>
                  <a:off x="3249" y="193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66" name="Oval 19">
                  <a:extLst>
                    <a:ext uri="{FF2B5EF4-FFF2-40B4-BE49-F238E27FC236}">
                      <a16:creationId xmlns="" xmlns:a16="http://schemas.microsoft.com/office/drawing/2014/main" id="{FC6F3EFC-A9C6-44A3-9B1B-D260822D971D}"/>
                    </a:ext>
                  </a:extLst>
                </p:cNvPr>
                <p:cNvSpPr>
                  <a:spLocks noChangeArrowheads="1"/>
                </p:cNvSpPr>
                <p:nvPr/>
              </p:nvSpPr>
              <p:spPr bwMode="auto">
                <a:xfrm>
                  <a:off x="3489" y="219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67" name="Oval 20">
                  <a:extLst>
                    <a:ext uri="{FF2B5EF4-FFF2-40B4-BE49-F238E27FC236}">
                      <a16:creationId xmlns="" xmlns:a16="http://schemas.microsoft.com/office/drawing/2014/main" id="{63227C90-B799-49CB-A2BE-A55CA308C88D}"/>
                    </a:ext>
                  </a:extLst>
                </p:cNvPr>
                <p:cNvSpPr>
                  <a:spLocks noChangeArrowheads="1"/>
                </p:cNvSpPr>
                <p:nvPr/>
              </p:nvSpPr>
              <p:spPr bwMode="auto">
                <a:xfrm>
                  <a:off x="3201" y="1970"/>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68" name="Oval 21">
                  <a:extLst>
                    <a:ext uri="{FF2B5EF4-FFF2-40B4-BE49-F238E27FC236}">
                      <a16:creationId xmlns="" xmlns:a16="http://schemas.microsoft.com/office/drawing/2014/main" id="{9CE29C4D-C329-4EBE-8935-71179CE621F2}"/>
                    </a:ext>
                  </a:extLst>
                </p:cNvPr>
                <p:cNvSpPr>
                  <a:spLocks noChangeArrowheads="1"/>
                </p:cNvSpPr>
                <p:nvPr/>
              </p:nvSpPr>
              <p:spPr bwMode="auto">
                <a:xfrm>
                  <a:off x="2661" y="206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9" name="Oval 22">
                  <a:extLst>
                    <a:ext uri="{FF2B5EF4-FFF2-40B4-BE49-F238E27FC236}">
                      <a16:creationId xmlns="" xmlns:a16="http://schemas.microsoft.com/office/drawing/2014/main" id="{B2205787-0F9C-4459-817D-9943AEFEE040}"/>
                    </a:ext>
                  </a:extLst>
                </p:cNvPr>
                <p:cNvSpPr>
                  <a:spLocks noChangeArrowheads="1"/>
                </p:cNvSpPr>
                <p:nvPr/>
              </p:nvSpPr>
              <p:spPr bwMode="auto">
                <a:xfrm>
                  <a:off x="3141" y="2054"/>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70" name="Oval 23">
                  <a:extLst>
                    <a:ext uri="{FF2B5EF4-FFF2-40B4-BE49-F238E27FC236}">
                      <a16:creationId xmlns="" xmlns:a16="http://schemas.microsoft.com/office/drawing/2014/main" id="{1E27465F-7B7E-46E6-AF3A-8CA1E52A7EA3}"/>
                    </a:ext>
                  </a:extLst>
                </p:cNvPr>
                <p:cNvSpPr>
                  <a:spLocks noChangeArrowheads="1"/>
                </p:cNvSpPr>
                <p:nvPr/>
              </p:nvSpPr>
              <p:spPr bwMode="auto">
                <a:xfrm>
                  <a:off x="3249" y="2030"/>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71" name="Oval 24">
                  <a:extLst>
                    <a:ext uri="{FF2B5EF4-FFF2-40B4-BE49-F238E27FC236}">
                      <a16:creationId xmlns="" xmlns:a16="http://schemas.microsoft.com/office/drawing/2014/main" id="{1EA7A773-3877-4558-A6DA-FFB77D2076B3}"/>
                    </a:ext>
                  </a:extLst>
                </p:cNvPr>
                <p:cNvSpPr>
                  <a:spLocks noChangeArrowheads="1"/>
                </p:cNvSpPr>
                <p:nvPr/>
              </p:nvSpPr>
              <p:spPr bwMode="auto">
                <a:xfrm>
                  <a:off x="2985" y="201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2" name="Oval 25">
                  <a:extLst>
                    <a:ext uri="{FF2B5EF4-FFF2-40B4-BE49-F238E27FC236}">
                      <a16:creationId xmlns="" xmlns:a16="http://schemas.microsoft.com/office/drawing/2014/main" id="{3C3D8134-A5D1-43EA-A9C5-20AD871805F0}"/>
                    </a:ext>
                  </a:extLst>
                </p:cNvPr>
                <p:cNvSpPr>
                  <a:spLocks noChangeArrowheads="1"/>
                </p:cNvSpPr>
                <p:nvPr/>
              </p:nvSpPr>
              <p:spPr bwMode="auto">
                <a:xfrm>
                  <a:off x="3585" y="201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3" name="Oval 26">
                  <a:extLst>
                    <a:ext uri="{FF2B5EF4-FFF2-40B4-BE49-F238E27FC236}">
                      <a16:creationId xmlns="" xmlns:a16="http://schemas.microsoft.com/office/drawing/2014/main" id="{8FB379AD-C44B-46CD-92D2-2E8D69777D02}"/>
                    </a:ext>
                  </a:extLst>
                </p:cNvPr>
                <p:cNvSpPr>
                  <a:spLocks noChangeArrowheads="1"/>
                </p:cNvSpPr>
                <p:nvPr/>
              </p:nvSpPr>
              <p:spPr bwMode="auto">
                <a:xfrm>
                  <a:off x="2661" y="1910"/>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4" name="Oval 27">
                  <a:extLst>
                    <a:ext uri="{FF2B5EF4-FFF2-40B4-BE49-F238E27FC236}">
                      <a16:creationId xmlns="" xmlns:a16="http://schemas.microsoft.com/office/drawing/2014/main" id="{EFD463E7-F267-4373-9942-BC8CF863C1FB}"/>
                    </a:ext>
                  </a:extLst>
                </p:cNvPr>
                <p:cNvSpPr>
                  <a:spLocks noChangeArrowheads="1"/>
                </p:cNvSpPr>
                <p:nvPr/>
              </p:nvSpPr>
              <p:spPr bwMode="auto">
                <a:xfrm>
                  <a:off x="3597" y="2186"/>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5" name="Oval 28">
                  <a:extLst>
                    <a:ext uri="{FF2B5EF4-FFF2-40B4-BE49-F238E27FC236}">
                      <a16:creationId xmlns="" xmlns:a16="http://schemas.microsoft.com/office/drawing/2014/main" id="{65927E42-B012-4A40-8CB7-6928C3E21995}"/>
                    </a:ext>
                  </a:extLst>
                </p:cNvPr>
                <p:cNvSpPr>
                  <a:spLocks noChangeArrowheads="1"/>
                </p:cNvSpPr>
                <p:nvPr/>
              </p:nvSpPr>
              <p:spPr bwMode="auto">
                <a:xfrm>
                  <a:off x="2817" y="206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76" name="Oval 29">
                  <a:extLst>
                    <a:ext uri="{FF2B5EF4-FFF2-40B4-BE49-F238E27FC236}">
                      <a16:creationId xmlns="" xmlns:a16="http://schemas.microsoft.com/office/drawing/2014/main" id="{48CF5C48-513C-482A-80A8-1985707CAEE9}"/>
                    </a:ext>
                  </a:extLst>
                </p:cNvPr>
                <p:cNvSpPr>
                  <a:spLocks noChangeArrowheads="1"/>
                </p:cNvSpPr>
                <p:nvPr/>
              </p:nvSpPr>
              <p:spPr bwMode="auto">
                <a:xfrm>
                  <a:off x="3117" y="229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7" name="Oval 30">
                  <a:extLst>
                    <a:ext uri="{FF2B5EF4-FFF2-40B4-BE49-F238E27FC236}">
                      <a16:creationId xmlns="" xmlns:a16="http://schemas.microsoft.com/office/drawing/2014/main" id="{C90A87AB-1EFF-456B-AFFD-5D38D7532421}"/>
                    </a:ext>
                  </a:extLst>
                </p:cNvPr>
                <p:cNvSpPr>
                  <a:spLocks noChangeArrowheads="1"/>
                </p:cNvSpPr>
                <p:nvPr/>
              </p:nvSpPr>
              <p:spPr bwMode="auto">
                <a:xfrm>
                  <a:off x="3033" y="223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8" name="Oval 31">
                  <a:extLst>
                    <a:ext uri="{FF2B5EF4-FFF2-40B4-BE49-F238E27FC236}">
                      <a16:creationId xmlns="" xmlns:a16="http://schemas.microsoft.com/office/drawing/2014/main" id="{F8B6ACC0-3031-48BF-AE71-D21F7C4CADE7}"/>
                    </a:ext>
                  </a:extLst>
                </p:cNvPr>
                <p:cNvSpPr>
                  <a:spLocks noChangeArrowheads="1"/>
                </p:cNvSpPr>
                <p:nvPr/>
              </p:nvSpPr>
              <p:spPr bwMode="auto">
                <a:xfrm>
                  <a:off x="3369" y="231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9" name="Oval 32">
                  <a:extLst>
                    <a:ext uri="{FF2B5EF4-FFF2-40B4-BE49-F238E27FC236}">
                      <a16:creationId xmlns="" xmlns:a16="http://schemas.microsoft.com/office/drawing/2014/main" id="{AB8BA197-E658-42E1-9BD6-754C8FC532A4}"/>
                    </a:ext>
                  </a:extLst>
                </p:cNvPr>
                <p:cNvSpPr>
                  <a:spLocks noChangeArrowheads="1"/>
                </p:cNvSpPr>
                <p:nvPr/>
              </p:nvSpPr>
              <p:spPr bwMode="auto">
                <a:xfrm>
                  <a:off x="3213" y="213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80" name="Oval 33">
                  <a:extLst>
                    <a:ext uri="{FF2B5EF4-FFF2-40B4-BE49-F238E27FC236}">
                      <a16:creationId xmlns="" xmlns:a16="http://schemas.microsoft.com/office/drawing/2014/main" id="{6BB8D8EC-578E-4540-9990-A44C680A5A6A}"/>
                    </a:ext>
                  </a:extLst>
                </p:cNvPr>
                <p:cNvSpPr>
                  <a:spLocks noChangeArrowheads="1"/>
                </p:cNvSpPr>
                <p:nvPr/>
              </p:nvSpPr>
              <p:spPr bwMode="auto">
                <a:xfrm>
                  <a:off x="3429" y="2066"/>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81" name="Oval 34">
                  <a:extLst>
                    <a:ext uri="{FF2B5EF4-FFF2-40B4-BE49-F238E27FC236}">
                      <a16:creationId xmlns="" xmlns:a16="http://schemas.microsoft.com/office/drawing/2014/main" id="{BA712429-C173-4FAE-961C-7FA49DEF3B76}"/>
                    </a:ext>
                  </a:extLst>
                </p:cNvPr>
                <p:cNvSpPr>
                  <a:spLocks noChangeArrowheads="1"/>
                </p:cNvSpPr>
                <p:nvPr/>
              </p:nvSpPr>
              <p:spPr bwMode="auto">
                <a:xfrm>
                  <a:off x="2901" y="2270"/>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85" name="Oval 35">
                  <a:extLst>
                    <a:ext uri="{FF2B5EF4-FFF2-40B4-BE49-F238E27FC236}">
                      <a16:creationId xmlns="" xmlns:a16="http://schemas.microsoft.com/office/drawing/2014/main" id="{66C375D7-6F6F-4781-A0EB-07C614980DD0}"/>
                    </a:ext>
                  </a:extLst>
                </p:cNvPr>
                <p:cNvSpPr>
                  <a:spLocks noChangeArrowheads="1"/>
                </p:cNvSpPr>
                <p:nvPr/>
              </p:nvSpPr>
              <p:spPr bwMode="auto">
                <a:xfrm>
                  <a:off x="2781" y="2198"/>
                  <a:ext cx="228" cy="204"/>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grpSp>
          <p:sp>
            <p:nvSpPr>
              <p:cNvPr id="186" name="Line 36">
                <a:extLst>
                  <a:ext uri="{FF2B5EF4-FFF2-40B4-BE49-F238E27FC236}">
                    <a16:creationId xmlns="" xmlns:a16="http://schemas.microsoft.com/office/drawing/2014/main" id="{BEE4D793-93EF-46F3-AE3B-50568A2B6819}"/>
                  </a:ext>
                </a:extLst>
              </p:cNvPr>
              <p:cNvSpPr>
                <a:spLocks noChangeShapeType="1"/>
              </p:cNvSpPr>
              <p:nvPr/>
            </p:nvSpPr>
            <p:spPr bwMode="auto">
              <a:xfrm flipH="1">
                <a:off x="4638005" y="2003236"/>
                <a:ext cx="145063" cy="270716"/>
              </a:xfrm>
              <a:prstGeom prst="line">
                <a:avLst/>
              </a:prstGeom>
              <a:noFill/>
              <a:ln w="25400">
                <a:solidFill>
                  <a:schemeClr val="accent1"/>
                </a:solidFill>
                <a:round/>
                <a:headEnd/>
                <a:tailEnd type="triangle" w="med" len="med"/>
              </a:ln>
            </p:spPr>
            <p:txBody>
              <a:bodyPr wrap="none" lIns="91408" tIns="45704" rIns="91408" bIns="45704" anchor="ctr"/>
              <a:lstStyle/>
              <a:p>
                <a:endParaRPr lang="en-US">
                  <a:latin typeface="+mn-lt"/>
                </a:endParaRPr>
              </a:p>
            </p:txBody>
          </p:sp>
          <p:sp>
            <p:nvSpPr>
              <p:cNvPr id="187" name="Line 37">
                <a:extLst>
                  <a:ext uri="{FF2B5EF4-FFF2-40B4-BE49-F238E27FC236}">
                    <a16:creationId xmlns="" xmlns:a16="http://schemas.microsoft.com/office/drawing/2014/main" id="{89859C4C-EBD8-4CBA-9397-E65B5F5CB866}"/>
                  </a:ext>
                </a:extLst>
              </p:cNvPr>
              <p:cNvSpPr>
                <a:spLocks noChangeShapeType="1"/>
              </p:cNvSpPr>
              <p:nvPr/>
            </p:nvSpPr>
            <p:spPr bwMode="auto">
              <a:xfrm flipH="1">
                <a:off x="4377055" y="1829482"/>
                <a:ext cx="263448" cy="175643"/>
              </a:xfrm>
              <a:prstGeom prst="line">
                <a:avLst/>
              </a:prstGeom>
              <a:noFill/>
              <a:ln w="25400">
                <a:solidFill>
                  <a:schemeClr val="accent1"/>
                </a:solidFill>
                <a:round/>
                <a:headEnd/>
                <a:tailEnd type="triangle" w="med" len="med"/>
              </a:ln>
            </p:spPr>
            <p:txBody>
              <a:bodyPr wrap="none" lIns="91408" tIns="45704" rIns="91408" bIns="45704" anchor="ctr"/>
              <a:lstStyle/>
              <a:p>
                <a:endParaRPr lang="en-US">
                  <a:latin typeface="+mn-lt"/>
                </a:endParaRPr>
              </a:p>
            </p:txBody>
          </p:sp>
          <p:sp>
            <p:nvSpPr>
              <p:cNvPr id="188" name="Line 38">
                <a:extLst>
                  <a:ext uri="{FF2B5EF4-FFF2-40B4-BE49-F238E27FC236}">
                    <a16:creationId xmlns="" xmlns:a16="http://schemas.microsoft.com/office/drawing/2014/main" id="{37EC76C8-90A1-4D73-B3AF-BF7DB766F4D3}"/>
                  </a:ext>
                </a:extLst>
              </p:cNvPr>
              <p:cNvSpPr>
                <a:spLocks noChangeShapeType="1"/>
              </p:cNvSpPr>
              <p:nvPr/>
            </p:nvSpPr>
            <p:spPr bwMode="auto">
              <a:xfrm>
                <a:off x="5434194" y="2073748"/>
                <a:ext cx="142562" cy="219151"/>
              </a:xfrm>
              <a:prstGeom prst="line">
                <a:avLst/>
              </a:prstGeom>
              <a:noFill/>
              <a:ln w="25400">
                <a:solidFill>
                  <a:schemeClr val="accent1"/>
                </a:solidFill>
                <a:round/>
                <a:headEnd/>
                <a:tailEnd type="triangle" w="med" len="med"/>
              </a:ln>
            </p:spPr>
            <p:txBody>
              <a:bodyPr wrap="none" lIns="91408" tIns="45704" rIns="91408" bIns="45704" anchor="ctr"/>
              <a:lstStyle/>
              <a:p>
                <a:endParaRPr lang="en-US">
                  <a:latin typeface="+mn-lt"/>
                </a:endParaRPr>
              </a:p>
            </p:txBody>
          </p:sp>
          <p:sp>
            <p:nvSpPr>
              <p:cNvPr id="189" name="Line 39">
                <a:extLst>
                  <a:ext uri="{FF2B5EF4-FFF2-40B4-BE49-F238E27FC236}">
                    <a16:creationId xmlns="" xmlns:a16="http://schemas.microsoft.com/office/drawing/2014/main" id="{FB8CF3F5-2A99-477F-A30C-5CA9C50B66F0}"/>
                  </a:ext>
                </a:extLst>
              </p:cNvPr>
              <p:cNvSpPr>
                <a:spLocks noChangeShapeType="1"/>
              </p:cNvSpPr>
              <p:nvPr/>
            </p:nvSpPr>
            <p:spPr bwMode="auto">
              <a:xfrm>
                <a:off x="5694070" y="1892715"/>
                <a:ext cx="287625" cy="158723"/>
              </a:xfrm>
              <a:prstGeom prst="line">
                <a:avLst/>
              </a:prstGeom>
              <a:noFill/>
              <a:ln w="25400">
                <a:solidFill>
                  <a:schemeClr val="accent1"/>
                </a:solidFill>
                <a:round/>
                <a:headEnd/>
                <a:tailEnd type="triangle" w="med" len="med"/>
              </a:ln>
            </p:spPr>
            <p:txBody>
              <a:bodyPr wrap="none" lIns="91408" tIns="45704" rIns="91408" bIns="45704" anchor="ctr"/>
              <a:lstStyle/>
              <a:p>
                <a:endParaRPr lang="en-US">
                  <a:latin typeface="+mn-lt"/>
                </a:endParaRPr>
              </a:p>
            </p:txBody>
          </p:sp>
          <p:sp>
            <p:nvSpPr>
              <p:cNvPr id="190" name="Line 40">
                <a:extLst>
                  <a:ext uri="{FF2B5EF4-FFF2-40B4-BE49-F238E27FC236}">
                    <a16:creationId xmlns="" xmlns:a16="http://schemas.microsoft.com/office/drawing/2014/main" id="{4D09EB5C-CE68-4408-9B38-BF0CCC44CDF3}"/>
                  </a:ext>
                </a:extLst>
              </p:cNvPr>
              <p:cNvSpPr>
                <a:spLocks noChangeShapeType="1"/>
              </p:cNvSpPr>
              <p:nvPr/>
            </p:nvSpPr>
            <p:spPr bwMode="auto">
              <a:xfrm>
                <a:off x="5127390" y="2124247"/>
                <a:ext cx="9171" cy="278773"/>
              </a:xfrm>
              <a:prstGeom prst="line">
                <a:avLst/>
              </a:prstGeom>
              <a:noFill/>
              <a:ln w="25400">
                <a:solidFill>
                  <a:schemeClr val="accent1"/>
                </a:solidFill>
                <a:round/>
                <a:headEnd/>
                <a:tailEnd type="triangle" w="med" len="med"/>
              </a:ln>
            </p:spPr>
            <p:txBody>
              <a:bodyPr wrap="none" lIns="91408" tIns="45704" rIns="91408" bIns="45704" anchor="ctr"/>
              <a:lstStyle/>
              <a:p>
                <a:endParaRPr lang="en-US">
                  <a:latin typeface="+mn-lt"/>
                </a:endParaRPr>
              </a:p>
            </p:txBody>
          </p:sp>
          <p:grpSp>
            <p:nvGrpSpPr>
              <p:cNvPr id="192" name="Group 42">
                <a:extLst>
                  <a:ext uri="{FF2B5EF4-FFF2-40B4-BE49-F238E27FC236}">
                    <a16:creationId xmlns="" xmlns:a16="http://schemas.microsoft.com/office/drawing/2014/main" id="{AA8C5715-7199-426F-B251-58A5CE449EF8}"/>
                  </a:ext>
                </a:extLst>
              </p:cNvPr>
              <p:cNvGrpSpPr>
                <a:grpSpLocks/>
              </p:cNvGrpSpPr>
              <p:nvPr/>
            </p:nvGrpSpPr>
            <p:grpSpPr bwMode="auto">
              <a:xfrm>
                <a:off x="5257965" y="954928"/>
                <a:ext cx="754495" cy="417354"/>
                <a:chOff x="4485" y="1286"/>
                <a:chExt cx="996" cy="588"/>
              </a:xfrm>
            </p:grpSpPr>
            <p:sp>
              <p:nvSpPr>
                <p:cNvPr id="193" name="Oval 43">
                  <a:extLst>
                    <a:ext uri="{FF2B5EF4-FFF2-40B4-BE49-F238E27FC236}">
                      <a16:creationId xmlns="" xmlns:a16="http://schemas.microsoft.com/office/drawing/2014/main" id="{D1F3B206-4645-44EE-AB59-E54EABB6D9AA}"/>
                    </a:ext>
                  </a:extLst>
                </p:cNvPr>
                <p:cNvSpPr>
                  <a:spLocks noChangeArrowheads="1"/>
                </p:cNvSpPr>
                <p:nvPr/>
              </p:nvSpPr>
              <p:spPr bwMode="auto">
                <a:xfrm>
                  <a:off x="4857" y="128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94" name="Oval 44">
                  <a:extLst>
                    <a:ext uri="{FF2B5EF4-FFF2-40B4-BE49-F238E27FC236}">
                      <a16:creationId xmlns="" xmlns:a16="http://schemas.microsoft.com/office/drawing/2014/main" id="{50C15D03-1EBB-4D1F-8875-359176497BBF}"/>
                    </a:ext>
                  </a:extLst>
                </p:cNvPr>
                <p:cNvSpPr>
                  <a:spLocks noChangeArrowheads="1"/>
                </p:cNvSpPr>
                <p:nvPr/>
              </p:nvSpPr>
              <p:spPr bwMode="auto">
                <a:xfrm>
                  <a:off x="5121" y="1610"/>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98" name="Oval 45">
                  <a:extLst>
                    <a:ext uri="{FF2B5EF4-FFF2-40B4-BE49-F238E27FC236}">
                      <a16:creationId xmlns="" xmlns:a16="http://schemas.microsoft.com/office/drawing/2014/main" id="{F33A597C-8256-45C6-AD45-8EF42B8F29EE}"/>
                    </a:ext>
                  </a:extLst>
                </p:cNvPr>
                <p:cNvSpPr>
                  <a:spLocks noChangeArrowheads="1"/>
                </p:cNvSpPr>
                <p:nvPr/>
              </p:nvSpPr>
              <p:spPr bwMode="auto">
                <a:xfrm>
                  <a:off x="5013" y="1466"/>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99" name="Oval 46">
                  <a:extLst>
                    <a:ext uri="{FF2B5EF4-FFF2-40B4-BE49-F238E27FC236}">
                      <a16:creationId xmlns="" xmlns:a16="http://schemas.microsoft.com/office/drawing/2014/main" id="{B836523D-992A-4B3F-A2A7-4EBEB1F3EC58}"/>
                    </a:ext>
                  </a:extLst>
                </p:cNvPr>
                <p:cNvSpPr>
                  <a:spLocks noChangeArrowheads="1"/>
                </p:cNvSpPr>
                <p:nvPr/>
              </p:nvSpPr>
              <p:spPr bwMode="auto">
                <a:xfrm>
                  <a:off x="4557" y="1442"/>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00" name="Oval 47">
                  <a:extLst>
                    <a:ext uri="{FF2B5EF4-FFF2-40B4-BE49-F238E27FC236}">
                      <a16:creationId xmlns="" xmlns:a16="http://schemas.microsoft.com/office/drawing/2014/main" id="{6E6EDBB1-EE43-4240-83D5-048A2A7E148E}"/>
                    </a:ext>
                  </a:extLst>
                </p:cNvPr>
                <p:cNvSpPr>
                  <a:spLocks noChangeArrowheads="1"/>
                </p:cNvSpPr>
                <p:nvPr/>
              </p:nvSpPr>
              <p:spPr bwMode="auto">
                <a:xfrm>
                  <a:off x="5265" y="163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09" name="Oval 48">
                  <a:extLst>
                    <a:ext uri="{FF2B5EF4-FFF2-40B4-BE49-F238E27FC236}">
                      <a16:creationId xmlns="" xmlns:a16="http://schemas.microsoft.com/office/drawing/2014/main" id="{99FB8A9E-7703-45EE-AC23-337115D6049E}"/>
                    </a:ext>
                  </a:extLst>
                </p:cNvPr>
                <p:cNvSpPr>
                  <a:spLocks noChangeArrowheads="1"/>
                </p:cNvSpPr>
                <p:nvPr/>
              </p:nvSpPr>
              <p:spPr bwMode="auto">
                <a:xfrm>
                  <a:off x="4917" y="165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10" name="Oval 49">
                  <a:extLst>
                    <a:ext uri="{FF2B5EF4-FFF2-40B4-BE49-F238E27FC236}">
                      <a16:creationId xmlns="" xmlns:a16="http://schemas.microsoft.com/office/drawing/2014/main" id="{C79373B8-CD87-4DC8-AF6D-E6E797454AE1}"/>
                    </a:ext>
                  </a:extLst>
                </p:cNvPr>
                <p:cNvSpPr>
                  <a:spLocks noChangeArrowheads="1"/>
                </p:cNvSpPr>
                <p:nvPr/>
              </p:nvSpPr>
              <p:spPr bwMode="auto">
                <a:xfrm>
                  <a:off x="4989" y="1310"/>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11" name="Oval 50">
                  <a:extLst>
                    <a:ext uri="{FF2B5EF4-FFF2-40B4-BE49-F238E27FC236}">
                      <a16:creationId xmlns="" xmlns:a16="http://schemas.microsoft.com/office/drawing/2014/main" id="{E9C756EC-AB40-4177-881A-46BB583107E1}"/>
                    </a:ext>
                  </a:extLst>
                </p:cNvPr>
                <p:cNvSpPr>
                  <a:spLocks noChangeArrowheads="1"/>
                </p:cNvSpPr>
                <p:nvPr/>
              </p:nvSpPr>
              <p:spPr bwMode="auto">
                <a:xfrm>
                  <a:off x="4737" y="152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12" name="Oval 51">
                  <a:extLst>
                    <a:ext uri="{FF2B5EF4-FFF2-40B4-BE49-F238E27FC236}">
                      <a16:creationId xmlns="" xmlns:a16="http://schemas.microsoft.com/office/drawing/2014/main" id="{A011A92E-4154-48C9-BCD5-7F966C1918BD}"/>
                    </a:ext>
                  </a:extLst>
                </p:cNvPr>
                <p:cNvSpPr>
                  <a:spLocks noChangeArrowheads="1"/>
                </p:cNvSpPr>
                <p:nvPr/>
              </p:nvSpPr>
              <p:spPr bwMode="auto">
                <a:xfrm>
                  <a:off x="4677" y="133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13" name="Oval 52">
                  <a:extLst>
                    <a:ext uri="{FF2B5EF4-FFF2-40B4-BE49-F238E27FC236}">
                      <a16:creationId xmlns="" xmlns:a16="http://schemas.microsoft.com/office/drawing/2014/main" id="{32AB6906-AF4B-4ADE-9DCA-BF1DC266382E}"/>
                    </a:ext>
                  </a:extLst>
                </p:cNvPr>
                <p:cNvSpPr>
                  <a:spLocks noChangeArrowheads="1"/>
                </p:cNvSpPr>
                <p:nvPr/>
              </p:nvSpPr>
              <p:spPr bwMode="auto">
                <a:xfrm>
                  <a:off x="4845" y="1430"/>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14" name="Oval 53">
                  <a:extLst>
                    <a:ext uri="{FF2B5EF4-FFF2-40B4-BE49-F238E27FC236}">
                      <a16:creationId xmlns="" xmlns:a16="http://schemas.microsoft.com/office/drawing/2014/main" id="{C78F2746-81CB-4F61-8F94-3B32D4FF19EC}"/>
                    </a:ext>
                  </a:extLst>
                </p:cNvPr>
                <p:cNvSpPr>
                  <a:spLocks noChangeArrowheads="1"/>
                </p:cNvSpPr>
                <p:nvPr/>
              </p:nvSpPr>
              <p:spPr bwMode="auto">
                <a:xfrm>
                  <a:off x="5181" y="140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15" name="Oval 54">
                  <a:extLst>
                    <a:ext uri="{FF2B5EF4-FFF2-40B4-BE49-F238E27FC236}">
                      <a16:creationId xmlns="" xmlns:a16="http://schemas.microsoft.com/office/drawing/2014/main" id="{A0955D78-06A9-430B-9C60-7AFB00FCFA74}"/>
                    </a:ext>
                  </a:extLst>
                </p:cNvPr>
                <p:cNvSpPr>
                  <a:spLocks noChangeArrowheads="1"/>
                </p:cNvSpPr>
                <p:nvPr/>
              </p:nvSpPr>
              <p:spPr bwMode="auto">
                <a:xfrm>
                  <a:off x="4581" y="1622"/>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16" name="Oval 55">
                  <a:extLst>
                    <a:ext uri="{FF2B5EF4-FFF2-40B4-BE49-F238E27FC236}">
                      <a16:creationId xmlns="" xmlns:a16="http://schemas.microsoft.com/office/drawing/2014/main" id="{6EB21F22-1BE2-4154-9D2C-0FE70AF20C89}"/>
                    </a:ext>
                  </a:extLst>
                </p:cNvPr>
                <p:cNvSpPr>
                  <a:spLocks noChangeArrowheads="1"/>
                </p:cNvSpPr>
                <p:nvPr/>
              </p:nvSpPr>
              <p:spPr bwMode="auto">
                <a:xfrm>
                  <a:off x="5049" y="133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17" name="Oval 56">
                  <a:extLst>
                    <a:ext uri="{FF2B5EF4-FFF2-40B4-BE49-F238E27FC236}">
                      <a16:creationId xmlns="" xmlns:a16="http://schemas.microsoft.com/office/drawing/2014/main" id="{2F1C2206-A226-4DCE-A5B2-5F9EACE66381}"/>
                    </a:ext>
                  </a:extLst>
                </p:cNvPr>
                <p:cNvSpPr>
                  <a:spLocks noChangeArrowheads="1"/>
                </p:cNvSpPr>
                <p:nvPr/>
              </p:nvSpPr>
              <p:spPr bwMode="auto">
                <a:xfrm>
                  <a:off x="4485" y="152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18" name="Oval 57">
                  <a:extLst>
                    <a:ext uri="{FF2B5EF4-FFF2-40B4-BE49-F238E27FC236}">
                      <a16:creationId xmlns="" xmlns:a16="http://schemas.microsoft.com/office/drawing/2014/main" id="{D3DD4B93-AC45-439D-AFD6-CE6E7143853A}"/>
                    </a:ext>
                  </a:extLst>
                </p:cNvPr>
                <p:cNvSpPr>
                  <a:spLocks noChangeArrowheads="1"/>
                </p:cNvSpPr>
                <p:nvPr/>
              </p:nvSpPr>
              <p:spPr bwMode="auto">
                <a:xfrm>
                  <a:off x="4485" y="1658"/>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19" name="Oval 58">
                  <a:extLst>
                    <a:ext uri="{FF2B5EF4-FFF2-40B4-BE49-F238E27FC236}">
                      <a16:creationId xmlns="" xmlns:a16="http://schemas.microsoft.com/office/drawing/2014/main" id="{BAA67BA1-155C-4869-8D61-3F9EE804BE17}"/>
                    </a:ext>
                  </a:extLst>
                </p:cNvPr>
                <p:cNvSpPr>
                  <a:spLocks noChangeArrowheads="1"/>
                </p:cNvSpPr>
                <p:nvPr/>
              </p:nvSpPr>
              <p:spPr bwMode="auto">
                <a:xfrm>
                  <a:off x="5241" y="1526"/>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20" name="Oval 59">
                  <a:extLst>
                    <a:ext uri="{FF2B5EF4-FFF2-40B4-BE49-F238E27FC236}">
                      <a16:creationId xmlns="" xmlns:a16="http://schemas.microsoft.com/office/drawing/2014/main" id="{C6DA4010-1EC0-4BA9-B0BF-50DEE559E86F}"/>
                    </a:ext>
                  </a:extLst>
                </p:cNvPr>
                <p:cNvSpPr>
                  <a:spLocks noChangeArrowheads="1"/>
                </p:cNvSpPr>
                <p:nvPr/>
              </p:nvSpPr>
              <p:spPr bwMode="auto">
                <a:xfrm>
                  <a:off x="5061" y="164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21" name="Oval 60">
                  <a:extLst>
                    <a:ext uri="{FF2B5EF4-FFF2-40B4-BE49-F238E27FC236}">
                      <a16:creationId xmlns="" xmlns:a16="http://schemas.microsoft.com/office/drawing/2014/main" id="{FB355C36-7CD7-4A05-8499-87612FF69EEC}"/>
                    </a:ext>
                  </a:extLst>
                </p:cNvPr>
                <p:cNvSpPr>
                  <a:spLocks noChangeArrowheads="1"/>
                </p:cNvSpPr>
                <p:nvPr/>
              </p:nvSpPr>
              <p:spPr bwMode="auto">
                <a:xfrm>
                  <a:off x="4761" y="165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22" name="Oval 61">
                  <a:extLst>
                    <a:ext uri="{FF2B5EF4-FFF2-40B4-BE49-F238E27FC236}">
                      <a16:creationId xmlns="" xmlns:a16="http://schemas.microsoft.com/office/drawing/2014/main" id="{3474F081-2743-48CB-8EE6-227BC7E4E6C1}"/>
                    </a:ext>
                  </a:extLst>
                </p:cNvPr>
                <p:cNvSpPr>
                  <a:spLocks noChangeArrowheads="1"/>
                </p:cNvSpPr>
                <p:nvPr/>
              </p:nvSpPr>
              <p:spPr bwMode="auto">
                <a:xfrm>
                  <a:off x="4881" y="1574"/>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grpSp>
          <p:sp>
            <p:nvSpPr>
              <p:cNvPr id="223" name="Line 62">
                <a:extLst>
                  <a:ext uri="{FF2B5EF4-FFF2-40B4-BE49-F238E27FC236}">
                    <a16:creationId xmlns="" xmlns:a16="http://schemas.microsoft.com/office/drawing/2014/main" id="{A8FDF39B-2853-4959-9EF1-F9250206A57F}"/>
                  </a:ext>
                </a:extLst>
              </p:cNvPr>
              <p:cNvSpPr>
                <a:spLocks noChangeShapeType="1"/>
              </p:cNvSpPr>
              <p:nvPr/>
            </p:nvSpPr>
            <p:spPr bwMode="auto">
              <a:xfrm>
                <a:off x="6190869" y="1373140"/>
                <a:ext cx="372663" cy="0"/>
              </a:xfrm>
              <a:prstGeom prst="line">
                <a:avLst/>
              </a:prstGeom>
              <a:noFill/>
              <a:ln w="76200">
                <a:solidFill>
                  <a:srgbClr val="B81414"/>
                </a:solidFill>
                <a:round/>
                <a:headEnd/>
                <a:tailEnd type="triangle" w="med" len="med"/>
              </a:ln>
            </p:spPr>
            <p:txBody>
              <a:bodyPr wrap="none" lIns="91408" tIns="45704" rIns="91408" bIns="45704" anchor="ctr"/>
              <a:lstStyle/>
              <a:p>
                <a:endParaRPr lang="en-US">
                  <a:latin typeface="+mn-lt"/>
                </a:endParaRPr>
              </a:p>
            </p:txBody>
          </p:sp>
          <p:sp>
            <p:nvSpPr>
              <p:cNvPr id="224" name="Oval 66">
                <a:extLst>
                  <a:ext uri="{FF2B5EF4-FFF2-40B4-BE49-F238E27FC236}">
                    <a16:creationId xmlns="" xmlns:a16="http://schemas.microsoft.com/office/drawing/2014/main" id="{B83142A5-9DB6-4F33-BB6E-04FD4322FA29}"/>
                  </a:ext>
                </a:extLst>
              </p:cNvPr>
              <p:cNvSpPr>
                <a:spLocks noChangeArrowheads="1"/>
              </p:cNvSpPr>
              <p:nvPr/>
            </p:nvSpPr>
            <p:spPr bwMode="auto">
              <a:xfrm>
                <a:off x="3426128" y="1620208"/>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25" name="Oval 67">
                <a:extLst>
                  <a:ext uri="{FF2B5EF4-FFF2-40B4-BE49-F238E27FC236}">
                    <a16:creationId xmlns="" xmlns:a16="http://schemas.microsoft.com/office/drawing/2014/main" id="{063413DF-791E-4C2F-9FE3-05FBAF641A9E}"/>
                  </a:ext>
                </a:extLst>
              </p:cNvPr>
              <p:cNvSpPr>
                <a:spLocks noChangeArrowheads="1"/>
              </p:cNvSpPr>
              <p:nvPr/>
            </p:nvSpPr>
            <p:spPr bwMode="auto">
              <a:xfrm>
                <a:off x="3104079" y="1140014"/>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26" name="Oval 68">
                <a:extLst>
                  <a:ext uri="{FF2B5EF4-FFF2-40B4-BE49-F238E27FC236}">
                    <a16:creationId xmlns="" xmlns:a16="http://schemas.microsoft.com/office/drawing/2014/main" id="{8D9C877F-FE75-4F55-8CB8-6090F7B4DE6D}"/>
                  </a:ext>
                </a:extLst>
              </p:cNvPr>
              <p:cNvSpPr>
                <a:spLocks noChangeArrowheads="1"/>
              </p:cNvSpPr>
              <p:nvPr/>
            </p:nvSpPr>
            <p:spPr bwMode="auto">
              <a:xfrm>
                <a:off x="3717687" y="1670710"/>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27" name="Oval 69">
                <a:extLst>
                  <a:ext uri="{FF2B5EF4-FFF2-40B4-BE49-F238E27FC236}">
                    <a16:creationId xmlns="" xmlns:a16="http://schemas.microsoft.com/office/drawing/2014/main" id="{7DC3D2A1-7D3E-4D2E-B741-C9E93AC4D283}"/>
                  </a:ext>
                </a:extLst>
              </p:cNvPr>
              <p:cNvSpPr>
                <a:spLocks noChangeArrowheads="1"/>
              </p:cNvSpPr>
              <p:nvPr/>
            </p:nvSpPr>
            <p:spPr bwMode="auto">
              <a:xfrm>
                <a:off x="2823954" y="1412516"/>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28" name="Oval 70">
                <a:extLst>
                  <a:ext uri="{FF2B5EF4-FFF2-40B4-BE49-F238E27FC236}">
                    <a16:creationId xmlns="" xmlns:a16="http://schemas.microsoft.com/office/drawing/2014/main" id="{184E11A0-1268-4AC8-8055-B9C48B622532}"/>
                  </a:ext>
                </a:extLst>
              </p:cNvPr>
              <p:cNvSpPr>
                <a:spLocks noChangeArrowheads="1"/>
              </p:cNvSpPr>
              <p:nvPr/>
            </p:nvSpPr>
            <p:spPr bwMode="auto">
              <a:xfrm>
                <a:off x="2542876" y="1220049"/>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29" name="Oval 71">
                <a:extLst>
                  <a:ext uri="{FF2B5EF4-FFF2-40B4-BE49-F238E27FC236}">
                    <a16:creationId xmlns="" xmlns:a16="http://schemas.microsoft.com/office/drawing/2014/main" id="{B8591F38-6D89-4EC5-A35E-CF28A934BCFE}"/>
                  </a:ext>
                </a:extLst>
              </p:cNvPr>
              <p:cNvSpPr>
                <a:spLocks noChangeArrowheads="1"/>
              </p:cNvSpPr>
              <p:nvPr/>
            </p:nvSpPr>
            <p:spPr bwMode="auto">
              <a:xfrm>
                <a:off x="3010704" y="1019007"/>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0" name="Oval 72">
                <a:extLst>
                  <a:ext uri="{FF2B5EF4-FFF2-40B4-BE49-F238E27FC236}">
                    <a16:creationId xmlns="" xmlns:a16="http://schemas.microsoft.com/office/drawing/2014/main" id="{06C272F5-AF1A-4CFE-9F5D-791474B7E5E2}"/>
                  </a:ext>
                </a:extLst>
              </p:cNvPr>
              <p:cNvSpPr>
                <a:spLocks noChangeArrowheads="1"/>
              </p:cNvSpPr>
              <p:nvPr/>
            </p:nvSpPr>
            <p:spPr bwMode="auto">
              <a:xfrm>
                <a:off x="3146003" y="1311520"/>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1" name="Oval 73">
                <a:extLst>
                  <a:ext uri="{FF2B5EF4-FFF2-40B4-BE49-F238E27FC236}">
                    <a16:creationId xmlns="" xmlns:a16="http://schemas.microsoft.com/office/drawing/2014/main" id="{1D9B07F1-D9F6-4BE2-8559-DA21BC091A2D}"/>
                  </a:ext>
                </a:extLst>
              </p:cNvPr>
              <p:cNvSpPr>
                <a:spLocks noChangeArrowheads="1"/>
              </p:cNvSpPr>
              <p:nvPr/>
            </p:nvSpPr>
            <p:spPr bwMode="auto">
              <a:xfrm>
                <a:off x="2615412" y="998046"/>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2" name="Oval 74">
                <a:extLst>
                  <a:ext uri="{FF2B5EF4-FFF2-40B4-BE49-F238E27FC236}">
                    <a16:creationId xmlns="" xmlns:a16="http://schemas.microsoft.com/office/drawing/2014/main" id="{01916B02-F96D-45E5-8514-3665BD971D5E}"/>
                  </a:ext>
                </a:extLst>
              </p:cNvPr>
              <p:cNvSpPr>
                <a:spLocks noChangeArrowheads="1"/>
              </p:cNvSpPr>
              <p:nvPr/>
            </p:nvSpPr>
            <p:spPr bwMode="auto">
              <a:xfrm>
                <a:off x="2906848" y="1492552"/>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3" name="Oval 75">
                <a:extLst>
                  <a:ext uri="{FF2B5EF4-FFF2-40B4-BE49-F238E27FC236}">
                    <a16:creationId xmlns="" xmlns:a16="http://schemas.microsoft.com/office/drawing/2014/main" id="{2932968A-CE1C-4D8A-843E-92384B9AE86B}"/>
                  </a:ext>
                </a:extLst>
              </p:cNvPr>
              <p:cNvSpPr>
                <a:spLocks noChangeArrowheads="1"/>
              </p:cNvSpPr>
              <p:nvPr/>
            </p:nvSpPr>
            <p:spPr bwMode="auto">
              <a:xfrm>
                <a:off x="3228897" y="1160023"/>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4" name="Oval 76">
                <a:extLst>
                  <a:ext uri="{FF2B5EF4-FFF2-40B4-BE49-F238E27FC236}">
                    <a16:creationId xmlns="" xmlns:a16="http://schemas.microsoft.com/office/drawing/2014/main" id="{52E249A8-425F-49A4-B440-47DC5B6C7178}"/>
                  </a:ext>
                </a:extLst>
              </p:cNvPr>
              <p:cNvSpPr>
                <a:spLocks noChangeArrowheads="1"/>
              </p:cNvSpPr>
              <p:nvPr/>
            </p:nvSpPr>
            <p:spPr bwMode="auto">
              <a:xfrm>
                <a:off x="2927810" y="1180032"/>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5" name="Oval 77">
                <a:extLst>
                  <a:ext uri="{FF2B5EF4-FFF2-40B4-BE49-F238E27FC236}">
                    <a16:creationId xmlns="" xmlns:a16="http://schemas.microsoft.com/office/drawing/2014/main" id="{37F80C23-B3DE-4B7D-8DBA-67CA506F5B5E}"/>
                  </a:ext>
                </a:extLst>
              </p:cNvPr>
              <p:cNvSpPr>
                <a:spLocks noChangeArrowheads="1"/>
              </p:cNvSpPr>
              <p:nvPr/>
            </p:nvSpPr>
            <p:spPr bwMode="auto">
              <a:xfrm>
                <a:off x="3571907" y="1488721"/>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6" name="Oval 78">
                <a:extLst>
                  <a:ext uri="{FF2B5EF4-FFF2-40B4-BE49-F238E27FC236}">
                    <a16:creationId xmlns="" xmlns:a16="http://schemas.microsoft.com/office/drawing/2014/main" id="{26B5122C-34CF-45F5-B234-6CC8EB09F2E4}"/>
                  </a:ext>
                </a:extLst>
              </p:cNvPr>
              <p:cNvSpPr>
                <a:spLocks noChangeArrowheads="1"/>
              </p:cNvSpPr>
              <p:nvPr/>
            </p:nvSpPr>
            <p:spPr bwMode="auto">
              <a:xfrm>
                <a:off x="3737819" y="1851740"/>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7" name="Oval 79">
                <a:extLst>
                  <a:ext uri="{FF2B5EF4-FFF2-40B4-BE49-F238E27FC236}">
                    <a16:creationId xmlns="" xmlns:a16="http://schemas.microsoft.com/office/drawing/2014/main" id="{EA9B0CFA-1499-4D75-B32D-A36E7C6DC2EC}"/>
                  </a:ext>
                </a:extLst>
              </p:cNvPr>
              <p:cNvSpPr>
                <a:spLocks noChangeArrowheads="1"/>
              </p:cNvSpPr>
              <p:nvPr/>
            </p:nvSpPr>
            <p:spPr bwMode="auto">
              <a:xfrm>
                <a:off x="3873117" y="1629736"/>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8" name="Oval 80">
                <a:extLst>
                  <a:ext uri="{FF2B5EF4-FFF2-40B4-BE49-F238E27FC236}">
                    <a16:creationId xmlns="" xmlns:a16="http://schemas.microsoft.com/office/drawing/2014/main" id="{38CAB9CF-B19D-49B7-8470-269310B02653}"/>
                  </a:ext>
                </a:extLst>
              </p:cNvPr>
              <p:cNvSpPr>
                <a:spLocks noChangeArrowheads="1"/>
              </p:cNvSpPr>
              <p:nvPr/>
            </p:nvSpPr>
            <p:spPr bwMode="auto">
              <a:xfrm>
                <a:off x="3509141" y="1811722"/>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9" name="Oval 81">
                <a:extLst>
                  <a:ext uri="{FF2B5EF4-FFF2-40B4-BE49-F238E27FC236}">
                    <a16:creationId xmlns="" xmlns:a16="http://schemas.microsoft.com/office/drawing/2014/main" id="{FC5E629B-3163-40D3-B845-02EB61303E64}"/>
                  </a:ext>
                </a:extLst>
              </p:cNvPr>
              <p:cNvSpPr>
                <a:spLocks noChangeArrowheads="1"/>
              </p:cNvSpPr>
              <p:nvPr/>
            </p:nvSpPr>
            <p:spPr bwMode="auto">
              <a:xfrm>
                <a:off x="3717687" y="1508729"/>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0" name="Oval 82">
                <a:extLst>
                  <a:ext uri="{FF2B5EF4-FFF2-40B4-BE49-F238E27FC236}">
                    <a16:creationId xmlns="" xmlns:a16="http://schemas.microsoft.com/office/drawing/2014/main" id="{E4748B21-3BE2-40E0-A1BA-2BC8970C6ACD}"/>
                  </a:ext>
                </a:extLst>
              </p:cNvPr>
              <p:cNvSpPr>
                <a:spLocks noChangeArrowheads="1"/>
              </p:cNvSpPr>
              <p:nvPr/>
            </p:nvSpPr>
            <p:spPr bwMode="auto">
              <a:xfrm>
                <a:off x="2947939" y="1270548"/>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1" name="Oval 84">
                <a:extLst>
                  <a:ext uri="{FF2B5EF4-FFF2-40B4-BE49-F238E27FC236}">
                    <a16:creationId xmlns="" xmlns:a16="http://schemas.microsoft.com/office/drawing/2014/main" id="{1291834B-8F12-4348-BEE5-981C1C3382D8}"/>
                  </a:ext>
                </a:extLst>
              </p:cNvPr>
              <p:cNvSpPr>
                <a:spLocks noChangeArrowheads="1"/>
              </p:cNvSpPr>
              <p:nvPr/>
            </p:nvSpPr>
            <p:spPr bwMode="auto">
              <a:xfrm>
                <a:off x="3062279" y="1452534"/>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2" name="Oval 85">
                <a:extLst>
                  <a:ext uri="{FF2B5EF4-FFF2-40B4-BE49-F238E27FC236}">
                    <a16:creationId xmlns="" xmlns:a16="http://schemas.microsoft.com/office/drawing/2014/main" id="{1B739195-92E0-44B3-83CB-E60D1BCC39E3}"/>
                  </a:ext>
                </a:extLst>
              </p:cNvPr>
              <p:cNvSpPr>
                <a:spLocks noChangeArrowheads="1"/>
              </p:cNvSpPr>
              <p:nvPr/>
            </p:nvSpPr>
            <p:spPr bwMode="auto">
              <a:xfrm>
                <a:off x="2771550" y="1069509"/>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3" name="Oval 86">
                <a:extLst>
                  <a:ext uri="{FF2B5EF4-FFF2-40B4-BE49-F238E27FC236}">
                    <a16:creationId xmlns="" xmlns:a16="http://schemas.microsoft.com/office/drawing/2014/main" id="{8C267AB5-D1B7-4C90-A9F1-B405FB631A11}"/>
                  </a:ext>
                </a:extLst>
              </p:cNvPr>
              <p:cNvSpPr>
                <a:spLocks noChangeArrowheads="1"/>
              </p:cNvSpPr>
              <p:nvPr/>
            </p:nvSpPr>
            <p:spPr bwMode="auto">
              <a:xfrm>
                <a:off x="3821543" y="1751695"/>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4" name="Oval 87">
                <a:extLst>
                  <a:ext uri="{FF2B5EF4-FFF2-40B4-BE49-F238E27FC236}">
                    <a16:creationId xmlns="" xmlns:a16="http://schemas.microsoft.com/office/drawing/2014/main" id="{76EFBBFD-5612-4C8E-A66C-AF54102F147E}"/>
                  </a:ext>
                </a:extLst>
              </p:cNvPr>
              <p:cNvSpPr>
                <a:spLocks noChangeArrowheads="1"/>
              </p:cNvSpPr>
              <p:nvPr/>
            </p:nvSpPr>
            <p:spPr bwMode="auto">
              <a:xfrm>
                <a:off x="2792511" y="1261020"/>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5" name="Oval 88">
                <a:extLst>
                  <a:ext uri="{FF2B5EF4-FFF2-40B4-BE49-F238E27FC236}">
                    <a16:creationId xmlns="" xmlns:a16="http://schemas.microsoft.com/office/drawing/2014/main" id="{310CB9C7-A70E-483C-8B35-E6B5040C9D31}"/>
                  </a:ext>
                </a:extLst>
              </p:cNvPr>
              <p:cNvSpPr>
                <a:spLocks noChangeArrowheads="1"/>
              </p:cNvSpPr>
              <p:nvPr/>
            </p:nvSpPr>
            <p:spPr bwMode="auto">
              <a:xfrm>
                <a:off x="2719264" y="907529"/>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6" name="Oval 89">
                <a:extLst>
                  <a:ext uri="{FF2B5EF4-FFF2-40B4-BE49-F238E27FC236}">
                    <a16:creationId xmlns="" xmlns:a16="http://schemas.microsoft.com/office/drawing/2014/main" id="{51BDCA0C-0D68-47AE-85D0-F33EFF591DEF}"/>
                  </a:ext>
                </a:extLst>
              </p:cNvPr>
              <p:cNvSpPr>
                <a:spLocks noChangeArrowheads="1"/>
              </p:cNvSpPr>
              <p:nvPr/>
            </p:nvSpPr>
            <p:spPr bwMode="auto">
              <a:xfrm>
                <a:off x="2657213" y="1463019"/>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7" name="Oval 90">
                <a:extLst>
                  <a:ext uri="{FF2B5EF4-FFF2-40B4-BE49-F238E27FC236}">
                    <a16:creationId xmlns="" xmlns:a16="http://schemas.microsoft.com/office/drawing/2014/main" id="{D48DA0F1-B56D-4F64-8398-8353AD858B80}"/>
                  </a:ext>
                </a:extLst>
              </p:cNvPr>
              <p:cNvSpPr>
                <a:spLocks noChangeArrowheads="1"/>
              </p:cNvSpPr>
              <p:nvPr/>
            </p:nvSpPr>
            <p:spPr bwMode="auto">
              <a:xfrm>
                <a:off x="2563838" y="1362022"/>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8" name="Oval 91">
                <a:extLst>
                  <a:ext uri="{FF2B5EF4-FFF2-40B4-BE49-F238E27FC236}">
                    <a16:creationId xmlns="" xmlns:a16="http://schemas.microsoft.com/office/drawing/2014/main" id="{8BCB1947-34BB-42E9-8BD6-915085348682}"/>
                  </a:ext>
                </a:extLst>
              </p:cNvPr>
              <p:cNvSpPr>
                <a:spLocks noChangeArrowheads="1"/>
              </p:cNvSpPr>
              <p:nvPr/>
            </p:nvSpPr>
            <p:spPr bwMode="auto">
              <a:xfrm>
                <a:off x="2864925" y="988521"/>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9" name="Oval 92">
                <a:extLst>
                  <a:ext uri="{FF2B5EF4-FFF2-40B4-BE49-F238E27FC236}">
                    <a16:creationId xmlns="" xmlns:a16="http://schemas.microsoft.com/office/drawing/2014/main" id="{B6355CA1-A260-4AAA-B511-5B791E2FCCDF}"/>
                  </a:ext>
                </a:extLst>
              </p:cNvPr>
              <p:cNvSpPr>
                <a:spLocks noChangeArrowheads="1"/>
              </p:cNvSpPr>
              <p:nvPr/>
            </p:nvSpPr>
            <p:spPr bwMode="auto">
              <a:xfrm>
                <a:off x="2709617" y="1311520"/>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0" name="Oval 93">
                <a:extLst>
                  <a:ext uri="{FF2B5EF4-FFF2-40B4-BE49-F238E27FC236}">
                    <a16:creationId xmlns="" xmlns:a16="http://schemas.microsoft.com/office/drawing/2014/main" id="{B11F87D8-210C-4459-A9FF-D616C3C6B4AD}"/>
                  </a:ext>
                </a:extLst>
              </p:cNvPr>
              <p:cNvSpPr>
                <a:spLocks noChangeArrowheads="1"/>
              </p:cNvSpPr>
              <p:nvPr/>
            </p:nvSpPr>
            <p:spPr bwMode="auto">
              <a:xfrm>
                <a:off x="3156484" y="968513"/>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1" name="Oval 94">
                <a:extLst>
                  <a:ext uri="{FF2B5EF4-FFF2-40B4-BE49-F238E27FC236}">
                    <a16:creationId xmlns="" xmlns:a16="http://schemas.microsoft.com/office/drawing/2014/main" id="{49F051DB-3BB7-47C3-8606-F147001837D4}"/>
                  </a:ext>
                </a:extLst>
              </p:cNvPr>
              <p:cNvSpPr>
                <a:spLocks noChangeArrowheads="1"/>
              </p:cNvSpPr>
              <p:nvPr/>
            </p:nvSpPr>
            <p:spPr bwMode="auto">
              <a:xfrm>
                <a:off x="3603350" y="1862221"/>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2" name="Oval 95">
                <a:extLst>
                  <a:ext uri="{FF2B5EF4-FFF2-40B4-BE49-F238E27FC236}">
                    <a16:creationId xmlns="" xmlns:a16="http://schemas.microsoft.com/office/drawing/2014/main" id="{A1D9F5C0-605A-48DD-A17C-873D4ECD6FCC}"/>
                  </a:ext>
                </a:extLst>
              </p:cNvPr>
              <p:cNvSpPr>
                <a:spLocks noChangeArrowheads="1"/>
              </p:cNvSpPr>
              <p:nvPr/>
            </p:nvSpPr>
            <p:spPr bwMode="auto">
              <a:xfrm>
                <a:off x="3228897" y="1311520"/>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3" name="Oval 96">
                <a:extLst>
                  <a:ext uri="{FF2B5EF4-FFF2-40B4-BE49-F238E27FC236}">
                    <a16:creationId xmlns="" xmlns:a16="http://schemas.microsoft.com/office/drawing/2014/main" id="{DAD64944-4615-4E4E-BB17-3F9DD768E8D6}"/>
                  </a:ext>
                </a:extLst>
              </p:cNvPr>
              <p:cNvSpPr>
                <a:spLocks noChangeArrowheads="1"/>
              </p:cNvSpPr>
              <p:nvPr/>
            </p:nvSpPr>
            <p:spPr bwMode="auto">
              <a:xfrm>
                <a:off x="3530103" y="1609727"/>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4" name="Oval 97">
                <a:extLst>
                  <a:ext uri="{FF2B5EF4-FFF2-40B4-BE49-F238E27FC236}">
                    <a16:creationId xmlns="" xmlns:a16="http://schemas.microsoft.com/office/drawing/2014/main" id="{A82CDAEC-EFCE-4EC8-B2D6-77C7B1EEF398}"/>
                  </a:ext>
                </a:extLst>
              </p:cNvPr>
              <p:cNvSpPr>
                <a:spLocks noChangeArrowheads="1"/>
              </p:cNvSpPr>
              <p:nvPr/>
            </p:nvSpPr>
            <p:spPr bwMode="auto">
              <a:xfrm>
                <a:off x="2968900" y="1362022"/>
                <a:ext cx="164238"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5" name="Oval 98">
                <a:extLst>
                  <a:ext uri="{FF2B5EF4-FFF2-40B4-BE49-F238E27FC236}">
                    <a16:creationId xmlns="" xmlns:a16="http://schemas.microsoft.com/office/drawing/2014/main" id="{8A32599F-B65D-4ACB-9ED3-52A73C16D8D7}"/>
                  </a:ext>
                </a:extLst>
              </p:cNvPr>
              <p:cNvSpPr>
                <a:spLocks noChangeArrowheads="1"/>
              </p:cNvSpPr>
              <p:nvPr/>
            </p:nvSpPr>
            <p:spPr bwMode="auto">
              <a:xfrm>
                <a:off x="2636374" y="1149542"/>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6" name="Oval 99">
                <a:extLst>
                  <a:ext uri="{FF2B5EF4-FFF2-40B4-BE49-F238E27FC236}">
                    <a16:creationId xmlns="" xmlns:a16="http://schemas.microsoft.com/office/drawing/2014/main" id="{FA0E42D9-DC20-446B-B09D-3DDE60418ACF}"/>
                  </a:ext>
                </a:extLst>
              </p:cNvPr>
              <p:cNvSpPr>
                <a:spLocks noChangeArrowheads="1"/>
              </p:cNvSpPr>
              <p:nvPr/>
            </p:nvSpPr>
            <p:spPr bwMode="auto">
              <a:xfrm>
                <a:off x="3146003" y="1422045"/>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7" name="Oval 100">
                <a:extLst>
                  <a:ext uri="{FF2B5EF4-FFF2-40B4-BE49-F238E27FC236}">
                    <a16:creationId xmlns="" xmlns:a16="http://schemas.microsoft.com/office/drawing/2014/main" id="{E74A8FA5-1D9A-40F9-9CA0-9AA64C28E9CF}"/>
                  </a:ext>
                </a:extLst>
              </p:cNvPr>
              <p:cNvSpPr>
                <a:spLocks noChangeArrowheads="1"/>
              </p:cNvSpPr>
              <p:nvPr/>
            </p:nvSpPr>
            <p:spPr bwMode="auto">
              <a:xfrm>
                <a:off x="3042147" y="907529"/>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8" name="Oval 101">
                <a:extLst>
                  <a:ext uri="{FF2B5EF4-FFF2-40B4-BE49-F238E27FC236}">
                    <a16:creationId xmlns="" xmlns:a16="http://schemas.microsoft.com/office/drawing/2014/main" id="{DCF846FE-89D4-433F-950C-317D3793B7B0}"/>
                  </a:ext>
                </a:extLst>
              </p:cNvPr>
              <p:cNvSpPr>
                <a:spLocks noChangeArrowheads="1"/>
              </p:cNvSpPr>
              <p:nvPr/>
            </p:nvSpPr>
            <p:spPr bwMode="auto">
              <a:xfrm>
                <a:off x="3426128" y="1730733"/>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9" name="Oval 102">
                <a:extLst>
                  <a:ext uri="{FF2B5EF4-FFF2-40B4-BE49-F238E27FC236}">
                    <a16:creationId xmlns="" xmlns:a16="http://schemas.microsoft.com/office/drawing/2014/main" id="{AD010275-F849-4C8F-815E-778A4B176D2B}"/>
                  </a:ext>
                </a:extLst>
              </p:cNvPr>
              <p:cNvSpPr>
                <a:spLocks noChangeArrowheads="1"/>
              </p:cNvSpPr>
              <p:nvPr/>
            </p:nvSpPr>
            <p:spPr bwMode="auto">
              <a:xfrm>
                <a:off x="3623479" y="1741214"/>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0" name="Oval 103">
                <a:extLst>
                  <a:ext uri="{FF2B5EF4-FFF2-40B4-BE49-F238E27FC236}">
                    <a16:creationId xmlns="" xmlns:a16="http://schemas.microsoft.com/office/drawing/2014/main" id="{1261EB1C-D6CE-49A6-88BE-8E9CBD377FE0}"/>
                  </a:ext>
                </a:extLst>
              </p:cNvPr>
              <p:cNvSpPr>
                <a:spLocks noChangeArrowheads="1"/>
              </p:cNvSpPr>
              <p:nvPr/>
            </p:nvSpPr>
            <p:spPr bwMode="auto">
              <a:xfrm>
                <a:off x="3821543" y="1499201"/>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1" name="Oval 104">
                <a:extLst>
                  <a:ext uri="{FF2B5EF4-FFF2-40B4-BE49-F238E27FC236}">
                    <a16:creationId xmlns="" xmlns:a16="http://schemas.microsoft.com/office/drawing/2014/main" id="{6A3991A5-406F-47C3-AFF6-5D6080A77DCA}"/>
                  </a:ext>
                </a:extLst>
              </p:cNvPr>
              <p:cNvSpPr>
                <a:spLocks noChangeArrowheads="1"/>
              </p:cNvSpPr>
              <p:nvPr/>
            </p:nvSpPr>
            <p:spPr bwMode="auto">
              <a:xfrm>
                <a:off x="3478532" y="1499201"/>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2" name="Oval 105">
                <a:extLst>
                  <a:ext uri="{FF2B5EF4-FFF2-40B4-BE49-F238E27FC236}">
                    <a16:creationId xmlns="" xmlns:a16="http://schemas.microsoft.com/office/drawing/2014/main" id="{ACD4E921-E7CB-47DF-B86B-184E7801E9F8}"/>
                  </a:ext>
                </a:extLst>
              </p:cNvPr>
              <p:cNvSpPr>
                <a:spLocks noChangeArrowheads="1"/>
              </p:cNvSpPr>
              <p:nvPr/>
            </p:nvSpPr>
            <p:spPr bwMode="auto">
              <a:xfrm>
                <a:off x="2896367" y="1109524"/>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3" name="Oval 106">
                <a:extLst>
                  <a:ext uri="{FF2B5EF4-FFF2-40B4-BE49-F238E27FC236}">
                    <a16:creationId xmlns="" xmlns:a16="http://schemas.microsoft.com/office/drawing/2014/main" id="{3E4DC1F6-9246-48A2-AF5C-BD5A9E4F9076}"/>
                  </a:ext>
                </a:extLst>
              </p:cNvPr>
              <p:cNvSpPr>
                <a:spLocks noChangeArrowheads="1"/>
              </p:cNvSpPr>
              <p:nvPr/>
            </p:nvSpPr>
            <p:spPr bwMode="auto">
              <a:xfrm>
                <a:off x="3083239" y="1281029"/>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4" name="Oval 107">
                <a:extLst>
                  <a:ext uri="{FF2B5EF4-FFF2-40B4-BE49-F238E27FC236}">
                    <a16:creationId xmlns="" xmlns:a16="http://schemas.microsoft.com/office/drawing/2014/main" id="{70A0E954-93AB-4B4F-BFC5-117D083827B5}"/>
                  </a:ext>
                </a:extLst>
              </p:cNvPr>
              <p:cNvSpPr>
                <a:spLocks noChangeArrowheads="1"/>
              </p:cNvSpPr>
              <p:nvPr/>
            </p:nvSpPr>
            <p:spPr bwMode="auto">
              <a:xfrm>
                <a:off x="2802992" y="152304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5" name="Oval 108">
                <a:extLst>
                  <a:ext uri="{FF2B5EF4-FFF2-40B4-BE49-F238E27FC236}">
                    <a16:creationId xmlns="" xmlns:a16="http://schemas.microsoft.com/office/drawing/2014/main" id="{8630CF74-9B12-4185-A223-855DD43F3B0F}"/>
                  </a:ext>
                </a:extLst>
              </p:cNvPr>
              <p:cNvSpPr>
                <a:spLocks noChangeArrowheads="1"/>
              </p:cNvSpPr>
              <p:nvPr/>
            </p:nvSpPr>
            <p:spPr bwMode="auto">
              <a:xfrm>
                <a:off x="2553357" y="1069509"/>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6" name="Oval 109">
                <a:extLst>
                  <a:ext uri="{FF2B5EF4-FFF2-40B4-BE49-F238E27FC236}">
                    <a16:creationId xmlns="" xmlns:a16="http://schemas.microsoft.com/office/drawing/2014/main" id="{11301F73-728D-4780-960E-2EA8CF30CBA6}"/>
                  </a:ext>
                </a:extLst>
              </p:cNvPr>
              <p:cNvSpPr>
                <a:spLocks noChangeArrowheads="1"/>
              </p:cNvSpPr>
              <p:nvPr/>
            </p:nvSpPr>
            <p:spPr bwMode="auto">
              <a:xfrm>
                <a:off x="3633959" y="1418213"/>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7" name="Oval 110">
                <a:extLst>
                  <a:ext uri="{FF2B5EF4-FFF2-40B4-BE49-F238E27FC236}">
                    <a16:creationId xmlns="" xmlns:a16="http://schemas.microsoft.com/office/drawing/2014/main" id="{800B9BA1-BA75-42D8-BE51-6E1F3304F935}"/>
                  </a:ext>
                </a:extLst>
              </p:cNvPr>
              <p:cNvSpPr>
                <a:spLocks noChangeArrowheads="1"/>
              </p:cNvSpPr>
              <p:nvPr/>
            </p:nvSpPr>
            <p:spPr bwMode="auto">
              <a:xfrm>
                <a:off x="3207935" y="1069509"/>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8" name="Oval 111">
                <a:extLst>
                  <a:ext uri="{FF2B5EF4-FFF2-40B4-BE49-F238E27FC236}">
                    <a16:creationId xmlns="" xmlns:a16="http://schemas.microsoft.com/office/drawing/2014/main" id="{3E88C251-8A6B-44DC-AB42-B259E86F4468}"/>
                  </a:ext>
                </a:extLst>
              </p:cNvPr>
              <p:cNvSpPr>
                <a:spLocks noChangeArrowheads="1"/>
              </p:cNvSpPr>
              <p:nvPr/>
            </p:nvSpPr>
            <p:spPr bwMode="auto">
              <a:xfrm>
                <a:off x="2968900" y="1543051"/>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9" name="Oval 112">
                <a:extLst>
                  <a:ext uri="{FF2B5EF4-FFF2-40B4-BE49-F238E27FC236}">
                    <a16:creationId xmlns="" xmlns:a16="http://schemas.microsoft.com/office/drawing/2014/main" id="{ED306615-8E0C-4851-91DC-915CF20F825E}"/>
                  </a:ext>
                </a:extLst>
              </p:cNvPr>
              <p:cNvSpPr>
                <a:spLocks noChangeArrowheads="1"/>
              </p:cNvSpPr>
              <p:nvPr/>
            </p:nvSpPr>
            <p:spPr bwMode="auto">
              <a:xfrm>
                <a:off x="3042147" y="114954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0" name="Oval 113">
                <a:extLst>
                  <a:ext uri="{FF2B5EF4-FFF2-40B4-BE49-F238E27FC236}">
                    <a16:creationId xmlns="" xmlns:a16="http://schemas.microsoft.com/office/drawing/2014/main" id="{3F3BF02A-2420-4F7C-BF72-089EFC40F929}"/>
                  </a:ext>
                </a:extLst>
              </p:cNvPr>
              <p:cNvSpPr>
                <a:spLocks noChangeArrowheads="1"/>
              </p:cNvSpPr>
              <p:nvPr/>
            </p:nvSpPr>
            <p:spPr bwMode="auto">
              <a:xfrm>
                <a:off x="2854563" y="1351537"/>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1" name="Oval 114">
                <a:extLst>
                  <a:ext uri="{FF2B5EF4-FFF2-40B4-BE49-F238E27FC236}">
                    <a16:creationId xmlns="" xmlns:a16="http://schemas.microsoft.com/office/drawing/2014/main" id="{709F505D-22CD-408D-B1FB-5F55DDF81856}"/>
                  </a:ext>
                </a:extLst>
              </p:cNvPr>
              <p:cNvSpPr>
                <a:spLocks noChangeArrowheads="1"/>
              </p:cNvSpPr>
              <p:nvPr/>
            </p:nvSpPr>
            <p:spPr bwMode="auto">
              <a:xfrm>
                <a:off x="2792511" y="1180032"/>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2" name="Oval 115">
                <a:extLst>
                  <a:ext uri="{FF2B5EF4-FFF2-40B4-BE49-F238E27FC236}">
                    <a16:creationId xmlns="" xmlns:a16="http://schemas.microsoft.com/office/drawing/2014/main" id="{2F53E8EE-E365-4A6B-8324-EF57C3721AE0}"/>
                  </a:ext>
                </a:extLst>
              </p:cNvPr>
              <p:cNvSpPr>
                <a:spLocks noChangeArrowheads="1"/>
              </p:cNvSpPr>
              <p:nvPr/>
            </p:nvSpPr>
            <p:spPr bwMode="auto">
              <a:xfrm>
                <a:off x="3603350" y="1580190"/>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3" name="Line 116">
                <a:extLst>
                  <a:ext uri="{FF2B5EF4-FFF2-40B4-BE49-F238E27FC236}">
                    <a16:creationId xmlns="" xmlns:a16="http://schemas.microsoft.com/office/drawing/2014/main" id="{974EAFDC-F872-4CE5-9A6F-27515D6CA5CC}"/>
                  </a:ext>
                </a:extLst>
              </p:cNvPr>
              <p:cNvSpPr>
                <a:spLocks noChangeShapeType="1"/>
              </p:cNvSpPr>
              <p:nvPr/>
            </p:nvSpPr>
            <p:spPr bwMode="auto">
              <a:xfrm>
                <a:off x="3549518" y="1248510"/>
                <a:ext cx="373496" cy="0"/>
              </a:xfrm>
              <a:prstGeom prst="line">
                <a:avLst/>
              </a:prstGeom>
              <a:noFill/>
              <a:ln w="76200">
                <a:solidFill>
                  <a:srgbClr val="B81414"/>
                </a:solidFill>
                <a:round/>
                <a:headEnd/>
                <a:tailEnd type="triangle" w="med" len="med"/>
              </a:ln>
            </p:spPr>
            <p:txBody>
              <a:bodyPr wrap="none" lIns="91408" tIns="45704" rIns="91408" bIns="45704" anchor="ctr"/>
              <a:lstStyle/>
              <a:p>
                <a:endParaRPr lang="en-US">
                  <a:latin typeface="+mn-lt"/>
                </a:endParaRPr>
              </a:p>
            </p:txBody>
          </p:sp>
          <p:sp>
            <p:nvSpPr>
              <p:cNvPr id="274" name="Oval 141">
                <a:extLst>
                  <a:ext uri="{FF2B5EF4-FFF2-40B4-BE49-F238E27FC236}">
                    <a16:creationId xmlns="" xmlns:a16="http://schemas.microsoft.com/office/drawing/2014/main" id="{45EE9F20-0F94-4CB9-8406-3B77BE0570BA}"/>
                  </a:ext>
                </a:extLst>
              </p:cNvPr>
              <p:cNvSpPr>
                <a:spLocks noChangeArrowheads="1"/>
              </p:cNvSpPr>
              <p:nvPr/>
            </p:nvSpPr>
            <p:spPr bwMode="auto">
              <a:xfrm>
                <a:off x="7418772" y="1090449"/>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5" name="Oval 142">
                <a:extLst>
                  <a:ext uri="{FF2B5EF4-FFF2-40B4-BE49-F238E27FC236}">
                    <a16:creationId xmlns="" xmlns:a16="http://schemas.microsoft.com/office/drawing/2014/main" id="{305F17BD-B198-4484-B8D2-A2974A9BE9E7}"/>
                  </a:ext>
                </a:extLst>
              </p:cNvPr>
              <p:cNvSpPr>
                <a:spLocks noChangeArrowheads="1"/>
              </p:cNvSpPr>
              <p:nvPr/>
            </p:nvSpPr>
            <p:spPr bwMode="auto">
              <a:xfrm>
                <a:off x="7169967" y="1039950"/>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6" name="Oval 143">
                <a:extLst>
                  <a:ext uri="{FF2B5EF4-FFF2-40B4-BE49-F238E27FC236}">
                    <a16:creationId xmlns="" xmlns:a16="http://schemas.microsoft.com/office/drawing/2014/main" id="{CF75C63E-9319-4A10-B0DA-91E39B5090CA}"/>
                  </a:ext>
                </a:extLst>
              </p:cNvPr>
              <p:cNvSpPr>
                <a:spLocks noChangeArrowheads="1"/>
              </p:cNvSpPr>
              <p:nvPr/>
            </p:nvSpPr>
            <p:spPr bwMode="auto">
              <a:xfrm>
                <a:off x="7554071" y="1241945"/>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7" name="Oval 144">
                <a:extLst>
                  <a:ext uri="{FF2B5EF4-FFF2-40B4-BE49-F238E27FC236}">
                    <a16:creationId xmlns="" xmlns:a16="http://schemas.microsoft.com/office/drawing/2014/main" id="{468EE532-4FCA-4D3C-8392-DE763E520953}"/>
                  </a:ext>
                </a:extLst>
              </p:cNvPr>
              <p:cNvSpPr>
                <a:spLocks noChangeArrowheads="1"/>
              </p:cNvSpPr>
              <p:nvPr/>
            </p:nvSpPr>
            <p:spPr bwMode="auto">
              <a:xfrm>
                <a:off x="7159486" y="1221936"/>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8" name="Oval 145">
                <a:extLst>
                  <a:ext uri="{FF2B5EF4-FFF2-40B4-BE49-F238E27FC236}">
                    <a16:creationId xmlns="" xmlns:a16="http://schemas.microsoft.com/office/drawing/2014/main" id="{FA3E953E-107E-45A7-9A77-7A04EA6AEAFA}"/>
                  </a:ext>
                </a:extLst>
              </p:cNvPr>
              <p:cNvSpPr>
                <a:spLocks noChangeArrowheads="1"/>
              </p:cNvSpPr>
              <p:nvPr/>
            </p:nvSpPr>
            <p:spPr bwMode="auto">
              <a:xfrm>
                <a:off x="7304436" y="989451"/>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9" name="Oval 146">
                <a:extLst>
                  <a:ext uri="{FF2B5EF4-FFF2-40B4-BE49-F238E27FC236}">
                    <a16:creationId xmlns="" xmlns:a16="http://schemas.microsoft.com/office/drawing/2014/main" id="{40E5C764-0DA5-4F6A-A8B7-55BF5173B5E3}"/>
                  </a:ext>
                </a:extLst>
              </p:cNvPr>
              <p:cNvSpPr>
                <a:spLocks noChangeArrowheads="1"/>
              </p:cNvSpPr>
              <p:nvPr/>
            </p:nvSpPr>
            <p:spPr bwMode="auto">
              <a:xfrm>
                <a:off x="7471054" y="1352471"/>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0" name="Oval 147">
                <a:extLst>
                  <a:ext uri="{FF2B5EF4-FFF2-40B4-BE49-F238E27FC236}">
                    <a16:creationId xmlns="" xmlns:a16="http://schemas.microsoft.com/office/drawing/2014/main" id="{AD9AD7D8-4273-49B9-8819-D90F20CB1985}"/>
                  </a:ext>
                </a:extLst>
              </p:cNvPr>
              <p:cNvSpPr>
                <a:spLocks noChangeArrowheads="1"/>
              </p:cNvSpPr>
              <p:nvPr/>
            </p:nvSpPr>
            <p:spPr bwMode="auto">
              <a:xfrm>
                <a:off x="7533109" y="1110458"/>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1" name="Oval 148">
                <a:extLst>
                  <a:ext uri="{FF2B5EF4-FFF2-40B4-BE49-F238E27FC236}">
                    <a16:creationId xmlns="" xmlns:a16="http://schemas.microsoft.com/office/drawing/2014/main" id="{E608D669-6969-4E9B-8EA5-28A4B00099E2}"/>
                  </a:ext>
                </a:extLst>
              </p:cNvPr>
              <p:cNvSpPr>
                <a:spLocks noChangeArrowheads="1"/>
              </p:cNvSpPr>
              <p:nvPr/>
            </p:nvSpPr>
            <p:spPr bwMode="auto">
              <a:xfrm>
                <a:off x="7314916" y="1292447"/>
                <a:ext cx="164238"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2" name="Oval 149">
                <a:extLst>
                  <a:ext uri="{FF2B5EF4-FFF2-40B4-BE49-F238E27FC236}">
                    <a16:creationId xmlns="" xmlns:a16="http://schemas.microsoft.com/office/drawing/2014/main" id="{F37AFC75-114D-4A4E-B0A4-71960C721BD3}"/>
                  </a:ext>
                </a:extLst>
              </p:cNvPr>
              <p:cNvSpPr>
                <a:spLocks noChangeArrowheads="1"/>
              </p:cNvSpPr>
              <p:nvPr/>
            </p:nvSpPr>
            <p:spPr bwMode="auto">
              <a:xfrm>
                <a:off x="7263342" y="1130467"/>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3" name="Oval 150">
                <a:extLst>
                  <a:ext uri="{FF2B5EF4-FFF2-40B4-BE49-F238E27FC236}">
                    <a16:creationId xmlns="" xmlns:a16="http://schemas.microsoft.com/office/drawing/2014/main" id="{FFE0A2EC-948D-47EE-BC84-7826A6A960CD}"/>
                  </a:ext>
                </a:extLst>
              </p:cNvPr>
              <p:cNvSpPr>
                <a:spLocks noChangeArrowheads="1"/>
              </p:cNvSpPr>
              <p:nvPr/>
            </p:nvSpPr>
            <p:spPr bwMode="auto">
              <a:xfrm>
                <a:off x="7409121" y="1211455"/>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4" name="Oval 151">
                <a:extLst>
                  <a:ext uri="{FF2B5EF4-FFF2-40B4-BE49-F238E27FC236}">
                    <a16:creationId xmlns="" xmlns:a16="http://schemas.microsoft.com/office/drawing/2014/main" id="{8A5F2222-EAD7-41DE-9FD1-5CB7093D2491}"/>
                  </a:ext>
                </a:extLst>
              </p:cNvPr>
              <p:cNvSpPr>
                <a:spLocks noChangeArrowheads="1"/>
              </p:cNvSpPr>
              <p:nvPr/>
            </p:nvSpPr>
            <p:spPr bwMode="auto">
              <a:xfrm>
                <a:off x="7263342" y="1292447"/>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5" name="Oval 152">
                <a:extLst>
                  <a:ext uri="{FF2B5EF4-FFF2-40B4-BE49-F238E27FC236}">
                    <a16:creationId xmlns="" xmlns:a16="http://schemas.microsoft.com/office/drawing/2014/main" id="{82A5DEEA-5E3C-464C-966E-9F1121AE16D1}"/>
                  </a:ext>
                </a:extLst>
              </p:cNvPr>
              <p:cNvSpPr>
                <a:spLocks noChangeArrowheads="1"/>
              </p:cNvSpPr>
              <p:nvPr/>
            </p:nvSpPr>
            <p:spPr bwMode="auto">
              <a:xfrm>
                <a:off x="7180448" y="1373432"/>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6" name="Oval 153">
                <a:extLst>
                  <a:ext uri="{FF2B5EF4-FFF2-40B4-BE49-F238E27FC236}">
                    <a16:creationId xmlns="" xmlns:a16="http://schemas.microsoft.com/office/drawing/2014/main" id="{F9A68D57-BB9E-4820-9490-545448694928}"/>
                  </a:ext>
                </a:extLst>
              </p:cNvPr>
              <p:cNvSpPr>
                <a:spLocks noChangeArrowheads="1"/>
              </p:cNvSpPr>
              <p:nvPr/>
            </p:nvSpPr>
            <p:spPr bwMode="auto">
              <a:xfrm>
                <a:off x="7471054" y="1030426"/>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7" name="Oval 154">
                <a:extLst>
                  <a:ext uri="{FF2B5EF4-FFF2-40B4-BE49-F238E27FC236}">
                    <a16:creationId xmlns="" xmlns:a16="http://schemas.microsoft.com/office/drawing/2014/main" id="{AB731E6A-B8C0-4EBE-8942-81FB943B296E}"/>
                  </a:ext>
                </a:extLst>
              </p:cNvPr>
              <p:cNvSpPr>
                <a:spLocks noChangeArrowheads="1"/>
              </p:cNvSpPr>
              <p:nvPr/>
            </p:nvSpPr>
            <p:spPr bwMode="auto">
              <a:xfrm>
                <a:off x="7096720" y="1292447"/>
                <a:ext cx="164238"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8" name="Oval 155">
                <a:extLst>
                  <a:ext uri="{FF2B5EF4-FFF2-40B4-BE49-F238E27FC236}">
                    <a16:creationId xmlns="" xmlns:a16="http://schemas.microsoft.com/office/drawing/2014/main" id="{9CC2A678-3B51-4719-AEE4-BA4D74972427}"/>
                  </a:ext>
                </a:extLst>
              </p:cNvPr>
              <p:cNvSpPr>
                <a:spLocks noChangeArrowheads="1"/>
              </p:cNvSpPr>
              <p:nvPr/>
            </p:nvSpPr>
            <p:spPr bwMode="auto">
              <a:xfrm>
                <a:off x="6915499" y="1463953"/>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9" name="Oval 156">
                <a:extLst>
                  <a:ext uri="{FF2B5EF4-FFF2-40B4-BE49-F238E27FC236}">
                    <a16:creationId xmlns="" xmlns:a16="http://schemas.microsoft.com/office/drawing/2014/main" id="{91ECE149-DB23-4DE6-8702-902FDDF6932D}"/>
                  </a:ext>
                </a:extLst>
              </p:cNvPr>
              <p:cNvSpPr>
                <a:spLocks noChangeArrowheads="1"/>
              </p:cNvSpPr>
              <p:nvPr/>
            </p:nvSpPr>
            <p:spPr bwMode="auto">
              <a:xfrm>
                <a:off x="7066111" y="1140948"/>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0" name="Oval 157">
                <a:extLst>
                  <a:ext uri="{FF2B5EF4-FFF2-40B4-BE49-F238E27FC236}">
                    <a16:creationId xmlns="" xmlns:a16="http://schemas.microsoft.com/office/drawing/2014/main" id="{68372462-3E18-4322-8C75-A03179383612}"/>
                  </a:ext>
                </a:extLst>
              </p:cNvPr>
              <p:cNvSpPr>
                <a:spLocks noChangeArrowheads="1"/>
              </p:cNvSpPr>
              <p:nvPr/>
            </p:nvSpPr>
            <p:spPr bwMode="auto">
              <a:xfrm>
                <a:off x="7824545" y="95896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1" name="Oval 158">
                <a:extLst>
                  <a:ext uri="{FF2B5EF4-FFF2-40B4-BE49-F238E27FC236}">
                    <a16:creationId xmlns="" xmlns:a16="http://schemas.microsoft.com/office/drawing/2014/main" id="{90576B4D-3F08-4787-B443-CAD16B9A38AE}"/>
                  </a:ext>
                </a:extLst>
              </p:cNvPr>
              <p:cNvSpPr>
                <a:spLocks noChangeArrowheads="1"/>
              </p:cNvSpPr>
              <p:nvPr/>
            </p:nvSpPr>
            <p:spPr bwMode="auto">
              <a:xfrm>
                <a:off x="7335875" y="1402969"/>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2" name="Oval 159">
                <a:extLst>
                  <a:ext uri="{FF2B5EF4-FFF2-40B4-BE49-F238E27FC236}">
                    <a16:creationId xmlns="" xmlns:a16="http://schemas.microsoft.com/office/drawing/2014/main" id="{979762A9-7093-42F8-9ABF-DC177EBA0E4F}"/>
                  </a:ext>
                </a:extLst>
              </p:cNvPr>
              <p:cNvSpPr>
                <a:spLocks noChangeArrowheads="1"/>
              </p:cNvSpPr>
              <p:nvPr/>
            </p:nvSpPr>
            <p:spPr bwMode="auto">
              <a:xfrm>
                <a:off x="7636961" y="1544942"/>
                <a:ext cx="164238"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3" name="Line 160">
                <a:extLst>
                  <a:ext uri="{FF2B5EF4-FFF2-40B4-BE49-F238E27FC236}">
                    <a16:creationId xmlns="" xmlns:a16="http://schemas.microsoft.com/office/drawing/2014/main" id="{5FC74723-42F0-4BDD-AFCF-452BA041B166}"/>
                  </a:ext>
                </a:extLst>
              </p:cNvPr>
              <p:cNvSpPr>
                <a:spLocks noChangeShapeType="1"/>
              </p:cNvSpPr>
              <p:nvPr/>
            </p:nvSpPr>
            <p:spPr bwMode="auto">
              <a:xfrm>
                <a:off x="8306440" y="1372282"/>
                <a:ext cx="372663" cy="0"/>
              </a:xfrm>
              <a:prstGeom prst="line">
                <a:avLst/>
              </a:prstGeom>
              <a:noFill/>
              <a:ln w="76200">
                <a:solidFill>
                  <a:srgbClr val="B81414"/>
                </a:solidFill>
                <a:round/>
                <a:headEnd/>
                <a:tailEnd type="triangle" w="med" len="med"/>
              </a:ln>
            </p:spPr>
            <p:txBody>
              <a:bodyPr wrap="none" lIns="91408" tIns="45704" rIns="91408" bIns="45704" anchor="ctr"/>
              <a:lstStyle/>
              <a:p>
                <a:endParaRPr lang="en-US">
                  <a:latin typeface="+mn-lt"/>
                </a:endParaRPr>
              </a:p>
            </p:txBody>
          </p:sp>
          <p:sp>
            <p:nvSpPr>
              <p:cNvPr id="294" name="Line 161">
                <a:extLst>
                  <a:ext uri="{FF2B5EF4-FFF2-40B4-BE49-F238E27FC236}">
                    <a16:creationId xmlns="" xmlns:a16="http://schemas.microsoft.com/office/drawing/2014/main" id="{CB465C2F-C6AA-43FC-841E-D6D9BFD56AC9}"/>
                  </a:ext>
                </a:extLst>
              </p:cNvPr>
              <p:cNvSpPr>
                <a:spLocks noChangeShapeType="1"/>
              </p:cNvSpPr>
              <p:nvPr/>
            </p:nvSpPr>
            <p:spPr bwMode="auto">
              <a:xfrm flipH="1">
                <a:off x="6559094" y="1626879"/>
                <a:ext cx="296851" cy="220925"/>
              </a:xfrm>
              <a:prstGeom prst="line">
                <a:avLst/>
              </a:prstGeom>
              <a:noFill/>
              <a:ln w="25400">
                <a:solidFill>
                  <a:schemeClr val="folHlink"/>
                </a:solidFill>
                <a:round/>
                <a:headEnd/>
                <a:tailEnd type="triangle" w="med" len="med"/>
              </a:ln>
            </p:spPr>
            <p:txBody>
              <a:bodyPr wrap="none" lIns="91408" tIns="45704" rIns="91408" bIns="45704" anchor="ctr"/>
              <a:lstStyle/>
              <a:p>
                <a:endParaRPr lang="en-US">
                  <a:latin typeface="+mn-lt"/>
                </a:endParaRPr>
              </a:p>
            </p:txBody>
          </p:sp>
          <p:sp>
            <p:nvSpPr>
              <p:cNvPr id="295" name="Line 162">
                <a:extLst>
                  <a:ext uri="{FF2B5EF4-FFF2-40B4-BE49-F238E27FC236}">
                    <a16:creationId xmlns="" xmlns:a16="http://schemas.microsoft.com/office/drawing/2014/main" id="{9D7277F3-4654-43B7-9FFC-2E44780891E2}"/>
                  </a:ext>
                </a:extLst>
              </p:cNvPr>
              <p:cNvSpPr>
                <a:spLocks noChangeShapeType="1"/>
              </p:cNvSpPr>
              <p:nvPr/>
            </p:nvSpPr>
            <p:spPr bwMode="auto">
              <a:xfrm>
                <a:off x="7837765" y="1643106"/>
                <a:ext cx="384136" cy="110177"/>
              </a:xfrm>
              <a:prstGeom prst="line">
                <a:avLst/>
              </a:prstGeom>
              <a:noFill/>
              <a:ln w="25400">
                <a:solidFill>
                  <a:schemeClr val="folHlink"/>
                </a:solidFill>
                <a:round/>
                <a:headEnd/>
                <a:tailEnd type="triangle" w="med" len="med"/>
              </a:ln>
            </p:spPr>
            <p:txBody>
              <a:bodyPr wrap="none" lIns="91408" tIns="45704" rIns="91408" bIns="45704" anchor="ctr"/>
              <a:lstStyle/>
              <a:p>
                <a:endParaRPr lang="en-US">
                  <a:latin typeface="+mn-lt"/>
                </a:endParaRPr>
              </a:p>
            </p:txBody>
          </p:sp>
          <p:sp>
            <p:nvSpPr>
              <p:cNvPr id="296" name="Line 163">
                <a:extLst>
                  <a:ext uri="{FF2B5EF4-FFF2-40B4-BE49-F238E27FC236}">
                    <a16:creationId xmlns="" xmlns:a16="http://schemas.microsoft.com/office/drawing/2014/main" id="{700661F0-614A-4D0A-B69D-DF38CD145312}"/>
                  </a:ext>
                </a:extLst>
              </p:cNvPr>
              <p:cNvSpPr>
                <a:spLocks noChangeShapeType="1"/>
              </p:cNvSpPr>
              <p:nvPr/>
            </p:nvSpPr>
            <p:spPr bwMode="auto">
              <a:xfrm flipV="1">
                <a:off x="8084124" y="915083"/>
                <a:ext cx="366379" cy="66915"/>
              </a:xfrm>
              <a:prstGeom prst="line">
                <a:avLst/>
              </a:prstGeom>
              <a:noFill/>
              <a:ln w="25400">
                <a:solidFill>
                  <a:schemeClr val="folHlink"/>
                </a:solidFill>
                <a:round/>
                <a:headEnd/>
                <a:tailEnd type="triangle" w="med" len="med"/>
              </a:ln>
            </p:spPr>
            <p:txBody>
              <a:bodyPr wrap="none" lIns="91408" tIns="45704" rIns="91408" bIns="45704" anchor="ctr"/>
              <a:lstStyle/>
              <a:p>
                <a:endParaRPr lang="en-US">
                  <a:latin typeface="+mn-lt"/>
                </a:endParaRPr>
              </a:p>
            </p:txBody>
          </p:sp>
          <p:sp>
            <p:nvSpPr>
              <p:cNvPr id="297" name="Oval 164">
                <a:extLst>
                  <a:ext uri="{FF2B5EF4-FFF2-40B4-BE49-F238E27FC236}">
                    <a16:creationId xmlns="" xmlns:a16="http://schemas.microsoft.com/office/drawing/2014/main" id="{77024BB8-DDB2-4E5C-BF80-AE4A2DB57312}"/>
                  </a:ext>
                </a:extLst>
              </p:cNvPr>
              <p:cNvSpPr>
                <a:spLocks noChangeArrowheads="1"/>
              </p:cNvSpPr>
              <p:nvPr/>
            </p:nvSpPr>
            <p:spPr bwMode="auto">
              <a:xfrm>
                <a:off x="9227724" y="1135276"/>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8" name="Oval 165">
                <a:extLst>
                  <a:ext uri="{FF2B5EF4-FFF2-40B4-BE49-F238E27FC236}">
                    <a16:creationId xmlns="" xmlns:a16="http://schemas.microsoft.com/office/drawing/2014/main" id="{EB50B79E-6E12-49D1-AC6F-22DDF4625701}"/>
                  </a:ext>
                </a:extLst>
              </p:cNvPr>
              <p:cNvSpPr>
                <a:spLocks noChangeArrowheads="1"/>
              </p:cNvSpPr>
              <p:nvPr/>
            </p:nvSpPr>
            <p:spPr bwMode="auto">
              <a:xfrm>
                <a:off x="8978089" y="1084777"/>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9" name="Oval 166">
                <a:extLst>
                  <a:ext uri="{FF2B5EF4-FFF2-40B4-BE49-F238E27FC236}">
                    <a16:creationId xmlns="" xmlns:a16="http://schemas.microsoft.com/office/drawing/2014/main" id="{403741A1-7C4F-4449-8958-A76282926AC2}"/>
                  </a:ext>
                </a:extLst>
              </p:cNvPr>
              <p:cNvSpPr>
                <a:spLocks noChangeArrowheads="1"/>
              </p:cNvSpPr>
              <p:nvPr/>
            </p:nvSpPr>
            <p:spPr bwMode="auto">
              <a:xfrm>
                <a:off x="9353065" y="1294594"/>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0" name="Oval 167">
                <a:extLst>
                  <a:ext uri="{FF2B5EF4-FFF2-40B4-BE49-F238E27FC236}">
                    <a16:creationId xmlns="" xmlns:a16="http://schemas.microsoft.com/office/drawing/2014/main" id="{D99825A5-206B-4722-8B3D-02F9AB35C204}"/>
                  </a:ext>
                </a:extLst>
              </p:cNvPr>
              <p:cNvSpPr>
                <a:spLocks noChangeArrowheads="1"/>
              </p:cNvSpPr>
              <p:nvPr/>
            </p:nvSpPr>
            <p:spPr bwMode="auto">
              <a:xfrm>
                <a:off x="8967608" y="1265810"/>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1" name="Oval 168">
                <a:extLst>
                  <a:ext uri="{FF2B5EF4-FFF2-40B4-BE49-F238E27FC236}">
                    <a16:creationId xmlns="" xmlns:a16="http://schemas.microsoft.com/office/drawing/2014/main" id="{7929F360-053C-49CD-A682-01D009CB31C6}"/>
                  </a:ext>
                </a:extLst>
              </p:cNvPr>
              <p:cNvSpPr>
                <a:spLocks noChangeArrowheads="1"/>
              </p:cNvSpPr>
              <p:nvPr/>
            </p:nvSpPr>
            <p:spPr bwMode="auto">
              <a:xfrm>
                <a:off x="9113387" y="1034282"/>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2" name="Oval 169">
                <a:extLst>
                  <a:ext uri="{FF2B5EF4-FFF2-40B4-BE49-F238E27FC236}">
                    <a16:creationId xmlns="" xmlns:a16="http://schemas.microsoft.com/office/drawing/2014/main" id="{8BE6C69C-42CC-489F-A248-DBF98277786D}"/>
                  </a:ext>
                </a:extLst>
              </p:cNvPr>
              <p:cNvSpPr>
                <a:spLocks noChangeArrowheads="1"/>
              </p:cNvSpPr>
              <p:nvPr/>
            </p:nvSpPr>
            <p:spPr bwMode="auto">
              <a:xfrm>
                <a:off x="9279298" y="1397297"/>
                <a:ext cx="164238"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3" name="Oval 170">
                <a:extLst>
                  <a:ext uri="{FF2B5EF4-FFF2-40B4-BE49-F238E27FC236}">
                    <a16:creationId xmlns="" xmlns:a16="http://schemas.microsoft.com/office/drawing/2014/main" id="{49E0EA9D-AD0E-45A3-A478-8A59CFC78322}"/>
                  </a:ext>
                </a:extLst>
              </p:cNvPr>
              <p:cNvSpPr>
                <a:spLocks noChangeArrowheads="1"/>
              </p:cNvSpPr>
              <p:nvPr/>
            </p:nvSpPr>
            <p:spPr bwMode="auto">
              <a:xfrm>
                <a:off x="9342061" y="1155287"/>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4" name="Oval 171">
                <a:extLst>
                  <a:ext uri="{FF2B5EF4-FFF2-40B4-BE49-F238E27FC236}">
                    <a16:creationId xmlns="" xmlns:a16="http://schemas.microsoft.com/office/drawing/2014/main" id="{3FE418C6-E4A2-4292-85A3-935BC6CFC309}"/>
                  </a:ext>
                </a:extLst>
              </p:cNvPr>
              <p:cNvSpPr>
                <a:spLocks noChangeArrowheads="1"/>
              </p:cNvSpPr>
              <p:nvPr/>
            </p:nvSpPr>
            <p:spPr bwMode="auto">
              <a:xfrm>
                <a:off x="9123868" y="1336318"/>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5" name="Oval 172">
                <a:extLst>
                  <a:ext uri="{FF2B5EF4-FFF2-40B4-BE49-F238E27FC236}">
                    <a16:creationId xmlns="" xmlns:a16="http://schemas.microsoft.com/office/drawing/2014/main" id="{D05D297D-476C-45F9-B1A2-C1D274E3CC97}"/>
                  </a:ext>
                </a:extLst>
              </p:cNvPr>
              <p:cNvSpPr>
                <a:spLocks noChangeArrowheads="1"/>
              </p:cNvSpPr>
              <p:nvPr/>
            </p:nvSpPr>
            <p:spPr bwMode="auto">
              <a:xfrm>
                <a:off x="9071464" y="1175297"/>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6" name="Oval 173">
                <a:extLst>
                  <a:ext uri="{FF2B5EF4-FFF2-40B4-BE49-F238E27FC236}">
                    <a16:creationId xmlns="" xmlns:a16="http://schemas.microsoft.com/office/drawing/2014/main" id="{61CFBCDD-E4C8-43E5-A3F3-1B41E758B9C1}"/>
                  </a:ext>
                </a:extLst>
              </p:cNvPr>
              <p:cNvSpPr>
                <a:spLocks noChangeArrowheads="1"/>
              </p:cNvSpPr>
              <p:nvPr/>
            </p:nvSpPr>
            <p:spPr bwMode="auto">
              <a:xfrm>
                <a:off x="9217243" y="1256282"/>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7" name="Oval 174">
                <a:extLst>
                  <a:ext uri="{FF2B5EF4-FFF2-40B4-BE49-F238E27FC236}">
                    <a16:creationId xmlns="" xmlns:a16="http://schemas.microsoft.com/office/drawing/2014/main" id="{2AB2F8A9-34B8-4E8C-8C22-C3F8120C2893}"/>
                  </a:ext>
                </a:extLst>
              </p:cNvPr>
              <p:cNvSpPr>
                <a:spLocks noChangeArrowheads="1"/>
              </p:cNvSpPr>
              <p:nvPr/>
            </p:nvSpPr>
            <p:spPr bwMode="auto">
              <a:xfrm>
                <a:off x="9071464" y="1336318"/>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8" name="Oval 175">
                <a:extLst>
                  <a:ext uri="{FF2B5EF4-FFF2-40B4-BE49-F238E27FC236}">
                    <a16:creationId xmlns="" xmlns:a16="http://schemas.microsoft.com/office/drawing/2014/main" id="{0FE7685E-65BC-4D8D-B689-20B6AFE2344A}"/>
                  </a:ext>
                </a:extLst>
              </p:cNvPr>
              <p:cNvSpPr>
                <a:spLocks noChangeArrowheads="1"/>
              </p:cNvSpPr>
              <p:nvPr/>
            </p:nvSpPr>
            <p:spPr bwMode="auto">
              <a:xfrm>
                <a:off x="8988569" y="1417306"/>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9" name="Oval 176">
                <a:extLst>
                  <a:ext uri="{FF2B5EF4-FFF2-40B4-BE49-F238E27FC236}">
                    <a16:creationId xmlns="" xmlns:a16="http://schemas.microsoft.com/office/drawing/2014/main" id="{8818A7E1-FEAF-4047-BEDE-7A5F354492E3}"/>
                  </a:ext>
                </a:extLst>
              </p:cNvPr>
              <p:cNvSpPr>
                <a:spLocks noChangeArrowheads="1"/>
              </p:cNvSpPr>
              <p:nvPr/>
            </p:nvSpPr>
            <p:spPr bwMode="auto">
              <a:xfrm>
                <a:off x="9279298" y="1074296"/>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10" name="Oval 177">
                <a:extLst>
                  <a:ext uri="{FF2B5EF4-FFF2-40B4-BE49-F238E27FC236}">
                    <a16:creationId xmlns="" xmlns:a16="http://schemas.microsoft.com/office/drawing/2014/main" id="{2B878F42-B08E-4EB4-9CB3-D6ABF58C3357}"/>
                  </a:ext>
                </a:extLst>
              </p:cNvPr>
              <p:cNvSpPr>
                <a:spLocks noChangeArrowheads="1"/>
              </p:cNvSpPr>
              <p:nvPr/>
            </p:nvSpPr>
            <p:spPr bwMode="auto">
              <a:xfrm>
                <a:off x="8905675" y="1336318"/>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11" name="Oval 178">
                <a:extLst>
                  <a:ext uri="{FF2B5EF4-FFF2-40B4-BE49-F238E27FC236}">
                    <a16:creationId xmlns="" xmlns:a16="http://schemas.microsoft.com/office/drawing/2014/main" id="{2C4F8A09-0029-4DC0-A2D0-ABFBC332F865}"/>
                  </a:ext>
                </a:extLst>
              </p:cNvPr>
              <p:cNvSpPr>
                <a:spLocks noChangeArrowheads="1"/>
              </p:cNvSpPr>
              <p:nvPr/>
            </p:nvSpPr>
            <p:spPr bwMode="auto">
              <a:xfrm>
                <a:off x="8874233" y="1184821"/>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12" name="Oval 179">
                <a:extLst>
                  <a:ext uri="{FF2B5EF4-FFF2-40B4-BE49-F238E27FC236}">
                    <a16:creationId xmlns="" xmlns:a16="http://schemas.microsoft.com/office/drawing/2014/main" id="{F6F74E8F-CBC7-477A-8720-62A2A846152F}"/>
                  </a:ext>
                </a:extLst>
              </p:cNvPr>
              <p:cNvSpPr>
                <a:spLocks noChangeArrowheads="1"/>
              </p:cNvSpPr>
              <p:nvPr/>
            </p:nvSpPr>
            <p:spPr bwMode="auto">
              <a:xfrm>
                <a:off x="9144000" y="1447800"/>
                <a:ext cx="164238"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 name="TextBox 2">
                <a:extLst>
                  <a:ext uri="{FF2B5EF4-FFF2-40B4-BE49-F238E27FC236}">
                    <a16:creationId xmlns="" xmlns:a16="http://schemas.microsoft.com/office/drawing/2014/main" id="{1B68E70B-2AFD-42AC-9923-1E7E59AFF318}"/>
                  </a:ext>
                </a:extLst>
              </p:cNvPr>
              <p:cNvSpPr txBox="1"/>
              <p:nvPr/>
            </p:nvSpPr>
            <p:spPr>
              <a:xfrm>
                <a:off x="4669020" y="450805"/>
                <a:ext cx="1035744" cy="394968"/>
              </a:xfrm>
              <a:prstGeom prst="rect">
                <a:avLst/>
              </a:prstGeom>
              <a:noFill/>
            </p:spPr>
            <p:txBody>
              <a:bodyPr wrap="none" rtlCol="0">
                <a:spAutoFit/>
              </a:bodyPr>
              <a:lstStyle/>
              <a:p>
                <a:r>
                  <a:rPr lang="en-US" sz="1400" dirty="0">
                    <a:solidFill>
                      <a:schemeClr val="accent6">
                        <a:lumMod val="50000"/>
                      </a:schemeClr>
                    </a:solidFill>
                  </a:rPr>
                  <a:t>abrasion</a:t>
                </a:r>
              </a:p>
            </p:txBody>
          </p:sp>
          <p:sp>
            <p:nvSpPr>
              <p:cNvPr id="313" name="TextBox 312">
                <a:extLst>
                  <a:ext uri="{FF2B5EF4-FFF2-40B4-BE49-F238E27FC236}">
                    <a16:creationId xmlns="" xmlns:a16="http://schemas.microsoft.com/office/drawing/2014/main" id="{72609562-2A97-463A-A436-401515F37152}"/>
                  </a:ext>
                </a:extLst>
              </p:cNvPr>
              <p:cNvSpPr txBox="1"/>
              <p:nvPr/>
            </p:nvSpPr>
            <p:spPr>
              <a:xfrm>
                <a:off x="6853832" y="421732"/>
                <a:ext cx="965195" cy="394968"/>
              </a:xfrm>
              <a:prstGeom prst="rect">
                <a:avLst/>
              </a:prstGeom>
              <a:noFill/>
            </p:spPr>
            <p:txBody>
              <a:bodyPr wrap="none" rtlCol="0">
                <a:spAutoFit/>
              </a:bodyPr>
              <a:lstStyle/>
              <a:p>
                <a:r>
                  <a:rPr lang="en-US" sz="1400" dirty="0">
                    <a:solidFill>
                      <a:schemeClr val="accent6">
                        <a:lumMod val="50000"/>
                      </a:schemeClr>
                    </a:solidFill>
                  </a:rPr>
                  <a:t>ablation</a:t>
                </a:r>
              </a:p>
            </p:txBody>
          </p:sp>
        </p:grpSp>
        <p:sp>
          <p:nvSpPr>
            <p:cNvPr id="316" name="Rectangle 118">
              <a:extLst>
                <a:ext uri="{FF2B5EF4-FFF2-40B4-BE49-F238E27FC236}">
                  <a16:creationId xmlns="" xmlns:a16="http://schemas.microsoft.com/office/drawing/2014/main" id="{A622BF89-2623-4395-AFF0-E504CF1076CE}"/>
                </a:ext>
              </a:extLst>
            </p:cNvPr>
            <p:cNvSpPr>
              <a:spLocks noChangeArrowheads="1"/>
            </p:cNvSpPr>
            <p:nvPr/>
          </p:nvSpPr>
          <p:spPr bwMode="auto">
            <a:xfrm>
              <a:off x="6941670" y="1794927"/>
              <a:ext cx="1280428" cy="357526"/>
            </a:xfrm>
            <a:prstGeom prst="rect">
              <a:avLst/>
            </a:prstGeom>
            <a:noFill/>
            <a:ln w="12700">
              <a:noFill/>
              <a:miter lim="800000"/>
              <a:headEnd/>
              <a:tailEnd/>
            </a:ln>
          </p:spPr>
          <p:txBody>
            <a:bodyPr wrap="square" lIns="81173" tIns="39874" rIns="81173" bIns="39874">
              <a:spAutoFit/>
            </a:bodyPr>
            <a:lstStyle/>
            <a:p>
              <a:pPr algn="ctr" defTabSz="820446" eaLnBrk="0" hangingPunct="0">
                <a:lnSpc>
                  <a:spcPct val="90000"/>
                </a:lnSpc>
              </a:pPr>
              <a:r>
                <a:rPr lang="en-US" sz="1000" dirty="0">
                  <a:solidFill>
                    <a:schemeClr val="bg1">
                      <a:lumMod val="75000"/>
                    </a:schemeClr>
                  </a:solidFill>
                  <a:latin typeface="+mn-lt"/>
                </a:rPr>
                <a:t>projectile-like excited fragment</a:t>
              </a:r>
            </a:p>
          </p:txBody>
        </p:sp>
        <p:sp>
          <p:nvSpPr>
            <p:cNvPr id="317" name="Rectangle 118">
              <a:extLst>
                <a:ext uri="{FF2B5EF4-FFF2-40B4-BE49-F238E27FC236}">
                  <a16:creationId xmlns="" xmlns:a16="http://schemas.microsoft.com/office/drawing/2014/main" id="{AD999982-843E-4E2A-ABF7-E4F8868EE409}"/>
                </a:ext>
              </a:extLst>
            </p:cNvPr>
            <p:cNvSpPr>
              <a:spLocks noChangeArrowheads="1"/>
            </p:cNvSpPr>
            <p:nvPr/>
          </p:nvSpPr>
          <p:spPr bwMode="auto">
            <a:xfrm>
              <a:off x="8482714" y="1792751"/>
              <a:ext cx="1280428" cy="219026"/>
            </a:xfrm>
            <a:prstGeom prst="rect">
              <a:avLst/>
            </a:prstGeom>
            <a:noFill/>
            <a:ln w="12700">
              <a:noFill/>
              <a:miter lim="800000"/>
              <a:headEnd/>
              <a:tailEnd/>
            </a:ln>
          </p:spPr>
          <p:txBody>
            <a:bodyPr wrap="square" lIns="81173" tIns="39874" rIns="81173" bIns="39874">
              <a:spAutoFit/>
            </a:bodyPr>
            <a:lstStyle/>
            <a:p>
              <a:pPr algn="ctr" defTabSz="820446" eaLnBrk="0" hangingPunct="0">
                <a:lnSpc>
                  <a:spcPct val="90000"/>
                </a:lnSpc>
              </a:pPr>
              <a:r>
                <a:rPr lang="en-US" sz="1000" dirty="0">
                  <a:solidFill>
                    <a:schemeClr val="bg1">
                      <a:lumMod val="75000"/>
                    </a:schemeClr>
                  </a:solidFill>
                  <a:latin typeface="+mn-lt"/>
                </a:rPr>
                <a:t>final fragment</a:t>
              </a:r>
            </a:p>
          </p:txBody>
        </p:sp>
      </p:grpSp>
      <p:pic>
        <p:nvPicPr>
          <p:cNvPr id="7" name="Picture 6">
            <a:extLst>
              <a:ext uri="{FF2B5EF4-FFF2-40B4-BE49-F238E27FC236}">
                <a16:creationId xmlns="" xmlns:a16="http://schemas.microsoft.com/office/drawing/2014/main" id="{792FEFCA-DA34-48F0-ADB3-158E8E23DE7F}"/>
              </a:ext>
            </a:extLst>
          </p:cNvPr>
          <p:cNvPicPr>
            <a:picLocks noChangeAspect="1"/>
          </p:cNvPicPr>
          <p:nvPr/>
        </p:nvPicPr>
        <p:blipFill>
          <a:blip r:embed="rId3"/>
          <a:stretch>
            <a:fillRect/>
          </a:stretch>
        </p:blipFill>
        <p:spPr>
          <a:xfrm>
            <a:off x="6502047" y="687646"/>
            <a:ext cx="5597117" cy="3427154"/>
          </a:xfrm>
          <a:prstGeom prst="rect">
            <a:avLst/>
          </a:prstGeom>
        </p:spPr>
      </p:pic>
      <p:sp>
        <p:nvSpPr>
          <p:cNvPr id="12" name="Arrow: Right 11">
            <a:extLst>
              <a:ext uri="{FF2B5EF4-FFF2-40B4-BE49-F238E27FC236}">
                <a16:creationId xmlns="" xmlns:a16="http://schemas.microsoft.com/office/drawing/2014/main" id="{E9FF0008-AD05-4EAC-A38C-242531C0D466}"/>
              </a:ext>
            </a:extLst>
          </p:cNvPr>
          <p:cNvSpPr/>
          <p:nvPr/>
        </p:nvSpPr>
        <p:spPr bwMode="auto">
          <a:xfrm rot="19958005">
            <a:off x="5192179" y="3188729"/>
            <a:ext cx="986874" cy="231743"/>
          </a:xfrm>
          <a:prstGeom prst="rightArrow">
            <a:avLst/>
          </a:prstGeom>
          <a:noFill/>
          <a:ln w="22225"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nvGrpSpPr>
          <p:cNvPr id="80" name="Group 79">
            <a:extLst>
              <a:ext uri="{FF2B5EF4-FFF2-40B4-BE49-F238E27FC236}">
                <a16:creationId xmlns="" xmlns:a16="http://schemas.microsoft.com/office/drawing/2014/main" id="{B1795B7F-B981-4098-B98F-AF487D5297B8}"/>
              </a:ext>
            </a:extLst>
          </p:cNvPr>
          <p:cNvGrpSpPr/>
          <p:nvPr/>
        </p:nvGrpSpPr>
        <p:grpSpPr>
          <a:xfrm>
            <a:off x="287946" y="2778648"/>
            <a:ext cx="4512654" cy="3742746"/>
            <a:chOff x="284772" y="2793872"/>
            <a:chExt cx="4512654" cy="3742746"/>
          </a:xfrm>
        </p:grpSpPr>
        <p:pic>
          <p:nvPicPr>
            <p:cNvPr id="5" name="Picture 4">
              <a:extLst>
                <a:ext uri="{FF2B5EF4-FFF2-40B4-BE49-F238E27FC236}">
                  <a16:creationId xmlns="" xmlns:a16="http://schemas.microsoft.com/office/drawing/2014/main" id="{6F660140-D673-4CCF-8338-8334FED9CBBF}"/>
                </a:ext>
              </a:extLst>
            </p:cNvPr>
            <p:cNvPicPr>
              <a:picLocks noChangeAspect="1"/>
            </p:cNvPicPr>
            <p:nvPr/>
          </p:nvPicPr>
          <p:blipFill>
            <a:blip r:embed="rId4"/>
            <a:stretch>
              <a:fillRect/>
            </a:stretch>
          </p:blipFill>
          <p:spPr>
            <a:xfrm>
              <a:off x="284772" y="2793872"/>
              <a:ext cx="4512654" cy="3742746"/>
            </a:xfrm>
            <a:prstGeom prst="rect">
              <a:avLst/>
            </a:prstGeom>
          </p:spPr>
        </p:pic>
        <p:sp>
          <p:nvSpPr>
            <p:cNvPr id="65" name="TextBox 64">
              <a:extLst>
                <a:ext uri="{FF2B5EF4-FFF2-40B4-BE49-F238E27FC236}">
                  <a16:creationId xmlns="" xmlns:a16="http://schemas.microsoft.com/office/drawing/2014/main" id="{063572FA-A445-4753-A561-3D87C81130F4}"/>
                </a:ext>
              </a:extLst>
            </p:cNvPr>
            <p:cNvSpPr txBox="1"/>
            <p:nvPr/>
          </p:nvSpPr>
          <p:spPr>
            <a:xfrm>
              <a:off x="1806079" y="5841349"/>
              <a:ext cx="596638" cy="338554"/>
            </a:xfrm>
            <a:prstGeom prst="rect">
              <a:avLst/>
            </a:prstGeom>
            <a:solidFill>
              <a:srgbClr val="FFFFFF">
                <a:alpha val="78000"/>
              </a:srgbClr>
            </a:solidFill>
          </p:spPr>
          <p:txBody>
            <a:bodyPr wrap="none" rtlCol="0">
              <a:spAutoFit/>
            </a:bodyPr>
            <a:lstStyle/>
            <a:p>
              <a:r>
                <a:rPr lang="en-US" sz="1600" b="1" baseline="30000" dirty="0">
                  <a:solidFill>
                    <a:schemeClr val="accent3">
                      <a:lumMod val="50000"/>
                    </a:schemeClr>
                  </a:solidFill>
                  <a:effectLst>
                    <a:outerShdw blurRad="38100" dist="38100" dir="2700000" algn="tl">
                      <a:srgbClr val="000000">
                        <a:alpha val="43137"/>
                      </a:srgbClr>
                    </a:outerShdw>
                  </a:effectLst>
                </a:rPr>
                <a:t>58</a:t>
              </a:r>
              <a:r>
                <a:rPr lang="en-US" sz="1600" b="1" dirty="0">
                  <a:solidFill>
                    <a:schemeClr val="accent3">
                      <a:lumMod val="50000"/>
                    </a:schemeClr>
                  </a:solidFill>
                  <a:effectLst>
                    <a:outerShdw blurRad="38100" dist="38100" dir="2700000" algn="tl">
                      <a:srgbClr val="000000">
                        <a:alpha val="43137"/>
                      </a:srgbClr>
                    </a:outerShdw>
                  </a:effectLst>
                </a:rPr>
                <a:t>Ca</a:t>
              </a:r>
            </a:p>
          </p:txBody>
        </p:sp>
      </p:grpSp>
      <p:grpSp>
        <p:nvGrpSpPr>
          <p:cNvPr id="78" name="Group 77">
            <a:extLst>
              <a:ext uri="{FF2B5EF4-FFF2-40B4-BE49-F238E27FC236}">
                <a16:creationId xmlns="" xmlns:a16="http://schemas.microsoft.com/office/drawing/2014/main" id="{FD377E88-AA43-4C80-BD9F-F3FAF331558B}"/>
              </a:ext>
            </a:extLst>
          </p:cNvPr>
          <p:cNvGrpSpPr/>
          <p:nvPr/>
        </p:nvGrpSpPr>
        <p:grpSpPr>
          <a:xfrm>
            <a:off x="6502047" y="2401223"/>
            <a:ext cx="4039193" cy="2261787"/>
            <a:chOff x="6502047" y="2401223"/>
            <a:chExt cx="4039193" cy="2261787"/>
          </a:xfrm>
        </p:grpSpPr>
        <p:sp>
          <p:nvSpPr>
            <p:cNvPr id="68" name="Rectangle: Rounded Corners 67">
              <a:extLst>
                <a:ext uri="{FF2B5EF4-FFF2-40B4-BE49-F238E27FC236}">
                  <a16:creationId xmlns="" xmlns:a16="http://schemas.microsoft.com/office/drawing/2014/main" id="{242B7D74-EF1E-4D5B-BDE7-DF69D1B9801F}"/>
                </a:ext>
              </a:extLst>
            </p:cNvPr>
            <p:cNvSpPr/>
            <p:nvPr/>
          </p:nvSpPr>
          <p:spPr bwMode="auto">
            <a:xfrm>
              <a:off x="7010400" y="2401223"/>
              <a:ext cx="457200" cy="573649"/>
            </a:xfrm>
            <a:prstGeom prst="roundRect">
              <a:avLst/>
            </a:prstGeom>
            <a:noFill/>
            <a:ln w="2540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cxnSp>
          <p:nvCxnSpPr>
            <p:cNvPr id="70" name="Straight Arrow Connector 69">
              <a:extLst>
                <a:ext uri="{FF2B5EF4-FFF2-40B4-BE49-F238E27FC236}">
                  <a16:creationId xmlns="" xmlns:a16="http://schemas.microsoft.com/office/drawing/2014/main" id="{8E692AFF-7F10-4ECA-B1EF-3BD127966601}"/>
                </a:ext>
              </a:extLst>
            </p:cNvPr>
            <p:cNvCxnSpPr>
              <a:cxnSpLocks/>
              <a:stCxn id="68" idx="2"/>
            </p:cNvCxnSpPr>
            <p:nvPr/>
          </p:nvCxnSpPr>
          <p:spPr bwMode="auto">
            <a:xfrm>
              <a:off x="7239000" y="2974872"/>
              <a:ext cx="0" cy="1292328"/>
            </a:xfrm>
            <a:prstGeom prst="straightConnector1">
              <a:avLst/>
            </a:prstGeom>
            <a:noFill/>
            <a:ln w="9525" cap="flat" cmpd="sng" algn="ctr">
              <a:solidFill>
                <a:srgbClr val="6600FF"/>
              </a:solidFill>
              <a:prstDash val="solid"/>
              <a:round/>
              <a:headEnd type="none" w="med" len="med"/>
              <a:tailEnd type="triangle"/>
            </a:ln>
            <a:effectLst/>
          </p:spPr>
        </p:cxnSp>
        <p:sp>
          <p:nvSpPr>
            <p:cNvPr id="72" name="TextBox 71">
              <a:extLst>
                <a:ext uri="{FF2B5EF4-FFF2-40B4-BE49-F238E27FC236}">
                  <a16:creationId xmlns="" xmlns:a16="http://schemas.microsoft.com/office/drawing/2014/main" id="{AF8D4118-3497-43DE-A2D8-E1DEF1FB121A}"/>
                </a:ext>
              </a:extLst>
            </p:cNvPr>
            <p:cNvSpPr txBox="1"/>
            <p:nvPr/>
          </p:nvSpPr>
          <p:spPr>
            <a:xfrm>
              <a:off x="6502047" y="4293678"/>
              <a:ext cx="1784463" cy="369332"/>
            </a:xfrm>
            <a:prstGeom prst="rect">
              <a:avLst/>
            </a:prstGeom>
            <a:noFill/>
          </p:spPr>
          <p:txBody>
            <a:bodyPr wrap="none" rtlCol="0">
              <a:spAutoFit/>
            </a:bodyPr>
            <a:lstStyle/>
            <a:p>
              <a:r>
                <a:rPr lang="en-US" sz="1800" baseline="30000" dirty="0">
                  <a:solidFill>
                    <a:schemeClr val="accent3">
                      <a:lumMod val="50000"/>
                    </a:schemeClr>
                  </a:solidFill>
                </a:rPr>
                <a:t>70</a:t>
              </a:r>
              <a:r>
                <a:rPr lang="en-US" sz="1800" dirty="0">
                  <a:solidFill>
                    <a:schemeClr val="accent3">
                      <a:lumMod val="50000"/>
                    </a:schemeClr>
                  </a:solidFill>
                </a:rPr>
                <a:t>Ge (38n+32p)</a:t>
              </a:r>
            </a:p>
          </p:txBody>
        </p:sp>
        <p:sp>
          <p:nvSpPr>
            <p:cNvPr id="318" name="Rectangle: Rounded Corners 317">
              <a:extLst>
                <a:ext uri="{FF2B5EF4-FFF2-40B4-BE49-F238E27FC236}">
                  <a16:creationId xmlns="" xmlns:a16="http://schemas.microsoft.com/office/drawing/2014/main" id="{56D396AB-EAD8-49A2-A91A-B04CB6DEB77B}"/>
                </a:ext>
              </a:extLst>
            </p:cNvPr>
            <p:cNvSpPr/>
            <p:nvPr/>
          </p:nvSpPr>
          <p:spPr bwMode="auto">
            <a:xfrm>
              <a:off x="9265130" y="2401223"/>
              <a:ext cx="457200" cy="573649"/>
            </a:xfrm>
            <a:prstGeom prst="roundRect">
              <a:avLst/>
            </a:prstGeom>
            <a:noFill/>
            <a:ln w="2540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cxnSp>
          <p:nvCxnSpPr>
            <p:cNvPr id="319" name="Straight Arrow Connector 318">
              <a:extLst>
                <a:ext uri="{FF2B5EF4-FFF2-40B4-BE49-F238E27FC236}">
                  <a16:creationId xmlns="" xmlns:a16="http://schemas.microsoft.com/office/drawing/2014/main" id="{65E5FF10-4189-4661-B252-387614A7EBAC}"/>
                </a:ext>
              </a:extLst>
            </p:cNvPr>
            <p:cNvCxnSpPr>
              <a:cxnSpLocks/>
              <a:stCxn id="318" idx="2"/>
            </p:cNvCxnSpPr>
            <p:nvPr/>
          </p:nvCxnSpPr>
          <p:spPr bwMode="auto">
            <a:xfrm>
              <a:off x="9493730" y="2974872"/>
              <a:ext cx="0" cy="1292328"/>
            </a:xfrm>
            <a:prstGeom prst="straightConnector1">
              <a:avLst/>
            </a:prstGeom>
            <a:noFill/>
            <a:ln w="9525" cap="flat" cmpd="sng" algn="ctr">
              <a:solidFill>
                <a:srgbClr val="6600FF"/>
              </a:solidFill>
              <a:prstDash val="solid"/>
              <a:round/>
              <a:headEnd type="none" w="med" len="med"/>
              <a:tailEnd type="triangle"/>
            </a:ln>
            <a:effectLst/>
          </p:spPr>
        </p:cxnSp>
        <p:sp>
          <p:nvSpPr>
            <p:cNvPr id="320" name="TextBox 319">
              <a:extLst>
                <a:ext uri="{FF2B5EF4-FFF2-40B4-BE49-F238E27FC236}">
                  <a16:creationId xmlns="" xmlns:a16="http://schemas.microsoft.com/office/drawing/2014/main" id="{D185D318-DDE4-4678-97FC-FA117D7992BE}"/>
                </a:ext>
              </a:extLst>
            </p:cNvPr>
            <p:cNvSpPr txBox="1"/>
            <p:nvPr/>
          </p:nvSpPr>
          <p:spPr>
            <a:xfrm>
              <a:off x="8756777" y="4293678"/>
              <a:ext cx="1784463" cy="369332"/>
            </a:xfrm>
            <a:prstGeom prst="rect">
              <a:avLst/>
            </a:prstGeom>
            <a:noFill/>
          </p:spPr>
          <p:txBody>
            <a:bodyPr wrap="none" rtlCol="0">
              <a:spAutoFit/>
            </a:bodyPr>
            <a:lstStyle/>
            <a:p>
              <a:r>
                <a:rPr lang="en-US" sz="1800" baseline="30000" dirty="0">
                  <a:solidFill>
                    <a:schemeClr val="accent3">
                      <a:lumMod val="50000"/>
                    </a:schemeClr>
                  </a:solidFill>
                </a:rPr>
                <a:t>76</a:t>
              </a:r>
              <a:r>
                <a:rPr lang="en-US" sz="1800" dirty="0">
                  <a:solidFill>
                    <a:schemeClr val="accent3">
                      <a:lumMod val="50000"/>
                    </a:schemeClr>
                  </a:solidFill>
                </a:rPr>
                <a:t>Ge (44n+32p)</a:t>
              </a:r>
            </a:p>
          </p:txBody>
        </p:sp>
      </p:grpSp>
      <p:grpSp>
        <p:nvGrpSpPr>
          <p:cNvPr id="79" name="Group 78">
            <a:extLst>
              <a:ext uri="{FF2B5EF4-FFF2-40B4-BE49-F238E27FC236}">
                <a16:creationId xmlns="" xmlns:a16="http://schemas.microsoft.com/office/drawing/2014/main" id="{A5893086-E613-490A-BE56-ADC4846CD9F5}"/>
              </a:ext>
            </a:extLst>
          </p:cNvPr>
          <p:cNvGrpSpPr/>
          <p:nvPr/>
        </p:nvGrpSpPr>
        <p:grpSpPr>
          <a:xfrm>
            <a:off x="2606208" y="4663010"/>
            <a:ext cx="6887522" cy="1423450"/>
            <a:chOff x="2606208" y="4663010"/>
            <a:chExt cx="6887522" cy="1423450"/>
          </a:xfrm>
        </p:grpSpPr>
        <p:cxnSp>
          <p:nvCxnSpPr>
            <p:cNvPr id="321" name="Straight Arrow Connector 320">
              <a:extLst>
                <a:ext uri="{FF2B5EF4-FFF2-40B4-BE49-F238E27FC236}">
                  <a16:creationId xmlns="" xmlns:a16="http://schemas.microsoft.com/office/drawing/2014/main" id="{6E0F3634-2B58-4B1C-8E5E-7B29855BE7C2}"/>
                </a:ext>
              </a:extLst>
            </p:cNvPr>
            <p:cNvCxnSpPr>
              <a:cxnSpLocks/>
            </p:cNvCxnSpPr>
            <p:nvPr/>
          </p:nvCxnSpPr>
          <p:spPr bwMode="auto">
            <a:xfrm>
              <a:off x="2606208" y="5885417"/>
              <a:ext cx="3712525" cy="16377"/>
            </a:xfrm>
            <a:prstGeom prst="straightConnector1">
              <a:avLst/>
            </a:prstGeom>
            <a:noFill/>
            <a:ln w="9525" cap="flat" cmpd="sng" algn="ctr">
              <a:solidFill>
                <a:srgbClr val="6600FF"/>
              </a:solidFill>
              <a:prstDash val="solid"/>
              <a:round/>
              <a:headEnd type="none" w="med" len="med"/>
              <a:tailEnd type="triangle"/>
            </a:ln>
            <a:effectLst/>
          </p:spPr>
        </p:cxnSp>
        <p:sp>
          <p:nvSpPr>
            <p:cNvPr id="322" name="TextBox 321">
              <a:extLst>
                <a:ext uri="{FF2B5EF4-FFF2-40B4-BE49-F238E27FC236}">
                  <a16:creationId xmlns="" xmlns:a16="http://schemas.microsoft.com/office/drawing/2014/main" id="{F2D79C80-2A55-4A28-80CB-00C8BCCA97D3}"/>
                </a:ext>
              </a:extLst>
            </p:cNvPr>
            <p:cNvSpPr txBox="1"/>
            <p:nvPr/>
          </p:nvSpPr>
          <p:spPr>
            <a:xfrm>
              <a:off x="6502046" y="5717128"/>
              <a:ext cx="1771639" cy="369332"/>
            </a:xfrm>
            <a:prstGeom prst="rect">
              <a:avLst/>
            </a:prstGeom>
            <a:noFill/>
          </p:spPr>
          <p:txBody>
            <a:bodyPr wrap="none" rtlCol="0">
              <a:spAutoFit/>
            </a:bodyPr>
            <a:lstStyle/>
            <a:p>
              <a:r>
                <a:rPr lang="en-US" sz="1800" baseline="30000" dirty="0">
                  <a:solidFill>
                    <a:schemeClr val="accent3">
                      <a:lumMod val="50000"/>
                    </a:schemeClr>
                  </a:solidFill>
                </a:rPr>
                <a:t>58</a:t>
              </a:r>
              <a:r>
                <a:rPr lang="en-US" sz="1800" dirty="0">
                  <a:solidFill>
                    <a:schemeClr val="accent3">
                      <a:lumMod val="50000"/>
                    </a:schemeClr>
                  </a:solidFill>
                </a:rPr>
                <a:t>Ca (38n+20p)</a:t>
              </a:r>
            </a:p>
          </p:txBody>
        </p:sp>
        <p:cxnSp>
          <p:nvCxnSpPr>
            <p:cNvPr id="323" name="Straight Arrow Connector 322">
              <a:extLst>
                <a:ext uri="{FF2B5EF4-FFF2-40B4-BE49-F238E27FC236}">
                  <a16:creationId xmlns="" xmlns:a16="http://schemas.microsoft.com/office/drawing/2014/main" id="{AA45F44D-C0AD-4466-9052-08CB0DDA1D4E}"/>
                </a:ext>
              </a:extLst>
            </p:cNvPr>
            <p:cNvCxnSpPr>
              <a:cxnSpLocks/>
            </p:cNvCxnSpPr>
            <p:nvPr/>
          </p:nvCxnSpPr>
          <p:spPr bwMode="auto">
            <a:xfrm>
              <a:off x="7239000" y="4663010"/>
              <a:ext cx="0" cy="961323"/>
            </a:xfrm>
            <a:prstGeom prst="straightConnector1">
              <a:avLst/>
            </a:prstGeom>
            <a:noFill/>
            <a:ln w="9525" cap="flat" cmpd="sng" algn="ctr">
              <a:solidFill>
                <a:srgbClr val="6600FF"/>
              </a:solidFill>
              <a:prstDash val="solid"/>
              <a:round/>
              <a:headEnd type="none" w="med" len="med"/>
              <a:tailEnd type="triangle"/>
            </a:ln>
            <a:effectLst/>
          </p:spPr>
        </p:cxnSp>
        <p:sp>
          <p:nvSpPr>
            <p:cNvPr id="76" name="TextBox 75">
              <a:extLst>
                <a:ext uri="{FF2B5EF4-FFF2-40B4-BE49-F238E27FC236}">
                  <a16:creationId xmlns="" xmlns:a16="http://schemas.microsoft.com/office/drawing/2014/main" id="{9D0E3992-29F9-41CF-A65D-F50098D58942}"/>
                </a:ext>
              </a:extLst>
            </p:cNvPr>
            <p:cNvSpPr txBox="1"/>
            <p:nvPr/>
          </p:nvSpPr>
          <p:spPr>
            <a:xfrm>
              <a:off x="7298202" y="4861141"/>
              <a:ext cx="542136" cy="307777"/>
            </a:xfrm>
            <a:prstGeom prst="rect">
              <a:avLst/>
            </a:prstGeom>
            <a:noFill/>
          </p:spPr>
          <p:txBody>
            <a:bodyPr wrap="none" rtlCol="0">
              <a:spAutoFit/>
            </a:bodyPr>
            <a:lstStyle/>
            <a:p>
              <a:r>
                <a:rPr lang="en-US" sz="1400" dirty="0"/>
                <a:t>-10p</a:t>
              </a:r>
            </a:p>
          </p:txBody>
        </p:sp>
        <p:cxnSp>
          <p:nvCxnSpPr>
            <p:cNvPr id="324" name="Straight Arrow Connector 323">
              <a:extLst>
                <a:ext uri="{FF2B5EF4-FFF2-40B4-BE49-F238E27FC236}">
                  <a16:creationId xmlns="" xmlns:a16="http://schemas.microsoft.com/office/drawing/2014/main" id="{0F59D719-E1BE-47F2-8FE3-88CD428FA8DF}"/>
                </a:ext>
              </a:extLst>
            </p:cNvPr>
            <p:cNvCxnSpPr>
              <a:cxnSpLocks/>
            </p:cNvCxnSpPr>
            <p:nvPr/>
          </p:nvCxnSpPr>
          <p:spPr bwMode="auto">
            <a:xfrm flipH="1">
              <a:off x="8286510" y="4739093"/>
              <a:ext cx="1207220" cy="885240"/>
            </a:xfrm>
            <a:prstGeom prst="straightConnector1">
              <a:avLst/>
            </a:prstGeom>
            <a:noFill/>
            <a:ln w="9525" cap="flat" cmpd="sng" algn="ctr">
              <a:solidFill>
                <a:srgbClr val="6600FF"/>
              </a:solidFill>
              <a:prstDash val="solid"/>
              <a:round/>
              <a:headEnd type="none" w="med" len="med"/>
              <a:tailEnd type="triangle"/>
            </a:ln>
            <a:effectLst/>
          </p:spPr>
        </p:cxnSp>
        <p:sp>
          <p:nvSpPr>
            <p:cNvPr id="325" name="TextBox 324">
              <a:extLst>
                <a:ext uri="{FF2B5EF4-FFF2-40B4-BE49-F238E27FC236}">
                  <a16:creationId xmlns="" xmlns:a16="http://schemas.microsoft.com/office/drawing/2014/main" id="{632A73C6-D2D2-44A8-A23D-061D3B7AAB26}"/>
                </a:ext>
              </a:extLst>
            </p:cNvPr>
            <p:cNvSpPr txBox="1"/>
            <p:nvPr/>
          </p:nvSpPr>
          <p:spPr>
            <a:xfrm>
              <a:off x="8386061" y="4787015"/>
              <a:ext cx="569734" cy="523220"/>
            </a:xfrm>
            <a:prstGeom prst="rect">
              <a:avLst/>
            </a:prstGeom>
            <a:noFill/>
          </p:spPr>
          <p:txBody>
            <a:bodyPr wrap="square" rtlCol="0">
              <a:spAutoFit/>
            </a:bodyPr>
            <a:lstStyle/>
            <a:p>
              <a:r>
                <a:rPr lang="en-US" sz="1400" dirty="0"/>
                <a:t>-10p</a:t>
              </a:r>
            </a:p>
            <a:p>
              <a:r>
                <a:rPr lang="en-US" sz="1400" dirty="0"/>
                <a:t>-6n</a:t>
              </a:r>
            </a:p>
          </p:txBody>
        </p:sp>
      </p:grpSp>
      <p:grpSp>
        <p:nvGrpSpPr>
          <p:cNvPr id="82" name="Group 81">
            <a:extLst>
              <a:ext uri="{FF2B5EF4-FFF2-40B4-BE49-F238E27FC236}">
                <a16:creationId xmlns="" xmlns:a16="http://schemas.microsoft.com/office/drawing/2014/main" id="{79CA20C3-6E54-49C4-9EAB-D6A4AAAC5548}"/>
              </a:ext>
            </a:extLst>
          </p:cNvPr>
          <p:cNvGrpSpPr/>
          <p:nvPr/>
        </p:nvGrpSpPr>
        <p:grpSpPr>
          <a:xfrm>
            <a:off x="2418752" y="2833467"/>
            <a:ext cx="2340534" cy="2647846"/>
            <a:chOff x="2418752" y="2833467"/>
            <a:chExt cx="2340534" cy="2647846"/>
          </a:xfrm>
        </p:grpSpPr>
        <p:sp>
          <p:nvSpPr>
            <p:cNvPr id="66" name="TextBox 65">
              <a:extLst>
                <a:ext uri="{FF2B5EF4-FFF2-40B4-BE49-F238E27FC236}">
                  <a16:creationId xmlns="" xmlns:a16="http://schemas.microsoft.com/office/drawing/2014/main" id="{51A9F695-05E1-443B-9934-80E4C226DBC6}"/>
                </a:ext>
              </a:extLst>
            </p:cNvPr>
            <p:cNvSpPr txBox="1"/>
            <p:nvPr/>
          </p:nvSpPr>
          <p:spPr>
            <a:xfrm>
              <a:off x="2993302" y="3778476"/>
              <a:ext cx="1654620" cy="338554"/>
            </a:xfrm>
            <a:prstGeom prst="rect">
              <a:avLst/>
            </a:prstGeom>
            <a:solidFill>
              <a:srgbClr val="FFFFFF">
                <a:alpha val="73000"/>
              </a:srgbClr>
            </a:solidFill>
            <a:ln>
              <a:noFill/>
            </a:ln>
          </p:spPr>
          <p:txBody>
            <a:bodyPr wrap="none" rtlCol="0">
              <a:spAutoFit/>
            </a:bodyPr>
            <a:lstStyle/>
            <a:p>
              <a:r>
                <a:rPr lang="en-US" sz="1600" dirty="0"/>
                <a:t>Potential beams</a:t>
              </a:r>
            </a:p>
          </p:txBody>
        </p:sp>
        <p:sp>
          <p:nvSpPr>
            <p:cNvPr id="81" name="TextBox 80">
              <a:extLst>
                <a:ext uri="{FF2B5EF4-FFF2-40B4-BE49-F238E27FC236}">
                  <a16:creationId xmlns="" xmlns:a16="http://schemas.microsoft.com/office/drawing/2014/main" id="{8C4A7186-D880-47C1-82E7-817B09FC5E53}"/>
                </a:ext>
              </a:extLst>
            </p:cNvPr>
            <p:cNvSpPr txBox="1"/>
            <p:nvPr/>
          </p:nvSpPr>
          <p:spPr>
            <a:xfrm>
              <a:off x="2499213" y="5050426"/>
              <a:ext cx="2260073" cy="430887"/>
            </a:xfrm>
            <a:prstGeom prst="rect">
              <a:avLst/>
            </a:prstGeom>
            <a:solidFill>
              <a:srgbClr val="FFFFFF">
                <a:alpha val="80000"/>
              </a:srgbClr>
            </a:solidFill>
          </p:spPr>
          <p:txBody>
            <a:bodyPr wrap="square" rtlCol="0">
              <a:spAutoFit/>
            </a:bodyPr>
            <a:lstStyle/>
            <a:p>
              <a:r>
                <a:rPr lang="en-US" sz="1100" dirty="0">
                  <a:solidFill>
                    <a:schemeClr val="accent2">
                      <a:lumMod val="50000"/>
                    </a:schemeClr>
                  </a:solidFill>
                </a:rPr>
                <a:t>Beam should be a stable isotope</a:t>
              </a:r>
            </a:p>
            <a:p>
              <a:r>
                <a:rPr lang="en-US" sz="1100" dirty="0">
                  <a:solidFill>
                    <a:schemeClr val="accent2">
                      <a:lumMod val="50000"/>
                    </a:schemeClr>
                  </a:solidFill>
                </a:rPr>
                <a:t>with more neutrons and protons </a:t>
              </a:r>
            </a:p>
          </p:txBody>
        </p:sp>
        <p:sp>
          <p:nvSpPr>
            <p:cNvPr id="9" name="Rectangle: Rounded Corners 8">
              <a:extLst>
                <a:ext uri="{FF2B5EF4-FFF2-40B4-BE49-F238E27FC236}">
                  <a16:creationId xmlns="" xmlns:a16="http://schemas.microsoft.com/office/drawing/2014/main" id="{2FC5C74D-BB58-4B1D-B242-E1879E717F8F}"/>
                </a:ext>
              </a:extLst>
            </p:cNvPr>
            <p:cNvSpPr/>
            <p:nvPr/>
          </p:nvSpPr>
          <p:spPr bwMode="auto">
            <a:xfrm>
              <a:off x="2418752" y="2833467"/>
              <a:ext cx="2329633" cy="1281333"/>
            </a:xfrm>
            <a:prstGeom prst="roundRect">
              <a:avLst/>
            </a:prstGeom>
            <a:noFill/>
            <a:ln w="44450" cap="flat" cmpd="sng" algn="ctr">
              <a:solidFill>
                <a:srgbClr val="6600FF"/>
              </a:solidFill>
              <a:prstDash val="sysDash"/>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sp>
        <p:nvSpPr>
          <p:cNvPr id="83" name="TextBox 82">
            <a:extLst>
              <a:ext uri="{FF2B5EF4-FFF2-40B4-BE49-F238E27FC236}">
                <a16:creationId xmlns="" xmlns:a16="http://schemas.microsoft.com/office/drawing/2014/main" id="{51EB3A1E-A5C2-457A-BBE9-6FD7D61141AD}"/>
              </a:ext>
            </a:extLst>
          </p:cNvPr>
          <p:cNvSpPr txBox="1"/>
          <p:nvPr/>
        </p:nvSpPr>
        <p:spPr>
          <a:xfrm>
            <a:off x="8983120" y="5478106"/>
            <a:ext cx="3116238" cy="830997"/>
          </a:xfrm>
          <a:prstGeom prst="rect">
            <a:avLst/>
          </a:prstGeom>
          <a:solidFill>
            <a:srgbClr val="FFFFCC"/>
          </a:solidFill>
          <a:ln>
            <a:solidFill>
              <a:srgbClr val="FFC000"/>
            </a:solidFill>
          </a:ln>
        </p:spPr>
        <p:txBody>
          <a:bodyPr wrap="none" rtlCol="0">
            <a:spAutoFit/>
          </a:bodyPr>
          <a:lstStyle/>
          <a:p>
            <a:r>
              <a:rPr lang="en-US" sz="1600" dirty="0">
                <a:solidFill>
                  <a:schemeClr val="accent1">
                    <a:lumMod val="50000"/>
                  </a:schemeClr>
                </a:solidFill>
              </a:rPr>
              <a:t>What is more probable: </a:t>
            </a:r>
          </a:p>
          <a:p>
            <a:r>
              <a:rPr lang="en-US" sz="1600" dirty="0">
                <a:solidFill>
                  <a:srgbClr val="C00000"/>
                </a:solidFill>
              </a:rPr>
              <a:t>To strip 10p and 6n or only 10p?</a:t>
            </a:r>
          </a:p>
          <a:p>
            <a:r>
              <a:rPr lang="en-US" sz="1600" dirty="0">
                <a:solidFill>
                  <a:srgbClr val="C00000"/>
                </a:solidFill>
              </a:rPr>
              <a:t>What factor?</a:t>
            </a:r>
          </a:p>
        </p:txBody>
      </p:sp>
      <p:grpSp>
        <p:nvGrpSpPr>
          <p:cNvPr id="86" name="Group 85">
            <a:extLst>
              <a:ext uri="{FF2B5EF4-FFF2-40B4-BE49-F238E27FC236}">
                <a16:creationId xmlns="" xmlns:a16="http://schemas.microsoft.com/office/drawing/2014/main" id="{E1877FE1-3654-4887-8D82-416BE576D191}"/>
              </a:ext>
            </a:extLst>
          </p:cNvPr>
          <p:cNvGrpSpPr/>
          <p:nvPr/>
        </p:nvGrpSpPr>
        <p:grpSpPr>
          <a:xfrm>
            <a:off x="7428107" y="6016107"/>
            <a:ext cx="4763893" cy="892025"/>
            <a:chOff x="7428107" y="6016107"/>
            <a:chExt cx="4763893" cy="892025"/>
          </a:xfrm>
        </p:grpSpPr>
        <p:pic>
          <p:nvPicPr>
            <p:cNvPr id="326" name="Picture 325">
              <a:extLst>
                <a:ext uri="{FF2B5EF4-FFF2-40B4-BE49-F238E27FC236}">
                  <a16:creationId xmlns="" xmlns:a16="http://schemas.microsoft.com/office/drawing/2014/main" id="{FFECF4EC-54B7-4615-BBAF-748B789DD2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7669" y="6016107"/>
              <a:ext cx="1474331" cy="867253"/>
            </a:xfrm>
            <a:prstGeom prst="rect">
              <a:avLst/>
            </a:prstGeom>
            <a:scene3d>
              <a:camera prst="orthographicFront">
                <a:rot lat="0" lon="0" rev="0"/>
              </a:camera>
              <a:lightRig rig="morning" dir="t"/>
            </a:scene3d>
            <a:sp3d prstMaterial="plastic">
              <a:bevelT/>
              <a:bevelB/>
              <a:contourClr>
                <a:schemeClr val="accent6">
                  <a:lumMod val="75000"/>
                </a:schemeClr>
              </a:contourClr>
            </a:sp3d>
          </p:spPr>
        </p:pic>
        <p:sp>
          <p:nvSpPr>
            <p:cNvPr id="327" name="Title 4">
              <a:extLst>
                <a:ext uri="{FF2B5EF4-FFF2-40B4-BE49-F238E27FC236}">
                  <a16:creationId xmlns="" xmlns:a16="http://schemas.microsoft.com/office/drawing/2014/main" id="{6400EC22-D771-44FF-9D37-633377C1A921}"/>
                </a:ext>
              </a:extLst>
            </p:cNvPr>
            <p:cNvSpPr txBox="1">
              <a:spLocks/>
            </p:cNvSpPr>
            <p:nvPr/>
          </p:nvSpPr>
          <p:spPr bwMode="auto">
            <a:xfrm>
              <a:off x="7428107" y="6374732"/>
              <a:ext cx="3289562"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lumMod val="95000"/>
                    </a:schemeClr>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algn="r"/>
              <a:r>
                <a:rPr lang="en-US" sz="1600" b="0" kern="0" spc="200" dirty="0">
                  <a:solidFill>
                    <a:schemeClr val="accent6">
                      <a:lumMod val="50000"/>
                    </a:schemeClr>
                  </a:solidFill>
                  <a:effectLst/>
                  <a:latin typeface="Blackadder ITC" panose="04020505051007020D02" pitchFamily="82" charset="0"/>
                </a:rPr>
                <a:t>Duke or Kansas? What score?</a:t>
              </a:r>
            </a:p>
          </p:txBody>
        </p:sp>
      </p:grpSp>
    </p:spTree>
    <p:extLst>
      <p:ext uri="{BB962C8B-B14F-4D97-AF65-F5344CB8AC3E}">
        <p14:creationId xmlns:p14="http://schemas.microsoft.com/office/powerpoint/2010/main" val="72399513"/>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Rectangle: Rounded Corners 204">
            <a:extLst>
              <a:ext uri="{FF2B5EF4-FFF2-40B4-BE49-F238E27FC236}">
                <a16:creationId xmlns="" xmlns:a16="http://schemas.microsoft.com/office/drawing/2014/main" id="{960AFAD7-D5AA-4815-B16D-A1523D450B42}"/>
              </a:ext>
            </a:extLst>
          </p:cNvPr>
          <p:cNvSpPr/>
          <p:nvPr/>
        </p:nvSpPr>
        <p:spPr bwMode="auto">
          <a:xfrm>
            <a:off x="235470" y="654594"/>
            <a:ext cx="4151728" cy="5974805"/>
          </a:xfrm>
          <a:prstGeom prst="roundRect">
            <a:avLst/>
          </a:prstGeom>
          <a:solidFill>
            <a:srgbClr val="FFFFCC">
              <a:alpha val="37000"/>
            </a:srgbClr>
          </a:solidFill>
          <a:ln w="9525" cap="flat" cmpd="sng" algn="ctr">
            <a:solidFill>
              <a:schemeClr val="accent6">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050" name="Footer Placeholder 4"/>
          <p:cNvSpPr>
            <a:spLocks noGrp="1"/>
          </p:cNvSpPr>
          <p:nvPr>
            <p:ph type="ftr" sz="quarter" idx="11"/>
          </p:nvPr>
        </p:nvSpPr>
        <p:spPr>
          <a:noFill/>
        </p:spPr>
        <p:txBody>
          <a:bodyPr/>
          <a:lstStyle/>
          <a:p>
            <a:r>
              <a:rPr lang="nn-NO"/>
              <a:t>OT@SIM.NSCL.MSU  04/04/18</a:t>
            </a:r>
            <a:endParaRPr lang="en-US" dirty="0"/>
          </a:p>
        </p:txBody>
      </p:sp>
      <p:sp>
        <p:nvSpPr>
          <p:cNvPr id="157698" name="Rectangle 2"/>
          <p:cNvSpPr>
            <a:spLocks noGrp="1" noChangeArrowheads="1"/>
          </p:cNvSpPr>
          <p:nvPr>
            <p:ph type="title"/>
          </p:nvPr>
        </p:nvSpPr>
        <p:spPr>
          <a:xfrm>
            <a:off x="914400" y="57150"/>
            <a:ext cx="10134599" cy="381000"/>
          </a:xfrm>
        </p:spPr>
        <p:txBody>
          <a:bodyPr/>
          <a:lstStyle/>
          <a:p>
            <a:pPr eaLnBrk="1" hangingPunct="1">
              <a:lnSpc>
                <a:spcPct val="90000"/>
              </a:lnSpc>
              <a:defRPr/>
            </a:pPr>
            <a:r>
              <a:rPr lang="en-US" dirty="0">
                <a:cs typeface="Times New Roman" charset="0"/>
              </a:rPr>
              <a:t>Primary </a:t>
            </a:r>
            <a:r>
              <a:rPr lang="en-US" sz="2800" b="1" dirty="0">
                <a:solidFill>
                  <a:schemeClr val="tx1">
                    <a:lumMod val="95000"/>
                  </a:schemeClr>
                </a:solidFill>
                <a:cs typeface="Times New Roman" charset="0"/>
              </a:rPr>
              <a:t>beam choice</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26</a:t>
            </a:fld>
            <a:endParaRPr lang="en-US" dirty="0"/>
          </a:p>
        </p:txBody>
      </p:sp>
      <p:sp>
        <p:nvSpPr>
          <p:cNvPr id="195" name="TextBox 194">
            <a:extLst>
              <a:ext uri="{FF2B5EF4-FFF2-40B4-BE49-F238E27FC236}">
                <a16:creationId xmlns="" xmlns:a16="http://schemas.microsoft.com/office/drawing/2014/main" id="{DDA5B37F-2ED7-463A-9A2D-4B9EB660390D}"/>
              </a:ext>
            </a:extLst>
          </p:cNvPr>
          <p:cNvSpPr txBox="1"/>
          <p:nvPr/>
        </p:nvSpPr>
        <p:spPr>
          <a:xfrm>
            <a:off x="756073" y="901427"/>
            <a:ext cx="3116238" cy="830997"/>
          </a:xfrm>
          <a:prstGeom prst="rect">
            <a:avLst/>
          </a:prstGeom>
          <a:solidFill>
            <a:srgbClr val="FFFFCC"/>
          </a:solidFill>
          <a:ln>
            <a:solidFill>
              <a:srgbClr val="FFC000"/>
            </a:solidFill>
          </a:ln>
        </p:spPr>
        <p:txBody>
          <a:bodyPr wrap="none" rtlCol="0">
            <a:spAutoFit/>
          </a:bodyPr>
          <a:lstStyle/>
          <a:p>
            <a:pPr algn="ctr"/>
            <a:r>
              <a:rPr lang="en-US" sz="1600" dirty="0">
                <a:solidFill>
                  <a:schemeClr val="accent1">
                    <a:lumMod val="50000"/>
                  </a:schemeClr>
                </a:solidFill>
              </a:rPr>
              <a:t>What is more probable: </a:t>
            </a:r>
          </a:p>
          <a:p>
            <a:pPr algn="ctr"/>
            <a:r>
              <a:rPr lang="en-US" sz="1600" dirty="0">
                <a:solidFill>
                  <a:srgbClr val="C00000"/>
                </a:solidFill>
              </a:rPr>
              <a:t>To strip 10p and 6n or only 10p?</a:t>
            </a:r>
          </a:p>
          <a:p>
            <a:pPr algn="ctr"/>
            <a:r>
              <a:rPr lang="en-US" sz="1600" dirty="0">
                <a:solidFill>
                  <a:srgbClr val="C00000"/>
                </a:solidFill>
              </a:rPr>
              <a:t>What factor?</a:t>
            </a:r>
          </a:p>
        </p:txBody>
      </p:sp>
      <p:sp>
        <p:nvSpPr>
          <p:cNvPr id="10" name="Rectangle 9">
            <a:extLst>
              <a:ext uri="{FF2B5EF4-FFF2-40B4-BE49-F238E27FC236}">
                <a16:creationId xmlns="" xmlns:a16="http://schemas.microsoft.com/office/drawing/2014/main" id="{980F82EE-0141-439D-8F3F-6DF87DDEA62A}"/>
              </a:ext>
            </a:extLst>
          </p:cNvPr>
          <p:cNvSpPr/>
          <p:nvPr/>
        </p:nvSpPr>
        <p:spPr>
          <a:xfrm>
            <a:off x="531322" y="5601820"/>
            <a:ext cx="3759200" cy="923330"/>
          </a:xfrm>
          <a:prstGeom prst="rect">
            <a:avLst/>
          </a:prstGeom>
        </p:spPr>
        <p:txBody>
          <a:bodyPr wrap="square">
            <a:spAutoFit/>
          </a:bodyPr>
          <a:lstStyle/>
          <a:p>
            <a:pPr marL="1311275" indent="-1311275">
              <a:tabLst>
                <a:tab pos="1311275" algn="l"/>
                <a:tab pos="3316288" algn="l"/>
              </a:tabLst>
            </a:pPr>
            <a:r>
              <a:rPr lang="en-US" sz="1800" dirty="0">
                <a:solidFill>
                  <a:schemeClr val="accent3">
                    <a:lumMod val="50000"/>
                  </a:schemeClr>
                </a:solidFill>
              </a:rPr>
              <a:t>Conclusion:	</a:t>
            </a:r>
            <a:r>
              <a:rPr lang="en-US" sz="1800" dirty="0">
                <a:solidFill>
                  <a:schemeClr val="accent1">
                    <a:lumMod val="50000"/>
                  </a:schemeClr>
                </a:solidFill>
              </a:rPr>
              <a:t>a primary beam should be more neutron-rich </a:t>
            </a:r>
          </a:p>
        </p:txBody>
      </p:sp>
      <p:sp>
        <p:nvSpPr>
          <p:cNvPr id="11" name="Rectangle 10">
            <a:extLst>
              <a:ext uri="{FF2B5EF4-FFF2-40B4-BE49-F238E27FC236}">
                <a16:creationId xmlns="" xmlns:a16="http://schemas.microsoft.com/office/drawing/2014/main" id="{62F5F6D3-A1A8-4B54-892C-A075A1E70919}"/>
              </a:ext>
            </a:extLst>
          </p:cNvPr>
          <p:cNvSpPr/>
          <p:nvPr/>
        </p:nvSpPr>
        <p:spPr>
          <a:xfrm>
            <a:off x="5724401" y="3868972"/>
            <a:ext cx="3096873" cy="276999"/>
          </a:xfrm>
          <a:prstGeom prst="rect">
            <a:avLst/>
          </a:prstGeom>
        </p:spPr>
        <p:txBody>
          <a:bodyPr wrap="none">
            <a:spAutoFit/>
          </a:bodyPr>
          <a:lstStyle/>
          <a:p>
            <a:r>
              <a:rPr lang="en-US" sz="1200" dirty="0"/>
              <a:t>http://www.nscl.msu.edu/users/beams.html</a:t>
            </a:r>
          </a:p>
        </p:txBody>
      </p:sp>
      <p:pic>
        <p:nvPicPr>
          <p:cNvPr id="14" name="Picture 13">
            <a:extLst>
              <a:ext uri="{FF2B5EF4-FFF2-40B4-BE49-F238E27FC236}">
                <a16:creationId xmlns="" xmlns:a16="http://schemas.microsoft.com/office/drawing/2014/main" id="{8051675A-D285-4B32-9687-B5A7A83C0B75}"/>
              </a:ext>
            </a:extLst>
          </p:cNvPr>
          <p:cNvPicPr>
            <a:picLocks noChangeAspect="1"/>
          </p:cNvPicPr>
          <p:nvPr/>
        </p:nvPicPr>
        <p:blipFill>
          <a:blip r:embed="rId3"/>
          <a:stretch>
            <a:fillRect/>
          </a:stretch>
        </p:blipFill>
        <p:spPr>
          <a:xfrm>
            <a:off x="5096403" y="4121118"/>
            <a:ext cx="4071342" cy="2483927"/>
          </a:xfrm>
          <a:prstGeom prst="rect">
            <a:avLst/>
          </a:prstGeom>
        </p:spPr>
      </p:pic>
      <p:grpSp>
        <p:nvGrpSpPr>
          <p:cNvPr id="17" name="Group 16">
            <a:extLst>
              <a:ext uri="{FF2B5EF4-FFF2-40B4-BE49-F238E27FC236}">
                <a16:creationId xmlns="" xmlns:a16="http://schemas.microsoft.com/office/drawing/2014/main" id="{31C2C72B-1C4E-4B5D-9AC4-3B6208DA3A0B}"/>
              </a:ext>
            </a:extLst>
          </p:cNvPr>
          <p:cNvGrpSpPr/>
          <p:nvPr/>
        </p:nvGrpSpPr>
        <p:grpSpPr>
          <a:xfrm>
            <a:off x="312245" y="2232069"/>
            <a:ext cx="3994802" cy="2638059"/>
            <a:chOff x="312245" y="2232069"/>
            <a:chExt cx="3994802" cy="2638059"/>
          </a:xfrm>
        </p:grpSpPr>
        <p:sp>
          <p:nvSpPr>
            <p:cNvPr id="72" name="TextBox 71">
              <a:extLst>
                <a:ext uri="{FF2B5EF4-FFF2-40B4-BE49-F238E27FC236}">
                  <a16:creationId xmlns="" xmlns:a16="http://schemas.microsoft.com/office/drawing/2014/main" id="{AF8D4118-3497-43DE-A2D8-E1DEF1FB121A}"/>
                </a:ext>
              </a:extLst>
            </p:cNvPr>
            <p:cNvSpPr txBox="1"/>
            <p:nvPr/>
          </p:nvSpPr>
          <p:spPr>
            <a:xfrm>
              <a:off x="312245" y="3700577"/>
              <a:ext cx="3994802" cy="1169551"/>
            </a:xfrm>
            <a:prstGeom prst="rect">
              <a:avLst/>
            </a:prstGeom>
            <a:noFill/>
          </p:spPr>
          <p:txBody>
            <a:bodyPr wrap="square" rtlCol="0">
              <a:spAutoFit/>
            </a:bodyPr>
            <a:lstStyle/>
            <a:p>
              <a:pPr>
                <a:tabLst>
                  <a:tab pos="1543050" algn="l"/>
                  <a:tab pos="2687638" algn="l"/>
                </a:tabLst>
              </a:pPr>
              <a:r>
                <a:rPr lang="en-US" sz="1400" baseline="30000" dirty="0">
                  <a:solidFill>
                    <a:schemeClr val="accent3">
                      <a:lumMod val="50000"/>
                    </a:schemeClr>
                  </a:solidFill>
                </a:rPr>
                <a:t>70</a:t>
              </a:r>
              <a:r>
                <a:rPr lang="en-US" sz="1400" dirty="0">
                  <a:solidFill>
                    <a:schemeClr val="accent3">
                      <a:lumMod val="50000"/>
                    </a:schemeClr>
                  </a:solidFill>
                </a:rPr>
                <a:t>Ge (38n+32p)	→  -10p 	→  P = 2.1e-5</a:t>
              </a:r>
            </a:p>
            <a:p>
              <a:pPr>
                <a:tabLst>
                  <a:tab pos="1543050" algn="l"/>
                  <a:tab pos="2687638" algn="l"/>
                </a:tabLst>
              </a:pPr>
              <a:endParaRPr lang="en-US" sz="1400" dirty="0">
                <a:solidFill>
                  <a:schemeClr val="accent3">
                    <a:lumMod val="50000"/>
                  </a:schemeClr>
                </a:solidFill>
              </a:endParaRPr>
            </a:p>
            <a:p>
              <a:pPr>
                <a:tabLst>
                  <a:tab pos="1543050" algn="l"/>
                  <a:tab pos="2687638" algn="l"/>
                </a:tabLst>
              </a:pPr>
              <a:r>
                <a:rPr lang="en-US" sz="1400" baseline="30000" dirty="0">
                  <a:solidFill>
                    <a:schemeClr val="accent3">
                      <a:lumMod val="50000"/>
                    </a:schemeClr>
                  </a:solidFill>
                </a:rPr>
                <a:t>76</a:t>
              </a:r>
              <a:r>
                <a:rPr lang="en-US" sz="1400" dirty="0">
                  <a:solidFill>
                    <a:schemeClr val="accent3">
                      <a:lumMod val="50000"/>
                    </a:schemeClr>
                  </a:solidFill>
                </a:rPr>
                <a:t>Ge (44n+32p)	→  -10p,-6n	→  P = </a:t>
              </a:r>
              <a:r>
                <a:rPr lang="ru-RU" sz="1400" dirty="0">
                  <a:solidFill>
                    <a:schemeClr val="accent3">
                      <a:lumMod val="50000"/>
                    </a:schemeClr>
                  </a:solidFill>
                </a:rPr>
                <a:t>1</a:t>
              </a:r>
              <a:r>
                <a:rPr lang="en-US" sz="1400" dirty="0">
                  <a:solidFill>
                    <a:schemeClr val="accent3">
                      <a:lumMod val="50000"/>
                    </a:schemeClr>
                  </a:solidFill>
                </a:rPr>
                <a:t>.</a:t>
              </a:r>
              <a:r>
                <a:rPr lang="ru-RU" sz="1400" dirty="0">
                  <a:solidFill>
                    <a:schemeClr val="accent3">
                      <a:lumMod val="50000"/>
                    </a:schemeClr>
                  </a:solidFill>
                </a:rPr>
                <a:t>3</a:t>
              </a:r>
              <a:r>
                <a:rPr lang="en-US" sz="1400" dirty="0">
                  <a:solidFill>
                    <a:schemeClr val="accent3">
                      <a:lumMod val="50000"/>
                    </a:schemeClr>
                  </a:solidFill>
                </a:rPr>
                <a:t>e-2</a:t>
              </a:r>
            </a:p>
            <a:p>
              <a:pPr>
                <a:tabLst>
                  <a:tab pos="1543050" algn="l"/>
                  <a:tab pos="2852738" algn="l"/>
                </a:tabLst>
              </a:pPr>
              <a:endParaRPr lang="en-US" sz="1400" dirty="0">
                <a:solidFill>
                  <a:schemeClr val="accent3">
                    <a:lumMod val="50000"/>
                  </a:schemeClr>
                </a:solidFill>
              </a:endParaRPr>
            </a:p>
            <a:p>
              <a:pPr algn="ctr">
                <a:tabLst>
                  <a:tab pos="1719263" algn="l"/>
                  <a:tab pos="3316288" algn="l"/>
                </a:tabLst>
              </a:pPr>
              <a:r>
                <a:rPr lang="en-US" sz="1400" dirty="0">
                  <a:solidFill>
                    <a:schemeClr val="accent3">
                      <a:lumMod val="50000"/>
                    </a:schemeClr>
                  </a:solidFill>
                </a:rPr>
                <a:t>P(</a:t>
              </a:r>
              <a:r>
                <a:rPr lang="en-US" sz="1400" baseline="30000" dirty="0">
                  <a:solidFill>
                    <a:schemeClr val="accent3">
                      <a:lumMod val="50000"/>
                    </a:schemeClr>
                  </a:solidFill>
                </a:rPr>
                <a:t>76</a:t>
              </a:r>
              <a:r>
                <a:rPr lang="en-US" sz="1400" dirty="0">
                  <a:solidFill>
                    <a:schemeClr val="accent3">
                      <a:lumMod val="50000"/>
                    </a:schemeClr>
                  </a:solidFill>
                </a:rPr>
                <a:t>Ge) / P(</a:t>
              </a:r>
              <a:r>
                <a:rPr lang="en-US" sz="1400" baseline="30000" dirty="0">
                  <a:solidFill>
                    <a:schemeClr val="accent3">
                      <a:lumMod val="50000"/>
                    </a:schemeClr>
                  </a:solidFill>
                </a:rPr>
                <a:t>70</a:t>
              </a:r>
              <a:r>
                <a:rPr lang="en-US" sz="1400" dirty="0">
                  <a:solidFill>
                    <a:schemeClr val="accent3">
                      <a:lumMod val="50000"/>
                    </a:schemeClr>
                  </a:solidFill>
                </a:rPr>
                <a:t>Ge) = </a:t>
              </a:r>
              <a:r>
                <a:rPr lang="en-US" sz="1400" dirty="0">
                  <a:solidFill>
                    <a:srgbClr val="FF0000"/>
                  </a:solidFill>
                </a:rPr>
                <a:t>600</a:t>
              </a:r>
              <a:r>
                <a:rPr lang="en-US" sz="1400" dirty="0">
                  <a:solidFill>
                    <a:schemeClr val="accent3">
                      <a:lumMod val="50000"/>
                    </a:schemeClr>
                  </a:solidFill>
                </a:rPr>
                <a:t>  !!!!</a:t>
              </a:r>
            </a:p>
          </p:txBody>
        </p:sp>
        <p:pic>
          <p:nvPicPr>
            <p:cNvPr id="16" name="Picture 15">
              <a:extLst>
                <a:ext uri="{FF2B5EF4-FFF2-40B4-BE49-F238E27FC236}">
                  <a16:creationId xmlns="" xmlns:a16="http://schemas.microsoft.com/office/drawing/2014/main" id="{1C1389EB-D8E5-49D9-AFF3-0BC55501A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927" y="2232069"/>
              <a:ext cx="1819275" cy="952500"/>
            </a:xfrm>
            <a:prstGeom prst="rect">
              <a:avLst/>
            </a:prstGeom>
          </p:spPr>
        </p:pic>
      </p:grpSp>
      <p:grpSp>
        <p:nvGrpSpPr>
          <p:cNvPr id="13" name="Group 12">
            <a:extLst>
              <a:ext uri="{FF2B5EF4-FFF2-40B4-BE49-F238E27FC236}">
                <a16:creationId xmlns="" xmlns:a16="http://schemas.microsoft.com/office/drawing/2014/main" id="{71B174AB-F9C3-451B-A687-4C875BCC7922}"/>
              </a:ext>
            </a:extLst>
          </p:cNvPr>
          <p:cNvGrpSpPr/>
          <p:nvPr/>
        </p:nvGrpSpPr>
        <p:grpSpPr>
          <a:xfrm>
            <a:off x="4647024" y="897172"/>
            <a:ext cx="4606582" cy="2971800"/>
            <a:chOff x="5867400" y="762000"/>
            <a:chExt cx="5597117" cy="3427154"/>
          </a:xfrm>
        </p:grpSpPr>
        <p:pic>
          <p:nvPicPr>
            <p:cNvPr id="197" name="Picture 196">
              <a:extLst>
                <a:ext uri="{FF2B5EF4-FFF2-40B4-BE49-F238E27FC236}">
                  <a16:creationId xmlns="" xmlns:a16="http://schemas.microsoft.com/office/drawing/2014/main" id="{D81EC449-4273-41B4-9E46-C3759418513F}"/>
                </a:ext>
              </a:extLst>
            </p:cNvPr>
            <p:cNvPicPr>
              <a:picLocks noChangeAspect="1"/>
            </p:cNvPicPr>
            <p:nvPr/>
          </p:nvPicPr>
          <p:blipFill>
            <a:blip r:embed="rId5"/>
            <a:stretch>
              <a:fillRect/>
            </a:stretch>
          </p:blipFill>
          <p:spPr>
            <a:xfrm>
              <a:off x="5867400" y="762000"/>
              <a:ext cx="5597117" cy="3427154"/>
            </a:xfrm>
            <a:prstGeom prst="rect">
              <a:avLst/>
            </a:prstGeom>
          </p:spPr>
        </p:pic>
        <p:sp>
          <p:nvSpPr>
            <p:cNvPr id="201" name="Rectangle: Rounded Corners 200">
              <a:extLst>
                <a:ext uri="{FF2B5EF4-FFF2-40B4-BE49-F238E27FC236}">
                  <a16:creationId xmlns="" xmlns:a16="http://schemas.microsoft.com/office/drawing/2014/main" id="{99527F33-B869-4946-93E7-3AAEF9CCE7A5}"/>
                </a:ext>
              </a:extLst>
            </p:cNvPr>
            <p:cNvSpPr/>
            <p:nvPr/>
          </p:nvSpPr>
          <p:spPr bwMode="auto">
            <a:xfrm>
              <a:off x="8645149" y="2464560"/>
              <a:ext cx="457200" cy="573649"/>
            </a:xfrm>
            <a:prstGeom prst="roundRect">
              <a:avLst/>
            </a:prstGeom>
            <a:noFill/>
            <a:ln w="4445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02" name="Rectangle: Rounded Corners 201">
              <a:extLst>
                <a:ext uri="{FF2B5EF4-FFF2-40B4-BE49-F238E27FC236}">
                  <a16:creationId xmlns="" xmlns:a16="http://schemas.microsoft.com/office/drawing/2014/main" id="{4C749723-9F94-418A-AA26-FB3E0320DAC1}"/>
                </a:ext>
              </a:extLst>
            </p:cNvPr>
            <p:cNvSpPr/>
            <p:nvPr/>
          </p:nvSpPr>
          <p:spPr bwMode="auto">
            <a:xfrm>
              <a:off x="10134600" y="1600200"/>
              <a:ext cx="457200" cy="573649"/>
            </a:xfrm>
            <a:prstGeom prst="roundRect">
              <a:avLst/>
            </a:prstGeom>
            <a:noFill/>
            <a:ln w="4445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03" name="Rectangle: Rounded Corners 202">
              <a:extLst>
                <a:ext uri="{FF2B5EF4-FFF2-40B4-BE49-F238E27FC236}">
                  <a16:creationId xmlns="" xmlns:a16="http://schemas.microsoft.com/office/drawing/2014/main" id="{303A33D0-0ACC-43A1-A75B-D2581AA65A7E}"/>
                </a:ext>
              </a:extLst>
            </p:cNvPr>
            <p:cNvSpPr/>
            <p:nvPr/>
          </p:nvSpPr>
          <p:spPr bwMode="auto">
            <a:xfrm>
              <a:off x="7138951" y="3429000"/>
              <a:ext cx="457200" cy="420226"/>
            </a:xfrm>
            <a:prstGeom prst="roundRect">
              <a:avLst/>
            </a:prstGeom>
            <a:noFill/>
            <a:ln w="4445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04" name="Rectangle: Rounded Corners 203">
              <a:extLst>
                <a:ext uri="{FF2B5EF4-FFF2-40B4-BE49-F238E27FC236}">
                  <a16:creationId xmlns="" xmlns:a16="http://schemas.microsoft.com/office/drawing/2014/main" id="{D79A176F-8D77-48B4-BB4C-73DF1A72FBE9}"/>
                </a:ext>
              </a:extLst>
            </p:cNvPr>
            <p:cNvSpPr/>
            <p:nvPr/>
          </p:nvSpPr>
          <p:spPr bwMode="auto">
            <a:xfrm>
              <a:off x="10896600" y="762000"/>
              <a:ext cx="457200" cy="533400"/>
            </a:xfrm>
            <a:prstGeom prst="roundRect">
              <a:avLst/>
            </a:prstGeom>
            <a:noFill/>
            <a:ln w="4445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sp>
        <p:nvSpPr>
          <p:cNvPr id="206" name="Rectangle: Rounded Corners 205">
            <a:extLst>
              <a:ext uri="{FF2B5EF4-FFF2-40B4-BE49-F238E27FC236}">
                <a16:creationId xmlns="" xmlns:a16="http://schemas.microsoft.com/office/drawing/2014/main" id="{01856CEE-E206-4FAD-86FC-B7C264FEA566}"/>
              </a:ext>
            </a:extLst>
          </p:cNvPr>
          <p:cNvSpPr/>
          <p:nvPr/>
        </p:nvSpPr>
        <p:spPr bwMode="auto">
          <a:xfrm>
            <a:off x="4534309" y="654594"/>
            <a:ext cx="5088006" cy="5974805"/>
          </a:xfrm>
          <a:prstGeom prst="roundRect">
            <a:avLst/>
          </a:prstGeom>
          <a:solidFill>
            <a:schemeClr val="accent6">
              <a:lumMod val="20000"/>
              <a:lumOff val="80000"/>
              <a:alpha val="21000"/>
            </a:schemeClr>
          </a:solidFill>
          <a:ln w="9525"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nvGrpSpPr>
          <p:cNvPr id="21" name="Group 20">
            <a:extLst>
              <a:ext uri="{FF2B5EF4-FFF2-40B4-BE49-F238E27FC236}">
                <a16:creationId xmlns="" xmlns:a16="http://schemas.microsoft.com/office/drawing/2014/main" id="{0EF8F09A-706D-4206-9F16-B1D9611EF1DE}"/>
              </a:ext>
            </a:extLst>
          </p:cNvPr>
          <p:cNvGrpSpPr/>
          <p:nvPr/>
        </p:nvGrpSpPr>
        <p:grpSpPr>
          <a:xfrm>
            <a:off x="9652000" y="3948063"/>
            <a:ext cx="2540000" cy="2115422"/>
            <a:chOff x="9646093" y="4089796"/>
            <a:chExt cx="2540000" cy="2115422"/>
          </a:xfrm>
        </p:grpSpPr>
        <p:pic>
          <p:nvPicPr>
            <p:cNvPr id="207" name="Picture 206">
              <a:extLst>
                <a:ext uri="{FF2B5EF4-FFF2-40B4-BE49-F238E27FC236}">
                  <a16:creationId xmlns="" xmlns:a16="http://schemas.microsoft.com/office/drawing/2014/main" id="{A1CCF2B3-B087-4C4A-A1BD-950CDB8D0B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5383" y="4089796"/>
              <a:ext cx="1474331" cy="867253"/>
            </a:xfrm>
            <a:prstGeom prst="rect">
              <a:avLst/>
            </a:prstGeom>
            <a:scene3d>
              <a:camera prst="orthographicFront">
                <a:rot lat="0" lon="0" rev="0"/>
              </a:camera>
              <a:lightRig rig="morning" dir="t"/>
            </a:scene3d>
            <a:sp3d prstMaterial="plastic">
              <a:bevelT/>
              <a:bevelB/>
              <a:contourClr>
                <a:schemeClr val="accent6">
                  <a:lumMod val="75000"/>
                </a:schemeClr>
              </a:contourClr>
            </a:sp3d>
          </p:spPr>
        </p:pic>
        <p:sp>
          <p:nvSpPr>
            <p:cNvPr id="20" name="TextBox 19">
              <a:extLst>
                <a:ext uri="{FF2B5EF4-FFF2-40B4-BE49-F238E27FC236}">
                  <a16:creationId xmlns="" xmlns:a16="http://schemas.microsoft.com/office/drawing/2014/main" id="{3F071879-79F3-4B97-AB16-5BCE0C6A00C1}"/>
                </a:ext>
              </a:extLst>
            </p:cNvPr>
            <p:cNvSpPr txBox="1"/>
            <p:nvPr/>
          </p:nvSpPr>
          <p:spPr>
            <a:xfrm>
              <a:off x="9646093" y="5128000"/>
              <a:ext cx="2540000" cy="1077218"/>
            </a:xfrm>
            <a:prstGeom prst="rect">
              <a:avLst/>
            </a:prstGeom>
            <a:noFill/>
          </p:spPr>
          <p:txBody>
            <a:bodyPr wrap="square" rtlCol="0">
              <a:spAutoFit/>
            </a:bodyPr>
            <a:lstStyle/>
            <a:p>
              <a:pPr algn="ctr"/>
              <a:r>
                <a:rPr lang="en-US" sz="1600" dirty="0">
                  <a:solidFill>
                    <a:schemeClr val="accent1">
                      <a:lumMod val="50000"/>
                    </a:schemeClr>
                  </a:solidFill>
                </a:rPr>
                <a:t>What beam from  the NSCL list of available beams is more favorable to obtain a </a:t>
              </a:r>
              <a:r>
                <a:rPr lang="en-US" sz="1600" baseline="30000" dirty="0">
                  <a:solidFill>
                    <a:schemeClr val="accent1">
                      <a:lumMod val="50000"/>
                    </a:schemeClr>
                  </a:solidFill>
                </a:rPr>
                <a:t>58</a:t>
              </a:r>
              <a:r>
                <a:rPr lang="en-US" sz="1600" dirty="0">
                  <a:solidFill>
                    <a:schemeClr val="accent1">
                      <a:lumMod val="50000"/>
                    </a:schemeClr>
                  </a:solidFill>
                </a:rPr>
                <a:t>Ca beam?</a:t>
              </a:r>
            </a:p>
          </p:txBody>
        </p:sp>
      </p:grpSp>
    </p:spTree>
    <p:extLst>
      <p:ext uri="{BB962C8B-B14F-4D97-AF65-F5344CB8AC3E}">
        <p14:creationId xmlns:p14="http://schemas.microsoft.com/office/powerpoint/2010/main" val="116848340"/>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0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Rectangle: Rounded Corners 204">
            <a:extLst>
              <a:ext uri="{FF2B5EF4-FFF2-40B4-BE49-F238E27FC236}">
                <a16:creationId xmlns="" xmlns:a16="http://schemas.microsoft.com/office/drawing/2014/main" id="{960AFAD7-D5AA-4815-B16D-A1523D450B42}"/>
              </a:ext>
            </a:extLst>
          </p:cNvPr>
          <p:cNvSpPr/>
          <p:nvPr/>
        </p:nvSpPr>
        <p:spPr bwMode="auto">
          <a:xfrm>
            <a:off x="235470" y="654594"/>
            <a:ext cx="4151728" cy="5974805"/>
          </a:xfrm>
          <a:prstGeom prst="roundRect">
            <a:avLst/>
          </a:prstGeom>
          <a:solidFill>
            <a:srgbClr val="FFFFCC">
              <a:alpha val="37000"/>
            </a:srgbClr>
          </a:solidFill>
          <a:ln w="9525" cap="flat" cmpd="sng" algn="ctr">
            <a:solidFill>
              <a:schemeClr val="accent6">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hlink"/>
              </a:solidFill>
              <a:effectLst/>
              <a:latin typeface="Arial" pitchFamily="34" charset="0"/>
            </a:endParaRPr>
          </a:p>
        </p:txBody>
      </p:sp>
      <p:sp>
        <p:nvSpPr>
          <p:cNvPr id="2050" name="Footer Placeholder 4"/>
          <p:cNvSpPr>
            <a:spLocks noGrp="1"/>
          </p:cNvSpPr>
          <p:nvPr>
            <p:ph type="ftr" sz="quarter" idx="11"/>
          </p:nvPr>
        </p:nvSpPr>
        <p:spPr>
          <a:noFill/>
        </p:spPr>
        <p:txBody>
          <a:bodyPr/>
          <a:lstStyle/>
          <a:p>
            <a:r>
              <a:rPr lang="nn-NO"/>
              <a:t>OT@SIM.NSCL.MSU  04/04/18</a:t>
            </a:r>
            <a:endParaRPr lang="en-US" dirty="0"/>
          </a:p>
        </p:txBody>
      </p:sp>
      <p:sp>
        <p:nvSpPr>
          <p:cNvPr id="157698" name="Rectangle 2"/>
          <p:cNvSpPr>
            <a:spLocks noGrp="1" noChangeArrowheads="1"/>
          </p:cNvSpPr>
          <p:nvPr>
            <p:ph type="title"/>
          </p:nvPr>
        </p:nvSpPr>
        <p:spPr>
          <a:xfrm>
            <a:off x="914400" y="57150"/>
            <a:ext cx="10134599" cy="381000"/>
          </a:xfrm>
        </p:spPr>
        <p:txBody>
          <a:bodyPr/>
          <a:lstStyle/>
          <a:p>
            <a:pPr eaLnBrk="1" hangingPunct="1">
              <a:lnSpc>
                <a:spcPct val="90000"/>
              </a:lnSpc>
              <a:defRPr/>
            </a:pPr>
            <a:r>
              <a:rPr lang="en-US" dirty="0">
                <a:cs typeface="Times New Roman" charset="0"/>
              </a:rPr>
              <a:t>Primary </a:t>
            </a:r>
            <a:r>
              <a:rPr lang="en-US" sz="2800" b="1" dirty="0">
                <a:solidFill>
                  <a:schemeClr val="tx1">
                    <a:lumMod val="95000"/>
                  </a:schemeClr>
                </a:solidFill>
                <a:cs typeface="Times New Roman" charset="0"/>
              </a:rPr>
              <a:t>beam settings</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27</a:t>
            </a:fld>
            <a:endParaRPr lang="en-US" dirty="0"/>
          </a:p>
        </p:txBody>
      </p:sp>
      <p:sp>
        <p:nvSpPr>
          <p:cNvPr id="20" name="TextBox 19">
            <a:extLst>
              <a:ext uri="{FF2B5EF4-FFF2-40B4-BE49-F238E27FC236}">
                <a16:creationId xmlns="" xmlns:a16="http://schemas.microsoft.com/office/drawing/2014/main" id="{3F071879-79F3-4B97-AB16-5BCE0C6A00C1}"/>
              </a:ext>
            </a:extLst>
          </p:cNvPr>
          <p:cNvSpPr txBox="1"/>
          <p:nvPr/>
        </p:nvSpPr>
        <p:spPr>
          <a:xfrm>
            <a:off x="685800" y="795500"/>
            <a:ext cx="3352800" cy="830997"/>
          </a:xfrm>
          <a:prstGeom prst="rect">
            <a:avLst/>
          </a:prstGeom>
          <a:noFill/>
        </p:spPr>
        <p:txBody>
          <a:bodyPr wrap="square" rtlCol="0">
            <a:spAutoFit/>
          </a:bodyPr>
          <a:lstStyle/>
          <a:p>
            <a:pPr algn="ctr"/>
            <a:r>
              <a:rPr lang="en-US" sz="1600" dirty="0">
                <a:solidFill>
                  <a:schemeClr val="accent1">
                    <a:lumMod val="50000"/>
                  </a:schemeClr>
                </a:solidFill>
              </a:rPr>
              <a:t>What beam from  the NSCL list of available beams is more favorable to obtain a </a:t>
            </a:r>
            <a:r>
              <a:rPr lang="en-US" sz="1600" baseline="30000" dirty="0">
                <a:solidFill>
                  <a:schemeClr val="accent1">
                    <a:lumMod val="50000"/>
                  </a:schemeClr>
                </a:solidFill>
              </a:rPr>
              <a:t>58</a:t>
            </a:r>
            <a:r>
              <a:rPr lang="en-US" sz="1600" dirty="0">
                <a:solidFill>
                  <a:schemeClr val="accent1">
                    <a:lumMod val="50000"/>
                  </a:schemeClr>
                </a:solidFill>
              </a:rPr>
              <a:t>Ca beam?</a:t>
            </a:r>
          </a:p>
        </p:txBody>
      </p:sp>
      <p:sp>
        <p:nvSpPr>
          <p:cNvPr id="23" name="TextBox 22">
            <a:extLst>
              <a:ext uri="{FF2B5EF4-FFF2-40B4-BE49-F238E27FC236}">
                <a16:creationId xmlns="" xmlns:a16="http://schemas.microsoft.com/office/drawing/2014/main" id="{2F6ED666-5ABA-4B24-84C9-EF7A7D7D3781}"/>
              </a:ext>
            </a:extLst>
          </p:cNvPr>
          <p:cNvSpPr txBox="1"/>
          <p:nvPr/>
        </p:nvSpPr>
        <p:spPr>
          <a:xfrm>
            <a:off x="304799" y="1967573"/>
            <a:ext cx="3973515" cy="4278094"/>
          </a:xfrm>
          <a:prstGeom prst="rect">
            <a:avLst/>
          </a:prstGeom>
          <a:noFill/>
        </p:spPr>
        <p:txBody>
          <a:bodyPr wrap="square" rtlCol="0">
            <a:spAutoFit/>
          </a:bodyPr>
          <a:lstStyle/>
          <a:p>
            <a:pPr algn="ctr"/>
            <a:r>
              <a:rPr lang="en-US" sz="1600" dirty="0">
                <a:solidFill>
                  <a:srgbClr val="C00000"/>
                </a:solidFill>
              </a:rPr>
              <a:t>Answer: </a:t>
            </a:r>
            <a:r>
              <a:rPr lang="en-US" sz="1600" baseline="30000" dirty="0">
                <a:solidFill>
                  <a:srgbClr val="C00000"/>
                </a:solidFill>
              </a:rPr>
              <a:t>82</a:t>
            </a:r>
            <a:r>
              <a:rPr lang="en-US" sz="1600" dirty="0">
                <a:solidFill>
                  <a:srgbClr val="C00000"/>
                </a:solidFill>
              </a:rPr>
              <a:t>Se &amp; </a:t>
            </a:r>
            <a:r>
              <a:rPr lang="en-US" sz="1600" baseline="30000" dirty="0">
                <a:solidFill>
                  <a:srgbClr val="C00000"/>
                </a:solidFill>
              </a:rPr>
              <a:t>76</a:t>
            </a:r>
            <a:r>
              <a:rPr lang="en-US" sz="1600" dirty="0">
                <a:solidFill>
                  <a:srgbClr val="C00000"/>
                </a:solidFill>
              </a:rPr>
              <a:t>Ge are even</a:t>
            </a:r>
          </a:p>
          <a:p>
            <a:pPr algn="ctr"/>
            <a:endParaRPr lang="en-US" sz="1600" dirty="0">
              <a:solidFill>
                <a:schemeClr val="accent1">
                  <a:lumMod val="50000"/>
                </a:schemeClr>
              </a:solidFill>
            </a:endParaRPr>
          </a:p>
          <a:p>
            <a:pPr algn="ctr"/>
            <a:r>
              <a:rPr lang="en-US" sz="1600" dirty="0">
                <a:solidFill>
                  <a:schemeClr val="bg1">
                    <a:lumMod val="75000"/>
                  </a:schemeClr>
                </a:solidFill>
              </a:rPr>
              <a:t>We observed 2 events in the</a:t>
            </a:r>
            <a:br>
              <a:rPr lang="en-US" sz="1600" dirty="0">
                <a:solidFill>
                  <a:schemeClr val="bg1">
                    <a:lumMod val="75000"/>
                  </a:schemeClr>
                </a:solidFill>
              </a:rPr>
            </a:br>
            <a:r>
              <a:rPr lang="en-US" sz="1600" dirty="0">
                <a:solidFill>
                  <a:schemeClr val="bg1">
                    <a:lumMod val="75000"/>
                  </a:schemeClr>
                </a:solidFill>
              </a:rPr>
              <a:t> NSCL experiments with a </a:t>
            </a:r>
            <a:r>
              <a:rPr lang="en-US" sz="1600" baseline="30000" dirty="0">
                <a:solidFill>
                  <a:schemeClr val="bg1">
                    <a:lumMod val="75000"/>
                  </a:schemeClr>
                </a:solidFill>
              </a:rPr>
              <a:t>82</a:t>
            </a:r>
            <a:r>
              <a:rPr lang="en-US" sz="1600" dirty="0">
                <a:solidFill>
                  <a:schemeClr val="bg1">
                    <a:lumMod val="75000"/>
                  </a:schemeClr>
                </a:solidFill>
              </a:rPr>
              <a:t>Se beam, and with a </a:t>
            </a:r>
            <a:r>
              <a:rPr lang="en-US" sz="1600" baseline="30000" dirty="0">
                <a:solidFill>
                  <a:schemeClr val="bg1">
                    <a:lumMod val="75000"/>
                  </a:schemeClr>
                </a:solidFill>
              </a:rPr>
              <a:t>76</a:t>
            </a:r>
            <a:r>
              <a:rPr lang="en-US" sz="1600" dirty="0">
                <a:solidFill>
                  <a:schemeClr val="bg1">
                    <a:lumMod val="75000"/>
                  </a:schemeClr>
                </a:solidFill>
              </a:rPr>
              <a:t>Ge beam.</a:t>
            </a:r>
          </a:p>
          <a:p>
            <a:pPr algn="ctr"/>
            <a:endParaRPr lang="en-US" sz="1600" dirty="0">
              <a:solidFill>
                <a:schemeClr val="accent1">
                  <a:lumMod val="50000"/>
                </a:schemeClr>
              </a:solidFill>
            </a:endParaRPr>
          </a:p>
          <a:p>
            <a:pPr algn="ctr"/>
            <a:r>
              <a:rPr lang="en-US" sz="1600" baseline="30000" dirty="0">
                <a:solidFill>
                  <a:schemeClr val="accent1">
                    <a:lumMod val="50000"/>
                  </a:schemeClr>
                </a:solidFill>
              </a:rPr>
              <a:t>82</a:t>
            </a:r>
            <a:r>
              <a:rPr lang="en-US" sz="1600" dirty="0">
                <a:solidFill>
                  <a:schemeClr val="accent1">
                    <a:lumMod val="50000"/>
                  </a:schemeClr>
                </a:solidFill>
              </a:rPr>
              <a:t>Se beam is more preferable</a:t>
            </a:r>
            <a:br>
              <a:rPr lang="en-US" sz="1600" dirty="0">
                <a:solidFill>
                  <a:schemeClr val="accent1">
                    <a:lumMod val="50000"/>
                  </a:schemeClr>
                </a:solidFill>
              </a:rPr>
            </a:br>
            <a:r>
              <a:rPr lang="en-US" sz="1600" dirty="0">
                <a:solidFill>
                  <a:schemeClr val="accent1">
                    <a:lumMod val="50000"/>
                  </a:schemeClr>
                </a:solidFill>
              </a:rPr>
              <a:t> to explore nuclei above calcium, </a:t>
            </a:r>
            <a:br>
              <a:rPr lang="en-US" sz="1600" dirty="0">
                <a:solidFill>
                  <a:schemeClr val="accent1">
                    <a:lumMod val="50000"/>
                  </a:schemeClr>
                </a:solidFill>
              </a:rPr>
            </a:br>
            <a:r>
              <a:rPr lang="en-US" sz="1600" dirty="0">
                <a:solidFill>
                  <a:schemeClr val="accent1">
                    <a:lumMod val="50000"/>
                  </a:schemeClr>
                </a:solidFill>
              </a:rPr>
              <a:t>below calcium a </a:t>
            </a:r>
            <a:r>
              <a:rPr lang="en-US" sz="1600" baseline="30000" dirty="0">
                <a:solidFill>
                  <a:schemeClr val="accent1">
                    <a:lumMod val="50000"/>
                  </a:schemeClr>
                </a:solidFill>
              </a:rPr>
              <a:t>76</a:t>
            </a:r>
            <a:r>
              <a:rPr lang="en-US" sz="1600" dirty="0">
                <a:solidFill>
                  <a:schemeClr val="accent1">
                    <a:lumMod val="50000"/>
                  </a:schemeClr>
                </a:solidFill>
              </a:rPr>
              <a:t>Ge beam.</a:t>
            </a:r>
          </a:p>
          <a:p>
            <a:pPr algn="ctr"/>
            <a:endParaRPr lang="en-US" sz="1600" dirty="0">
              <a:solidFill>
                <a:schemeClr val="accent1">
                  <a:lumMod val="50000"/>
                </a:schemeClr>
              </a:solidFill>
            </a:endParaRPr>
          </a:p>
          <a:p>
            <a:pPr algn="ctr"/>
            <a:endParaRPr lang="en-US" sz="1600" dirty="0">
              <a:solidFill>
                <a:schemeClr val="accent1">
                  <a:lumMod val="50000"/>
                </a:schemeClr>
              </a:solidFill>
            </a:endParaRPr>
          </a:p>
          <a:p>
            <a:pPr algn="ctr"/>
            <a:r>
              <a:rPr lang="en-US" sz="1200" i="1" dirty="0">
                <a:solidFill>
                  <a:schemeClr val="bg1">
                    <a:lumMod val="75000"/>
                  </a:schemeClr>
                </a:solidFill>
              </a:rPr>
              <a:t>But, recently the MSU &amp; RIKEN collaboration has observed two </a:t>
            </a:r>
            <a:r>
              <a:rPr lang="en-US" sz="1200" i="1" baseline="30000" dirty="0">
                <a:solidFill>
                  <a:schemeClr val="bg1">
                    <a:lumMod val="75000"/>
                  </a:schemeClr>
                </a:solidFill>
              </a:rPr>
              <a:t>60</a:t>
            </a:r>
            <a:r>
              <a:rPr lang="en-US" sz="1200" i="1" dirty="0">
                <a:solidFill>
                  <a:schemeClr val="bg1">
                    <a:lumMod val="75000"/>
                  </a:schemeClr>
                </a:solidFill>
              </a:rPr>
              <a:t>Ca events even with a </a:t>
            </a:r>
            <a:r>
              <a:rPr lang="en-US" sz="1200" i="1" baseline="30000" dirty="0">
                <a:solidFill>
                  <a:schemeClr val="bg1">
                    <a:lumMod val="75000"/>
                  </a:schemeClr>
                </a:solidFill>
              </a:rPr>
              <a:t>70</a:t>
            </a:r>
            <a:r>
              <a:rPr lang="en-US" sz="1200" i="1" dirty="0">
                <a:solidFill>
                  <a:schemeClr val="bg1">
                    <a:lumMod val="75000"/>
                  </a:schemeClr>
                </a:solidFill>
              </a:rPr>
              <a:t>Zn beam. </a:t>
            </a:r>
            <a:br>
              <a:rPr lang="en-US" sz="1200" i="1" dirty="0">
                <a:solidFill>
                  <a:schemeClr val="bg1">
                    <a:lumMod val="75000"/>
                  </a:schemeClr>
                </a:solidFill>
              </a:rPr>
            </a:br>
            <a:r>
              <a:rPr lang="en-US" sz="1200" i="1" dirty="0">
                <a:solidFill>
                  <a:schemeClr val="bg1">
                    <a:lumMod val="75000"/>
                  </a:schemeClr>
                </a:solidFill>
              </a:rPr>
              <a:t>No </a:t>
            </a:r>
            <a:r>
              <a:rPr lang="en-US" sz="1200" i="1" baseline="30000" dirty="0">
                <a:solidFill>
                  <a:schemeClr val="bg1">
                    <a:lumMod val="75000"/>
                  </a:schemeClr>
                </a:solidFill>
              </a:rPr>
              <a:t>82</a:t>
            </a:r>
            <a:r>
              <a:rPr lang="en-US" sz="1200" i="1" dirty="0">
                <a:solidFill>
                  <a:schemeClr val="bg1">
                    <a:lumMod val="75000"/>
                  </a:schemeClr>
                </a:solidFill>
              </a:rPr>
              <a:t>Se and </a:t>
            </a:r>
            <a:r>
              <a:rPr lang="en-US" sz="1200" i="1" baseline="30000" dirty="0">
                <a:solidFill>
                  <a:schemeClr val="bg1">
                    <a:lumMod val="75000"/>
                  </a:schemeClr>
                </a:solidFill>
              </a:rPr>
              <a:t>76</a:t>
            </a:r>
            <a:r>
              <a:rPr lang="en-US" sz="1200" i="1" dirty="0">
                <a:solidFill>
                  <a:schemeClr val="bg1">
                    <a:lumMod val="75000"/>
                  </a:schemeClr>
                </a:solidFill>
              </a:rPr>
              <a:t>Ge beams available currently in RIKEN.</a:t>
            </a:r>
          </a:p>
          <a:p>
            <a:pPr algn="ctr"/>
            <a:endParaRPr lang="en-US" sz="1200" i="1" dirty="0">
              <a:solidFill>
                <a:schemeClr val="bg1">
                  <a:lumMod val="75000"/>
                </a:schemeClr>
              </a:solidFill>
            </a:endParaRPr>
          </a:p>
          <a:p>
            <a:pPr algn="ctr"/>
            <a:endParaRPr lang="en-US" sz="1600" dirty="0">
              <a:solidFill>
                <a:schemeClr val="accent1">
                  <a:lumMod val="50000"/>
                </a:schemeClr>
              </a:solidFill>
            </a:endParaRPr>
          </a:p>
          <a:p>
            <a:pPr algn="ctr"/>
            <a:r>
              <a:rPr lang="en-US" sz="1600" dirty="0">
                <a:solidFill>
                  <a:srgbClr val="003A48"/>
                </a:solidFill>
              </a:rPr>
              <a:t>So, let’s select a </a:t>
            </a:r>
            <a:r>
              <a:rPr lang="en-US" sz="1600" baseline="30000" dirty="0">
                <a:solidFill>
                  <a:srgbClr val="003A48"/>
                </a:solidFill>
              </a:rPr>
              <a:t>82</a:t>
            </a:r>
            <a:r>
              <a:rPr lang="en-US" sz="1600" dirty="0">
                <a:solidFill>
                  <a:srgbClr val="003A48"/>
                </a:solidFill>
              </a:rPr>
              <a:t>Se beam </a:t>
            </a:r>
          </a:p>
          <a:p>
            <a:pPr algn="ctr"/>
            <a:r>
              <a:rPr lang="en-US" sz="1600" dirty="0">
                <a:solidFill>
                  <a:srgbClr val="003A48"/>
                </a:solidFill>
              </a:rPr>
              <a:t>for our purpose</a:t>
            </a:r>
          </a:p>
        </p:txBody>
      </p:sp>
      <p:grpSp>
        <p:nvGrpSpPr>
          <p:cNvPr id="24" name="Group 23">
            <a:extLst>
              <a:ext uri="{FF2B5EF4-FFF2-40B4-BE49-F238E27FC236}">
                <a16:creationId xmlns="" xmlns:a16="http://schemas.microsoft.com/office/drawing/2014/main" id="{6BC53821-448E-4708-94CB-6E6C6612F5EF}"/>
              </a:ext>
            </a:extLst>
          </p:cNvPr>
          <p:cNvGrpSpPr/>
          <p:nvPr/>
        </p:nvGrpSpPr>
        <p:grpSpPr>
          <a:xfrm>
            <a:off x="4530747" y="1160615"/>
            <a:ext cx="2097504" cy="1371600"/>
            <a:chOff x="228600" y="1066800"/>
            <a:chExt cx="2097504" cy="1371600"/>
          </a:xfrm>
        </p:grpSpPr>
        <p:pic>
          <p:nvPicPr>
            <p:cNvPr id="25" name="Picture 7">
              <a:extLst>
                <a:ext uri="{FF2B5EF4-FFF2-40B4-BE49-F238E27FC236}">
                  <a16:creationId xmlns="" xmlns:a16="http://schemas.microsoft.com/office/drawing/2014/main" id="{56D5EEAB-CA48-48C0-A7E4-94622D8B9751}"/>
                </a:ext>
              </a:extLst>
            </p:cNvPr>
            <p:cNvPicPr>
              <a:picLocks noChangeAspect="1" noChangeArrowheads="1"/>
            </p:cNvPicPr>
            <p:nvPr/>
          </p:nvPicPr>
          <p:blipFill>
            <a:blip r:embed="rId3" cstate="print"/>
            <a:srcRect/>
            <a:stretch>
              <a:fillRect/>
            </a:stretch>
          </p:blipFill>
          <p:spPr bwMode="auto">
            <a:xfrm>
              <a:off x="304799" y="1066800"/>
              <a:ext cx="2021305" cy="1371600"/>
            </a:xfrm>
            <a:prstGeom prst="rect">
              <a:avLst/>
            </a:prstGeom>
            <a:noFill/>
            <a:ln w="9525">
              <a:noFill/>
              <a:miter lim="800000"/>
              <a:headEnd/>
              <a:tailEnd/>
            </a:ln>
          </p:spPr>
        </p:pic>
        <p:sp>
          <p:nvSpPr>
            <p:cNvPr id="26" name="Rounded Rectangle 9">
              <a:extLst>
                <a:ext uri="{FF2B5EF4-FFF2-40B4-BE49-F238E27FC236}">
                  <a16:creationId xmlns="" xmlns:a16="http://schemas.microsoft.com/office/drawing/2014/main" id="{07DA9EB6-EB83-4ECF-8CDD-B8C062289D55}"/>
                </a:ext>
              </a:extLst>
            </p:cNvPr>
            <p:cNvSpPr/>
            <p:nvPr/>
          </p:nvSpPr>
          <p:spPr bwMode="auto">
            <a:xfrm>
              <a:off x="228600" y="1066800"/>
              <a:ext cx="1371600" cy="381000"/>
            </a:xfrm>
            <a:prstGeom prst="roundRect">
              <a:avLst/>
            </a:prstGeom>
            <a:noFill/>
            <a:ln w="25400" cap="flat" cmpd="sng" algn="ctr">
              <a:solidFill>
                <a:srgbClr val="2717F9"/>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grpSp>
      <p:grpSp>
        <p:nvGrpSpPr>
          <p:cNvPr id="27" name="Group 26">
            <a:extLst>
              <a:ext uri="{FF2B5EF4-FFF2-40B4-BE49-F238E27FC236}">
                <a16:creationId xmlns="" xmlns:a16="http://schemas.microsoft.com/office/drawing/2014/main" id="{C16E5793-5A70-4C2A-B2AA-DB28076B35B6}"/>
              </a:ext>
            </a:extLst>
          </p:cNvPr>
          <p:cNvGrpSpPr/>
          <p:nvPr/>
        </p:nvGrpSpPr>
        <p:grpSpPr>
          <a:xfrm>
            <a:off x="5146365" y="4148104"/>
            <a:ext cx="6857999" cy="2285428"/>
            <a:chOff x="914400" y="4061635"/>
            <a:chExt cx="7516608" cy="2262965"/>
          </a:xfrm>
        </p:grpSpPr>
        <p:pic>
          <p:nvPicPr>
            <p:cNvPr id="28" name="Picture 4">
              <a:extLst>
                <a:ext uri="{FF2B5EF4-FFF2-40B4-BE49-F238E27FC236}">
                  <a16:creationId xmlns="" xmlns:a16="http://schemas.microsoft.com/office/drawing/2014/main" id="{726D5F25-F234-470B-BE4A-CE0FDF201AED}"/>
                </a:ext>
              </a:extLst>
            </p:cNvPr>
            <p:cNvPicPr>
              <a:picLocks noChangeAspect="1" noChangeArrowheads="1"/>
            </p:cNvPicPr>
            <p:nvPr/>
          </p:nvPicPr>
          <p:blipFill>
            <a:blip r:embed="rId4" cstate="print"/>
            <a:srcRect/>
            <a:stretch>
              <a:fillRect/>
            </a:stretch>
          </p:blipFill>
          <p:spPr bwMode="auto">
            <a:xfrm>
              <a:off x="914400" y="4061635"/>
              <a:ext cx="7516608" cy="2262965"/>
            </a:xfrm>
            <a:prstGeom prst="rect">
              <a:avLst/>
            </a:prstGeom>
            <a:noFill/>
            <a:ln w="9525">
              <a:noFill/>
              <a:miter lim="800000"/>
              <a:headEnd/>
              <a:tailEnd/>
            </a:ln>
          </p:spPr>
        </p:pic>
        <p:sp>
          <p:nvSpPr>
            <p:cNvPr id="29" name="Rounded Rectangle 8">
              <a:extLst>
                <a:ext uri="{FF2B5EF4-FFF2-40B4-BE49-F238E27FC236}">
                  <a16:creationId xmlns="" xmlns:a16="http://schemas.microsoft.com/office/drawing/2014/main" id="{A3CD0D8B-F381-4C7C-ADB9-D0E6C674EE5F}"/>
                </a:ext>
              </a:extLst>
            </p:cNvPr>
            <p:cNvSpPr/>
            <p:nvPr/>
          </p:nvSpPr>
          <p:spPr bwMode="auto">
            <a:xfrm>
              <a:off x="990600" y="4419600"/>
              <a:ext cx="990600" cy="304800"/>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sp>
          <p:nvSpPr>
            <p:cNvPr id="30" name="Rounded Rectangle 10">
              <a:extLst>
                <a:ext uri="{FF2B5EF4-FFF2-40B4-BE49-F238E27FC236}">
                  <a16:creationId xmlns="" xmlns:a16="http://schemas.microsoft.com/office/drawing/2014/main" id="{C68C2FC5-3B3E-4A14-9D30-8A21781DB3C6}"/>
                </a:ext>
              </a:extLst>
            </p:cNvPr>
            <p:cNvSpPr/>
            <p:nvPr/>
          </p:nvSpPr>
          <p:spPr bwMode="auto">
            <a:xfrm>
              <a:off x="2023732" y="4375299"/>
              <a:ext cx="1371600" cy="228600"/>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sp>
          <p:nvSpPr>
            <p:cNvPr id="31" name="Rounded Rectangle 11">
              <a:extLst>
                <a:ext uri="{FF2B5EF4-FFF2-40B4-BE49-F238E27FC236}">
                  <a16:creationId xmlns="" xmlns:a16="http://schemas.microsoft.com/office/drawing/2014/main" id="{3B29575B-7BB6-49C4-9F75-2EF5CE385058}"/>
                </a:ext>
              </a:extLst>
            </p:cNvPr>
            <p:cNvSpPr/>
            <p:nvPr/>
          </p:nvSpPr>
          <p:spPr bwMode="auto">
            <a:xfrm>
              <a:off x="2209800" y="5638800"/>
              <a:ext cx="1219200" cy="152400"/>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grpSp>
      <p:grpSp>
        <p:nvGrpSpPr>
          <p:cNvPr id="32" name="Group 31">
            <a:extLst>
              <a:ext uri="{FF2B5EF4-FFF2-40B4-BE49-F238E27FC236}">
                <a16:creationId xmlns="" xmlns:a16="http://schemas.microsoft.com/office/drawing/2014/main" id="{B54447C5-D6E5-452E-BBF1-05C7ACBDE327}"/>
              </a:ext>
            </a:extLst>
          </p:cNvPr>
          <p:cNvGrpSpPr/>
          <p:nvPr/>
        </p:nvGrpSpPr>
        <p:grpSpPr>
          <a:xfrm>
            <a:off x="5059586" y="673765"/>
            <a:ext cx="4142303" cy="1981200"/>
            <a:chOff x="762000" y="609600"/>
            <a:chExt cx="4142303" cy="1981200"/>
          </a:xfrm>
        </p:grpSpPr>
        <p:sp>
          <p:nvSpPr>
            <p:cNvPr id="33" name="TextBox 32">
              <a:extLst>
                <a:ext uri="{FF2B5EF4-FFF2-40B4-BE49-F238E27FC236}">
                  <a16:creationId xmlns="" xmlns:a16="http://schemas.microsoft.com/office/drawing/2014/main" id="{016CAB93-7D96-403A-A1BE-FC05BC7D8A2E}"/>
                </a:ext>
              </a:extLst>
            </p:cNvPr>
            <p:cNvSpPr txBox="1"/>
            <p:nvPr/>
          </p:nvSpPr>
          <p:spPr>
            <a:xfrm>
              <a:off x="762000" y="609600"/>
              <a:ext cx="3828292" cy="430887"/>
            </a:xfrm>
            <a:prstGeom prst="rect">
              <a:avLst/>
            </a:prstGeom>
            <a:noFill/>
          </p:spPr>
          <p:txBody>
            <a:bodyPr wrap="none" rtlCol="0">
              <a:spAutoFit/>
            </a:bodyPr>
            <a:lstStyle/>
            <a:p>
              <a:r>
                <a:rPr lang="en-US" sz="1100" dirty="0">
                  <a:solidFill>
                    <a:schemeClr val="bg1">
                      <a:lumMod val="50000"/>
                    </a:schemeClr>
                  </a:solidFill>
                </a:rPr>
                <a:t>for all icons in the toolbar and in the production panel </a:t>
              </a:r>
            </a:p>
            <a:p>
              <a:r>
                <a:rPr lang="en-US" sz="1100" dirty="0">
                  <a:solidFill>
                    <a:schemeClr val="bg1">
                      <a:lumMod val="50000"/>
                    </a:schemeClr>
                  </a:solidFill>
                </a:rPr>
                <a:t>there  are corresponding commands in the menu</a:t>
              </a:r>
            </a:p>
          </p:txBody>
        </p:sp>
        <p:pic>
          <p:nvPicPr>
            <p:cNvPr id="34" name="Picture 2">
              <a:extLst>
                <a:ext uri="{FF2B5EF4-FFF2-40B4-BE49-F238E27FC236}">
                  <a16:creationId xmlns="" xmlns:a16="http://schemas.microsoft.com/office/drawing/2014/main" id="{BF89EEE8-BC72-444D-B326-CACF4198E025}"/>
                </a:ext>
              </a:extLst>
            </p:cNvPr>
            <p:cNvPicPr>
              <a:picLocks noChangeAspect="1" noChangeArrowheads="1"/>
            </p:cNvPicPr>
            <p:nvPr/>
          </p:nvPicPr>
          <p:blipFill>
            <a:blip r:embed="rId5" cstate="print"/>
            <a:srcRect/>
            <a:stretch>
              <a:fillRect/>
            </a:stretch>
          </p:blipFill>
          <p:spPr bwMode="auto">
            <a:xfrm>
              <a:off x="2514600" y="1066800"/>
              <a:ext cx="2389703" cy="1524000"/>
            </a:xfrm>
            <a:prstGeom prst="rect">
              <a:avLst/>
            </a:prstGeom>
            <a:noFill/>
            <a:ln w="9525">
              <a:noFill/>
              <a:miter lim="800000"/>
              <a:headEnd/>
              <a:tailEnd/>
            </a:ln>
          </p:spPr>
        </p:pic>
        <p:sp>
          <p:nvSpPr>
            <p:cNvPr id="35" name="Rounded Rectangle 16">
              <a:extLst>
                <a:ext uri="{FF2B5EF4-FFF2-40B4-BE49-F238E27FC236}">
                  <a16:creationId xmlns="" xmlns:a16="http://schemas.microsoft.com/office/drawing/2014/main" id="{B437937A-DD95-4DD0-8027-9D0FC66CB765}"/>
                </a:ext>
              </a:extLst>
            </p:cNvPr>
            <p:cNvSpPr/>
            <p:nvPr/>
          </p:nvSpPr>
          <p:spPr bwMode="auto">
            <a:xfrm>
              <a:off x="2819400" y="1447800"/>
              <a:ext cx="1371600" cy="152400"/>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grpSp>
      <p:grpSp>
        <p:nvGrpSpPr>
          <p:cNvPr id="36" name="Group 35">
            <a:extLst>
              <a:ext uri="{FF2B5EF4-FFF2-40B4-BE49-F238E27FC236}">
                <a16:creationId xmlns="" xmlns:a16="http://schemas.microsoft.com/office/drawing/2014/main" id="{CE11572E-2750-4FB2-BDB0-EA8ABFA3A225}"/>
              </a:ext>
            </a:extLst>
          </p:cNvPr>
          <p:cNvGrpSpPr/>
          <p:nvPr/>
        </p:nvGrpSpPr>
        <p:grpSpPr>
          <a:xfrm>
            <a:off x="9473815" y="695900"/>
            <a:ext cx="2530549" cy="3114099"/>
            <a:chOff x="6324600" y="609600"/>
            <a:chExt cx="2530549" cy="2895600"/>
          </a:xfrm>
        </p:grpSpPr>
        <p:pic>
          <p:nvPicPr>
            <p:cNvPr id="37" name="Picture 3">
              <a:extLst>
                <a:ext uri="{FF2B5EF4-FFF2-40B4-BE49-F238E27FC236}">
                  <a16:creationId xmlns="" xmlns:a16="http://schemas.microsoft.com/office/drawing/2014/main" id="{90F83F18-6CB4-4299-B8CC-8A93FB3FF39F}"/>
                </a:ext>
              </a:extLst>
            </p:cNvPr>
            <p:cNvPicPr>
              <a:picLocks noChangeAspect="1" noChangeArrowheads="1"/>
            </p:cNvPicPr>
            <p:nvPr/>
          </p:nvPicPr>
          <p:blipFill>
            <a:blip r:embed="rId6" cstate="print"/>
            <a:srcRect/>
            <a:stretch>
              <a:fillRect/>
            </a:stretch>
          </p:blipFill>
          <p:spPr bwMode="auto">
            <a:xfrm>
              <a:off x="7010400" y="685800"/>
              <a:ext cx="1480782" cy="2769605"/>
            </a:xfrm>
            <a:prstGeom prst="rect">
              <a:avLst/>
            </a:prstGeom>
            <a:noFill/>
            <a:ln w="9525">
              <a:noFill/>
              <a:miter lim="800000"/>
              <a:headEnd/>
              <a:tailEnd/>
            </a:ln>
          </p:spPr>
        </p:pic>
        <p:pic>
          <p:nvPicPr>
            <p:cNvPr id="38" name="Picture 6">
              <a:extLst>
                <a:ext uri="{FF2B5EF4-FFF2-40B4-BE49-F238E27FC236}">
                  <a16:creationId xmlns="" xmlns:a16="http://schemas.microsoft.com/office/drawing/2014/main" id="{CA72F81B-2793-414C-A6A2-E61F027FD5F0}"/>
                </a:ext>
              </a:extLst>
            </p:cNvPr>
            <p:cNvPicPr>
              <a:picLocks noChangeAspect="1" noChangeArrowheads="1"/>
            </p:cNvPicPr>
            <p:nvPr/>
          </p:nvPicPr>
          <p:blipFill>
            <a:blip r:embed="rId7" cstate="print"/>
            <a:srcRect/>
            <a:stretch>
              <a:fillRect/>
            </a:stretch>
          </p:blipFill>
          <p:spPr bwMode="auto">
            <a:xfrm>
              <a:off x="6553200" y="685800"/>
              <a:ext cx="228600" cy="304800"/>
            </a:xfrm>
            <a:prstGeom prst="rect">
              <a:avLst/>
            </a:prstGeom>
            <a:noFill/>
            <a:ln w="9525">
              <a:noFill/>
              <a:miter lim="800000"/>
              <a:headEnd/>
              <a:tailEnd/>
            </a:ln>
          </p:spPr>
        </p:pic>
        <p:grpSp>
          <p:nvGrpSpPr>
            <p:cNvPr id="39" name="Group 38">
              <a:extLst>
                <a:ext uri="{FF2B5EF4-FFF2-40B4-BE49-F238E27FC236}">
                  <a16:creationId xmlns="" xmlns:a16="http://schemas.microsoft.com/office/drawing/2014/main" id="{D1BDE171-7A8B-425D-BA8E-1F1B6DDDAD83}"/>
                </a:ext>
              </a:extLst>
            </p:cNvPr>
            <p:cNvGrpSpPr/>
            <p:nvPr/>
          </p:nvGrpSpPr>
          <p:grpSpPr>
            <a:xfrm>
              <a:off x="6324600" y="609600"/>
              <a:ext cx="2530549" cy="2895600"/>
              <a:chOff x="6324600" y="609600"/>
              <a:chExt cx="2530549" cy="2895600"/>
            </a:xfrm>
          </p:grpSpPr>
          <p:sp>
            <p:nvSpPr>
              <p:cNvPr id="40" name="Rectangle 39">
                <a:extLst>
                  <a:ext uri="{FF2B5EF4-FFF2-40B4-BE49-F238E27FC236}">
                    <a16:creationId xmlns="" xmlns:a16="http://schemas.microsoft.com/office/drawing/2014/main" id="{E4AB53C5-5691-469E-8EA4-1178FEF3878A}"/>
                  </a:ext>
                </a:extLst>
              </p:cNvPr>
              <p:cNvSpPr/>
              <p:nvPr/>
            </p:nvSpPr>
            <p:spPr bwMode="auto">
              <a:xfrm>
                <a:off x="6324600" y="609600"/>
                <a:ext cx="2530549" cy="2895600"/>
              </a:xfrm>
              <a:prstGeom prst="rect">
                <a:avLst/>
              </a:prstGeom>
              <a:solidFill>
                <a:schemeClr val="accent1">
                  <a:alpha val="12000"/>
                </a:schemeClr>
              </a:solid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sp>
            <p:nvSpPr>
              <p:cNvPr id="41" name="Rounded Rectangle 26">
                <a:extLst>
                  <a:ext uri="{FF2B5EF4-FFF2-40B4-BE49-F238E27FC236}">
                    <a16:creationId xmlns="" xmlns:a16="http://schemas.microsoft.com/office/drawing/2014/main" id="{CA4AEFDA-C8F8-453F-9EBF-53A6F9326AE8}"/>
                  </a:ext>
                </a:extLst>
              </p:cNvPr>
              <p:cNvSpPr/>
              <p:nvPr/>
            </p:nvSpPr>
            <p:spPr bwMode="auto">
              <a:xfrm>
                <a:off x="6858000" y="2231066"/>
                <a:ext cx="1828800" cy="152400"/>
              </a:xfrm>
              <a:prstGeom prst="roundRect">
                <a:avLst/>
              </a:prstGeom>
              <a:noFill/>
              <a:ln w="25400" cap="flat" cmpd="sng" algn="ctr">
                <a:solidFill>
                  <a:schemeClr val="accent6">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grpSp>
      </p:grpSp>
      <p:grpSp>
        <p:nvGrpSpPr>
          <p:cNvPr id="43" name="Group 42">
            <a:extLst>
              <a:ext uri="{FF2B5EF4-FFF2-40B4-BE49-F238E27FC236}">
                <a16:creationId xmlns="" xmlns:a16="http://schemas.microsoft.com/office/drawing/2014/main" id="{2539E9AE-9A08-4BC9-9681-81AA571BB2AE}"/>
              </a:ext>
            </a:extLst>
          </p:cNvPr>
          <p:cNvGrpSpPr/>
          <p:nvPr/>
        </p:nvGrpSpPr>
        <p:grpSpPr>
          <a:xfrm>
            <a:off x="5128556" y="1542016"/>
            <a:ext cx="4878659" cy="2525733"/>
            <a:chOff x="914400" y="1447800"/>
            <a:chExt cx="4878659" cy="2525733"/>
          </a:xfrm>
        </p:grpSpPr>
        <p:cxnSp>
          <p:nvCxnSpPr>
            <p:cNvPr id="44" name="Straight Arrow Connector 43">
              <a:extLst>
                <a:ext uri="{FF2B5EF4-FFF2-40B4-BE49-F238E27FC236}">
                  <a16:creationId xmlns="" xmlns:a16="http://schemas.microsoft.com/office/drawing/2014/main" id="{C0A51E42-B1DE-404D-8220-BDD0BEC53002}"/>
                </a:ext>
              </a:extLst>
            </p:cNvPr>
            <p:cNvCxnSpPr/>
            <p:nvPr/>
          </p:nvCxnSpPr>
          <p:spPr bwMode="auto">
            <a:xfrm>
              <a:off x="914400" y="1447800"/>
              <a:ext cx="1219200" cy="1981200"/>
            </a:xfrm>
            <a:prstGeom prst="straightConnector1">
              <a:avLst/>
            </a:prstGeom>
            <a:noFill/>
            <a:ln w="15875" cap="flat" cmpd="sng" algn="ctr">
              <a:solidFill>
                <a:srgbClr val="2717F9"/>
              </a:solidFill>
              <a:prstDash val="solid"/>
              <a:round/>
              <a:headEnd type="none" w="med" len="med"/>
              <a:tailEnd type="arrow"/>
            </a:ln>
            <a:effectLst/>
          </p:spPr>
        </p:cxnSp>
        <p:cxnSp>
          <p:nvCxnSpPr>
            <p:cNvPr id="45" name="Straight Arrow Connector 44">
              <a:extLst>
                <a:ext uri="{FF2B5EF4-FFF2-40B4-BE49-F238E27FC236}">
                  <a16:creationId xmlns="" xmlns:a16="http://schemas.microsoft.com/office/drawing/2014/main" id="{6CF08F59-11D6-4C5F-B6FF-AEF2DB22F2A0}"/>
                </a:ext>
              </a:extLst>
            </p:cNvPr>
            <p:cNvCxnSpPr/>
            <p:nvPr/>
          </p:nvCxnSpPr>
          <p:spPr bwMode="auto">
            <a:xfrm flipH="1">
              <a:off x="2209800" y="1600200"/>
              <a:ext cx="685800" cy="1828800"/>
            </a:xfrm>
            <a:prstGeom prst="straightConnector1">
              <a:avLst/>
            </a:prstGeom>
            <a:noFill/>
            <a:ln w="15875" cap="flat" cmpd="sng" algn="ctr">
              <a:solidFill>
                <a:srgbClr val="FF0000"/>
              </a:solidFill>
              <a:prstDash val="solid"/>
              <a:round/>
              <a:headEnd type="none" w="med" len="med"/>
              <a:tailEnd type="arrow"/>
            </a:ln>
            <a:effectLst/>
          </p:spPr>
        </p:cxnSp>
        <p:cxnSp>
          <p:nvCxnSpPr>
            <p:cNvPr id="46" name="Straight Arrow Connector 45">
              <a:extLst>
                <a:ext uri="{FF2B5EF4-FFF2-40B4-BE49-F238E27FC236}">
                  <a16:creationId xmlns="" xmlns:a16="http://schemas.microsoft.com/office/drawing/2014/main" id="{C592AB8F-77E2-4481-A2A4-8B47D8F87132}"/>
                </a:ext>
              </a:extLst>
            </p:cNvPr>
            <p:cNvCxnSpPr>
              <a:cxnSpLocks/>
            </p:cNvCxnSpPr>
            <p:nvPr/>
          </p:nvCxnSpPr>
          <p:spPr bwMode="auto">
            <a:xfrm flipH="1">
              <a:off x="4368414" y="2446519"/>
              <a:ext cx="1424645" cy="1527014"/>
            </a:xfrm>
            <a:prstGeom prst="straightConnector1">
              <a:avLst/>
            </a:prstGeom>
            <a:noFill/>
            <a:ln w="19050" cap="flat" cmpd="sng" algn="ctr">
              <a:solidFill>
                <a:schemeClr val="accent6">
                  <a:lumMod val="50000"/>
                </a:schemeClr>
              </a:solidFill>
              <a:prstDash val="solid"/>
              <a:round/>
              <a:headEnd type="none" w="med" len="med"/>
              <a:tailEnd type="arrow"/>
            </a:ln>
            <a:effectLst/>
          </p:spPr>
        </p:cxnSp>
        <p:cxnSp>
          <p:nvCxnSpPr>
            <p:cNvPr id="47" name="Straight Arrow Connector 46">
              <a:extLst>
                <a:ext uri="{FF2B5EF4-FFF2-40B4-BE49-F238E27FC236}">
                  <a16:creationId xmlns="" xmlns:a16="http://schemas.microsoft.com/office/drawing/2014/main" id="{487C1DBC-E95A-4404-9193-124059A3954B}"/>
                </a:ext>
              </a:extLst>
            </p:cNvPr>
            <p:cNvCxnSpPr/>
            <p:nvPr/>
          </p:nvCxnSpPr>
          <p:spPr bwMode="auto">
            <a:xfrm>
              <a:off x="2177901" y="3429000"/>
              <a:ext cx="0" cy="457200"/>
            </a:xfrm>
            <a:prstGeom prst="straightConnector1">
              <a:avLst/>
            </a:prstGeom>
            <a:noFill/>
            <a:ln w="25400" cap="flat" cmpd="sng" algn="ctr">
              <a:solidFill>
                <a:schemeClr val="accent6">
                  <a:lumMod val="50000"/>
                </a:schemeClr>
              </a:solidFill>
              <a:prstDash val="solid"/>
              <a:round/>
              <a:headEnd type="none" w="med" len="med"/>
              <a:tailEnd type="arrow"/>
            </a:ln>
            <a:effectLst/>
          </p:spPr>
        </p:cxnSp>
      </p:grpSp>
    </p:spTree>
    <p:extLst>
      <p:ext uri="{BB962C8B-B14F-4D97-AF65-F5344CB8AC3E}">
        <p14:creationId xmlns:p14="http://schemas.microsoft.com/office/powerpoint/2010/main" val="3058168379"/>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2057401" y="0"/>
            <a:ext cx="7358063" cy="533400"/>
          </a:xfrm>
        </p:spPr>
        <p:txBody>
          <a:bodyPr/>
          <a:lstStyle/>
          <a:p>
            <a:pPr eaLnBrk="1" hangingPunct="1">
              <a:tabLst>
                <a:tab pos="857220" algn="l"/>
              </a:tabLst>
              <a:defRPr/>
            </a:pPr>
            <a:r>
              <a:rPr lang="en-US" sz="2800" b="1" dirty="0"/>
              <a:t>Target settings</a:t>
            </a:r>
          </a:p>
        </p:txBody>
      </p:sp>
      <p:sp>
        <p:nvSpPr>
          <p:cNvPr id="4" name="Slide Number Placeholder 3"/>
          <p:cNvSpPr>
            <a:spLocks noGrp="1"/>
          </p:cNvSpPr>
          <p:nvPr>
            <p:ph type="sldNum" sz="quarter" idx="12"/>
          </p:nvPr>
        </p:nvSpPr>
        <p:spPr/>
        <p:txBody>
          <a:bodyPr/>
          <a:lstStyle/>
          <a:p>
            <a:pPr>
              <a:defRPr/>
            </a:pPr>
            <a:fld id="{FDA064F5-34FC-4FD9-B61B-89F7458ACDD9}" type="slidenum">
              <a:rPr lang="en-US"/>
              <a:pPr>
                <a:defRPr/>
              </a:pPr>
              <a:t>28</a:t>
            </a:fld>
            <a:endParaRPr lang="en-US" dirty="0"/>
          </a:p>
        </p:txBody>
      </p:sp>
      <p:sp>
        <p:nvSpPr>
          <p:cNvPr id="17413" name="Footer Placeholder 4"/>
          <p:cNvSpPr>
            <a:spLocks noGrp="1"/>
          </p:cNvSpPr>
          <p:nvPr>
            <p:ph type="ftr" sz="quarter" idx="11"/>
          </p:nvPr>
        </p:nvSpPr>
        <p:spPr>
          <a:noFill/>
        </p:spPr>
        <p:txBody>
          <a:bodyPr/>
          <a:lstStyle/>
          <a:p>
            <a:r>
              <a:rPr lang="en-US"/>
              <a:t>OT@SIM.NSCL.MSU  04/04/18</a:t>
            </a:r>
            <a:endParaRPr lang="en-US" dirty="0"/>
          </a:p>
        </p:txBody>
      </p:sp>
      <p:sp>
        <p:nvSpPr>
          <p:cNvPr id="28" name="Rectangle 2">
            <a:extLst>
              <a:ext uri="{FF2B5EF4-FFF2-40B4-BE49-F238E27FC236}">
                <a16:creationId xmlns="" xmlns:a16="http://schemas.microsoft.com/office/drawing/2014/main" id="{80CA86CD-C6C1-4A70-ACA1-D709D09C558A}"/>
              </a:ext>
            </a:extLst>
          </p:cNvPr>
          <p:cNvSpPr txBox="1">
            <a:spLocks noChangeArrowheads="1"/>
          </p:cNvSpPr>
          <p:nvPr/>
        </p:nvSpPr>
        <p:spPr bwMode="auto">
          <a:xfrm>
            <a:off x="167864" y="1109181"/>
            <a:ext cx="5851934" cy="487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defRPr sz="1800" b="0">
                <a:solidFill>
                  <a:schemeClr val="accent5">
                    <a:lumMod val="25000"/>
                  </a:schemeClr>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1800" b="0">
                <a:solidFill>
                  <a:schemeClr val="accent5">
                    <a:lumMod val="25000"/>
                  </a:schemeClr>
                </a:solidFill>
                <a:latin typeface="+mn-lt"/>
              </a:defRPr>
            </a:lvl6pPr>
            <a:lvl7pPr marL="2971800" indent="-228600" algn="l" rtl="0" fontAlgn="base">
              <a:spcBef>
                <a:spcPct val="20000"/>
              </a:spcBef>
              <a:spcAft>
                <a:spcPct val="0"/>
              </a:spcAft>
              <a:buClr>
                <a:schemeClr val="accent2"/>
              </a:buClr>
              <a:buChar char="•"/>
              <a:defRPr sz="1800" b="0">
                <a:solidFill>
                  <a:schemeClr val="accent5">
                    <a:lumMod val="25000"/>
                  </a:schemeClr>
                </a:solidFill>
                <a:latin typeface="+mn-lt"/>
              </a:defRPr>
            </a:lvl7pPr>
            <a:lvl8pPr marL="3429000" indent="-228600" algn="l" rtl="0" fontAlgn="base">
              <a:spcBef>
                <a:spcPct val="20000"/>
              </a:spcBef>
              <a:spcAft>
                <a:spcPct val="0"/>
              </a:spcAft>
              <a:buClr>
                <a:schemeClr val="accent2"/>
              </a:buClr>
              <a:buChar char="•"/>
              <a:defRPr sz="1800" b="0">
                <a:solidFill>
                  <a:schemeClr val="accent5">
                    <a:lumMod val="25000"/>
                  </a:schemeClr>
                </a:solidFill>
                <a:latin typeface="+mn-lt"/>
              </a:defRPr>
            </a:lvl8pPr>
            <a:lvl9pPr marL="3886200" indent="-228600" algn="l" rtl="0" fontAlgn="base">
              <a:spcBef>
                <a:spcPct val="20000"/>
              </a:spcBef>
              <a:spcAft>
                <a:spcPct val="0"/>
              </a:spcAft>
              <a:buClr>
                <a:schemeClr val="accent2"/>
              </a:buClr>
              <a:buChar char="•"/>
              <a:defRPr sz="1800" b="0">
                <a:solidFill>
                  <a:schemeClr val="accent5">
                    <a:lumMod val="25000"/>
                  </a:schemeClr>
                </a:solidFill>
                <a:latin typeface="+mn-lt"/>
              </a:defRPr>
            </a:lvl9pPr>
          </a:lstStyle>
          <a:p>
            <a:pPr marL="160729" indent="0" eaLnBrk="1" hangingPunct="1">
              <a:spcBef>
                <a:spcPct val="0"/>
              </a:spcBef>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endParaRPr lang="en-US" sz="1400" kern="0" dirty="0">
              <a:solidFill>
                <a:schemeClr val="accent6">
                  <a:lumMod val="50000"/>
                </a:schemeClr>
              </a:solidFill>
            </a:endParaRPr>
          </a:p>
          <a:p>
            <a:pPr marL="236538" lvl="2" indent="-204788" eaLnBrk="1" hangingPunct="1">
              <a:spcBef>
                <a:spcPts val="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b="0" kern="0" dirty="0">
                <a:solidFill>
                  <a:schemeClr val="tx1">
                    <a:lumMod val="65000"/>
                  </a:schemeClr>
                </a:solidFill>
              </a:rPr>
              <a:t>Heavy target : larger cross sections</a:t>
            </a:r>
          </a:p>
          <a:p>
            <a:pPr marL="236538" lvl="2" indent="-204788" eaLnBrk="1" hangingPunct="1">
              <a:spcBef>
                <a:spcPts val="180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b="0" kern="0" dirty="0">
                <a:solidFill>
                  <a:schemeClr val="tx1">
                    <a:lumMod val="65000"/>
                  </a:schemeClr>
                </a:solidFill>
              </a:rPr>
              <a:t>Light  targets have more nuclei per electron, hence larger nuclear interaction probability at fixed electronic slowing down than heavy target</a:t>
            </a:r>
          </a:p>
          <a:p>
            <a:pPr marL="236538" lvl="2" indent="-204788" eaLnBrk="1" hangingPunct="1">
              <a:spcBef>
                <a:spcPts val="180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kern="0" dirty="0">
                <a:solidFill>
                  <a:schemeClr val="accent6">
                    <a:lumMod val="50000"/>
                  </a:schemeClr>
                </a:solidFill>
              </a:rPr>
              <a:t>Overall case for projectile fragmentation:   </a:t>
            </a:r>
            <a:br>
              <a:rPr lang="en-US" sz="1600" kern="0" dirty="0">
                <a:solidFill>
                  <a:schemeClr val="accent6">
                    <a:lumMod val="50000"/>
                  </a:schemeClr>
                </a:solidFill>
              </a:rPr>
            </a:br>
            <a:r>
              <a:rPr lang="en-US" sz="1600" kern="0" dirty="0">
                <a:solidFill>
                  <a:schemeClr val="accent6">
                    <a:lumMod val="50000"/>
                  </a:schemeClr>
                </a:solidFill>
              </a:rPr>
              <a:t> (</a:t>
            </a:r>
            <a:r>
              <a:rPr lang="en-US" sz="1600" kern="0" dirty="0">
                <a:solidFill>
                  <a:schemeClr val="accent6">
                    <a:lumMod val="50000"/>
                  </a:schemeClr>
                </a:solidFill>
                <a:latin typeface="Symbol" pitchFamily="18" charset="2"/>
              </a:rPr>
              <a:t>s</a:t>
            </a:r>
            <a:r>
              <a:rPr lang="en-US" sz="1600" kern="0" dirty="0">
                <a:solidFill>
                  <a:schemeClr val="accent6">
                    <a:lumMod val="50000"/>
                  </a:schemeClr>
                </a:solidFill>
              </a:rPr>
              <a:t> </a:t>
            </a:r>
            <a:r>
              <a:rPr lang="en-US" sz="1600" kern="0" dirty="0" err="1">
                <a:solidFill>
                  <a:schemeClr val="accent6">
                    <a:lumMod val="50000"/>
                  </a:schemeClr>
                </a:solidFill>
              </a:rPr>
              <a:t>N</a:t>
            </a:r>
            <a:r>
              <a:rPr lang="en-US" sz="1600" kern="0" baseline="-25000" dirty="0" err="1">
                <a:solidFill>
                  <a:schemeClr val="accent6">
                    <a:lumMod val="50000"/>
                  </a:schemeClr>
                </a:solidFill>
              </a:rPr>
              <a:t>t</a:t>
            </a:r>
            <a:r>
              <a:rPr lang="en-US" sz="1600" kern="0" dirty="0">
                <a:solidFill>
                  <a:schemeClr val="accent6">
                    <a:lumMod val="50000"/>
                  </a:schemeClr>
                </a:solidFill>
              </a:rPr>
              <a:t> ) </a:t>
            </a:r>
            <a:r>
              <a:rPr lang="en-US" sz="1600" kern="0" baseline="-25000" dirty="0">
                <a:solidFill>
                  <a:schemeClr val="accent6">
                    <a:lumMod val="50000"/>
                  </a:schemeClr>
                </a:solidFill>
              </a:rPr>
              <a:t>light</a:t>
            </a:r>
            <a:r>
              <a:rPr lang="en-US" sz="1600" kern="0" dirty="0">
                <a:solidFill>
                  <a:schemeClr val="accent6">
                    <a:lumMod val="50000"/>
                  </a:schemeClr>
                </a:solidFill>
              </a:rPr>
              <a:t>  &gt;  (</a:t>
            </a:r>
            <a:r>
              <a:rPr lang="en-US" sz="1600" kern="0" dirty="0">
                <a:solidFill>
                  <a:schemeClr val="accent6">
                    <a:lumMod val="50000"/>
                  </a:schemeClr>
                </a:solidFill>
                <a:latin typeface="Symbol" pitchFamily="18" charset="2"/>
              </a:rPr>
              <a:t>s</a:t>
            </a:r>
            <a:r>
              <a:rPr lang="en-US" sz="1600" kern="0" dirty="0">
                <a:solidFill>
                  <a:schemeClr val="accent6">
                    <a:lumMod val="50000"/>
                  </a:schemeClr>
                </a:solidFill>
              </a:rPr>
              <a:t> </a:t>
            </a:r>
            <a:r>
              <a:rPr lang="en-US" sz="1600" kern="0" dirty="0" err="1">
                <a:solidFill>
                  <a:schemeClr val="accent6">
                    <a:lumMod val="50000"/>
                  </a:schemeClr>
                </a:solidFill>
              </a:rPr>
              <a:t>N</a:t>
            </a:r>
            <a:r>
              <a:rPr lang="en-US" sz="1600" kern="0" baseline="-25000" dirty="0" err="1">
                <a:solidFill>
                  <a:schemeClr val="accent6">
                    <a:lumMod val="50000"/>
                  </a:schemeClr>
                </a:solidFill>
              </a:rPr>
              <a:t>t</a:t>
            </a:r>
            <a:r>
              <a:rPr lang="en-US" sz="1600" kern="0" dirty="0">
                <a:solidFill>
                  <a:schemeClr val="accent6">
                    <a:lumMod val="50000"/>
                  </a:schemeClr>
                </a:solidFill>
              </a:rPr>
              <a:t> ) </a:t>
            </a:r>
            <a:r>
              <a:rPr lang="en-US" sz="1600" kern="0" baseline="-25000" dirty="0">
                <a:solidFill>
                  <a:schemeClr val="accent6">
                    <a:lumMod val="50000"/>
                  </a:schemeClr>
                </a:solidFill>
              </a:rPr>
              <a:t>heavy </a:t>
            </a:r>
          </a:p>
          <a:p>
            <a:pPr marL="236538" lvl="2" indent="-204788" eaLnBrk="1" hangingPunct="1">
              <a:spcBef>
                <a:spcPts val="180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kern="0" dirty="0">
                <a:solidFill>
                  <a:schemeClr val="accent6">
                    <a:lumMod val="50000"/>
                  </a:schemeClr>
                </a:solidFill>
              </a:rPr>
              <a:t>Chemical and physical properties of material </a:t>
            </a:r>
            <a:r>
              <a:rPr lang="en-US" sz="1600" b="0" kern="0" dirty="0">
                <a:solidFill>
                  <a:schemeClr val="accent6">
                    <a:lumMod val="50000"/>
                  </a:schemeClr>
                </a:solidFill>
              </a:rPr>
              <a:t/>
            </a:r>
            <a:br>
              <a:rPr lang="en-US" sz="1600" b="0" kern="0" dirty="0">
                <a:solidFill>
                  <a:schemeClr val="accent6">
                    <a:lumMod val="50000"/>
                  </a:schemeClr>
                </a:solidFill>
              </a:rPr>
            </a:br>
            <a:r>
              <a:rPr lang="en-US" sz="1600" b="0" kern="0" dirty="0">
                <a:solidFill>
                  <a:schemeClr val="accent6">
                    <a:lumMod val="50000"/>
                  </a:schemeClr>
                </a:solidFill>
              </a:rPr>
              <a:t>as melting point, thermal conductivity </a:t>
            </a:r>
            <a:r>
              <a:rPr lang="en-US" sz="1600" b="0" kern="0" dirty="0" err="1">
                <a:solidFill>
                  <a:schemeClr val="accent6">
                    <a:lumMod val="50000"/>
                  </a:schemeClr>
                </a:solidFill>
              </a:rPr>
              <a:t>etc</a:t>
            </a:r>
            <a:r>
              <a:rPr lang="en-US" sz="1600" b="0" kern="0" dirty="0">
                <a:solidFill>
                  <a:schemeClr val="accent6">
                    <a:lumMod val="50000"/>
                  </a:schemeClr>
                </a:solidFill>
              </a:rPr>
              <a:t>,</a:t>
            </a:r>
            <a:br>
              <a:rPr lang="en-US" sz="1600" b="0" kern="0" dirty="0">
                <a:solidFill>
                  <a:schemeClr val="accent6">
                    <a:lumMod val="50000"/>
                  </a:schemeClr>
                </a:solidFill>
              </a:rPr>
            </a:br>
            <a:r>
              <a:rPr lang="en-US" sz="1600" b="0" kern="0" dirty="0">
                <a:solidFill>
                  <a:schemeClr val="accent6">
                    <a:lumMod val="50000"/>
                  </a:schemeClr>
                </a:solidFill>
              </a:rPr>
              <a:t>	</a:t>
            </a:r>
            <a:r>
              <a:rPr lang="en-US" sz="1400" b="0" i="1" kern="0" dirty="0">
                <a:solidFill>
                  <a:schemeClr val="accent6">
                    <a:lumMod val="50000"/>
                  </a:schemeClr>
                </a:solidFill>
              </a:rPr>
              <a:t>so lifetime of Be target &gt;&gt; lifetime of equivalent  Ta target </a:t>
            </a:r>
            <a:endParaRPr lang="en-US" sz="1600" b="0" i="1" kern="0" dirty="0">
              <a:solidFill>
                <a:schemeClr val="accent6">
                  <a:lumMod val="50000"/>
                </a:schemeClr>
              </a:solidFill>
            </a:endParaRPr>
          </a:p>
          <a:p>
            <a:pPr marL="236538" lvl="2" indent="-204788" eaLnBrk="1" hangingPunct="1">
              <a:spcBef>
                <a:spcPts val="180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b="0" kern="0" dirty="0">
                <a:solidFill>
                  <a:schemeClr val="tx1">
                    <a:lumMod val="65000"/>
                  </a:schemeClr>
                </a:solidFill>
              </a:rPr>
              <a:t>Charge state distribution after target: </a:t>
            </a:r>
            <a:br>
              <a:rPr lang="en-US" sz="1600" b="0" kern="0" dirty="0">
                <a:solidFill>
                  <a:schemeClr val="tx1">
                    <a:lumMod val="65000"/>
                  </a:schemeClr>
                </a:solidFill>
              </a:rPr>
            </a:br>
            <a:r>
              <a:rPr lang="en-US" sz="1600" b="0" kern="0" dirty="0">
                <a:solidFill>
                  <a:schemeClr val="tx1">
                    <a:lumMod val="65000"/>
                  </a:schemeClr>
                </a:solidFill>
              </a:rPr>
              <a:t>light targets provide higher average </a:t>
            </a:r>
            <a:r>
              <a:rPr lang="en-US" sz="1600" b="0" i="1" kern="0" dirty="0">
                <a:solidFill>
                  <a:schemeClr val="tx1">
                    <a:lumMod val="65000"/>
                  </a:schemeClr>
                </a:solidFill>
              </a:rPr>
              <a:t>q</a:t>
            </a:r>
            <a:r>
              <a:rPr lang="en-US" sz="1600" b="0" kern="0" dirty="0">
                <a:solidFill>
                  <a:schemeClr val="tx1">
                    <a:lumMod val="65000"/>
                  </a:schemeClr>
                </a:solidFill>
              </a:rPr>
              <a:t> of ions</a:t>
            </a:r>
            <a:br>
              <a:rPr lang="en-US" sz="1600" b="0" kern="0" dirty="0">
                <a:solidFill>
                  <a:schemeClr val="tx1">
                    <a:lumMod val="65000"/>
                  </a:schemeClr>
                </a:solidFill>
              </a:rPr>
            </a:br>
            <a:r>
              <a:rPr lang="en-US" sz="1400" b="0" i="1" kern="0" dirty="0">
                <a:solidFill>
                  <a:schemeClr val="tx1">
                    <a:lumMod val="65000"/>
                  </a:schemeClr>
                </a:solidFill>
              </a:rPr>
              <a:t>	* using strippers after heavy targets</a:t>
            </a:r>
          </a:p>
          <a:p>
            <a:pPr marL="236538" lvl="2" indent="-204788" eaLnBrk="1" hangingPunct="1">
              <a:spcBef>
                <a:spcPts val="180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b="0" kern="0" dirty="0">
                <a:solidFill>
                  <a:schemeClr val="tx1">
                    <a:lumMod val="65000"/>
                  </a:schemeClr>
                </a:solidFill>
              </a:rPr>
              <a:t>Dissipation process larger with heavy targets</a:t>
            </a:r>
            <a:br>
              <a:rPr lang="en-US" sz="1600" b="0" kern="0" dirty="0">
                <a:solidFill>
                  <a:schemeClr val="tx1">
                    <a:lumMod val="65000"/>
                  </a:schemeClr>
                </a:solidFill>
              </a:rPr>
            </a:br>
            <a:r>
              <a:rPr lang="en-US" sz="1600" b="0" kern="0" dirty="0">
                <a:solidFill>
                  <a:schemeClr val="tx1">
                    <a:lumMod val="65000"/>
                  </a:schemeClr>
                </a:solidFill>
              </a:rPr>
              <a:t>	</a:t>
            </a:r>
            <a:r>
              <a:rPr lang="en-US" sz="1400" b="0" i="1" kern="0" dirty="0">
                <a:solidFill>
                  <a:schemeClr val="tx1">
                    <a:lumMod val="65000"/>
                  </a:schemeClr>
                </a:solidFill>
              </a:rPr>
              <a:t>so </a:t>
            </a:r>
            <a:r>
              <a:rPr lang="en-US" sz="1400" b="0" i="1" kern="0" baseline="30000" dirty="0">
                <a:solidFill>
                  <a:schemeClr val="tx1">
                    <a:lumMod val="65000"/>
                  </a:schemeClr>
                </a:solidFill>
              </a:rPr>
              <a:t>40</a:t>
            </a:r>
            <a:r>
              <a:rPr lang="en-US" sz="1400" b="0" i="1" kern="0" dirty="0">
                <a:solidFill>
                  <a:schemeClr val="tx1">
                    <a:lumMod val="65000"/>
                  </a:schemeClr>
                </a:solidFill>
              </a:rPr>
              <a:t>Mg and </a:t>
            </a:r>
            <a:r>
              <a:rPr lang="en-US" sz="1400" b="0" i="1" kern="0" baseline="30000" dirty="0">
                <a:solidFill>
                  <a:schemeClr val="tx1">
                    <a:lumMod val="65000"/>
                  </a:schemeClr>
                </a:solidFill>
              </a:rPr>
              <a:t>44</a:t>
            </a:r>
            <a:r>
              <a:rPr lang="en-US" sz="1400" b="0" i="1" kern="0" dirty="0">
                <a:solidFill>
                  <a:schemeClr val="tx1">
                    <a:lumMod val="65000"/>
                  </a:schemeClr>
                </a:solidFill>
              </a:rPr>
              <a:t>Si been have observed in </a:t>
            </a:r>
            <a:r>
              <a:rPr lang="en-US" sz="1400" b="0" i="1" kern="0" baseline="30000" dirty="0">
                <a:solidFill>
                  <a:schemeClr val="tx1">
                    <a:lumMod val="65000"/>
                  </a:schemeClr>
                </a:solidFill>
              </a:rPr>
              <a:t>48</a:t>
            </a:r>
            <a:r>
              <a:rPr lang="en-US" sz="1400" b="0" i="1" kern="0" dirty="0">
                <a:solidFill>
                  <a:schemeClr val="tx1">
                    <a:lumMod val="65000"/>
                  </a:schemeClr>
                </a:solidFill>
              </a:rPr>
              <a:t>Ca+W</a:t>
            </a:r>
            <a:endParaRPr lang="en-US" sz="1600" b="0" i="1" kern="0" dirty="0">
              <a:solidFill>
                <a:schemeClr val="tx1">
                  <a:lumMod val="65000"/>
                </a:schemeClr>
              </a:solidFill>
            </a:endParaRPr>
          </a:p>
        </p:txBody>
      </p:sp>
      <p:sp>
        <p:nvSpPr>
          <p:cNvPr id="29" name="Rectangle 28">
            <a:extLst>
              <a:ext uri="{FF2B5EF4-FFF2-40B4-BE49-F238E27FC236}">
                <a16:creationId xmlns="" xmlns:a16="http://schemas.microsoft.com/office/drawing/2014/main" id="{16D6285A-D20B-4FB2-AA6F-8DB83F06862E}"/>
              </a:ext>
            </a:extLst>
          </p:cNvPr>
          <p:cNvSpPr/>
          <p:nvPr/>
        </p:nvSpPr>
        <p:spPr>
          <a:xfrm>
            <a:off x="269142" y="672860"/>
            <a:ext cx="3560590" cy="400110"/>
          </a:xfrm>
          <a:prstGeom prst="rect">
            <a:avLst/>
          </a:prstGeom>
        </p:spPr>
        <p:txBody>
          <a:bodyPr wrap="none">
            <a:spAutoFit/>
          </a:bodyPr>
          <a:lstStyle/>
          <a:p>
            <a:r>
              <a:rPr lang="en-US" sz="2000" b="0" i="1" dirty="0">
                <a:solidFill>
                  <a:schemeClr val="bg1">
                    <a:lumMod val="50000"/>
                  </a:schemeClr>
                </a:solidFill>
              </a:rPr>
              <a:t>Projectile fragmentation case:</a:t>
            </a:r>
            <a:endParaRPr lang="en-US" sz="2000" i="1" dirty="0">
              <a:solidFill>
                <a:schemeClr val="bg1">
                  <a:lumMod val="50000"/>
                </a:schemeClr>
              </a:solidFill>
            </a:endParaRPr>
          </a:p>
        </p:txBody>
      </p:sp>
      <p:sp>
        <p:nvSpPr>
          <p:cNvPr id="31" name="Rectangle 30">
            <a:extLst>
              <a:ext uri="{FF2B5EF4-FFF2-40B4-BE49-F238E27FC236}">
                <a16:creationId xmlns="" xmlns:a16="http://schemas.microsoft.com/office/drawing/2014/main" id="{9D37795D-3317-42CA-AF42-A290C95CC2B4}"/>
              </a:ext>
            </a:extLst>
          </p:cNvPr>
          <p:cNvSpPr/>
          <p:nvPr/>
        </p:nvSpPr>
        <p:spPr>
          <a:xfrm>
            <a:off x="457200" y="6223857"/>
            <a:ext cx="4324645" cy="369332"/>
          </a:xfrm>
          <a:prstGeom prst="rect">
            <a:avLst/>
          </a:prstGeom>
        </p:spPr>
        <p:txBody>
          <a:bodyPr wrap="none">
            <a:spAutoFit/>
          </a:bodyPr>
          <a:lstStyle/>
          <a:p>
            <a:pPr marL="236538" lvl="2" indent="-204788" eaLnBrk="1" hangingPunct="1">
              <a:spcBef>
                <a:spcPts val="1200"/>
              </a:spcBef>
              <a:buClr>
                <a:schemeClr val="bg1">
                  <a:lumMod val="50000"/>
                </a:schemeClr>
              </a:buClr>
              <a:buSzPct val="60000"/>
              <a:buNone/>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800" b="0" dirty="0">
                <a:solidFill>
                  <a:srgbClr val="2717F9"/>
                </a:solidFill>
              </a:rPr>
              <a:t>This favors light targets (NSCL uses Be)</a:t>
            </a:r>
          </a:p>
        </p:txBody>
      </p:sp>
      <p:grpSp>
        <p:nvGrpSpPr>
          <p:cNvPr id="12" name="Group 11">
            <a:extLst>
              <a:ext uri="{FF2B5EF4-FFF2-40B4-BE49-F238E27FC236}">
                <a16:creationId xmlns="" xmlns:a16="http://schemas.microsoft.com/office/drawing/2014/main" id="{47A3433F-BD94-4B29-9302-EC6B21470C03}"/>
              </a:ext>
            </a:extLst>
          </p:cNvPr>
          <p:cNvGrpSpPr/>
          <p:nvPr/>
        </p:nvGrpSpPr>
        <p:grpSpPr>
          <a:xfrm>
            <a:off x="7029442" y="940596"/>
            <a:ext cx="5109375" cy="5455233"/>
            <a:chOff x="7029442" y="940596"/>
            <a:chExt cx="5109375" cy="5455233"/>
          </a:xfrm>
        </p:grpSpPr>
        <p:pic>
          <p:nvPicPr>
            <p:cNvPr id="38914" name="Picture 2"/>
            <p:cNvPicPr>
              <a:picLocks noChangeAspect="1" noChangeArrowheads="1"/>
            </p:cNvPicPr>
            <p:nvPr/>
          </p:nvPicPr>
          <p:blipFill>
            <a:blip r:embed="rId2" cstate="print"/>
            <a:srcRect/>
            <a:stretch>
              <a:fillRect/>
            </a:stretch>
          </p:blipFill>
          <p:spPr bwMode="auto">
            <a:xfrm>
              <a:off x="7258042" y="940596"/>
              <a:ext cx="1724526" cy="762000"/>
            </a:xfrm>
            <a:prstGeom prst="rect">
              <a:avLst/>
            </a:prstGeom>
            <a:noFill/>
            <a:ln w="9525">
              <a:noFill/>
              <a:miter lim="800000"/>
              <a:headEnd/>
              <a:tailEnd/>
            </a:ln>
          </p:spPr>
        </p:pic>
        <p:sp>
          <p:nvSpPr>
            <p:cNvPr id="10" name="Rounded Rectangle 9"/>
            <p:cNvSpPr/>
            <p:nvPr/>
          </p:nvSpPr>
          <p:spPr bwMode="auto">
            <a:xfrm>
              <a:off x="7229968" y="1397796"/>
              <a:ext cx="1752600" cy="3048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dirty="0"/>
            </a:p>
          </p:txBody>
        </p:sp>
        <p:pic>
          <p:nvPicPr>
            <p:cNvPr id="72706" name="Picture 2"/>
            <p:cNvPicPr>
              <a:picLocks noChangeAspect="1" noChangeArrowheads="1"/>
            </p:cNvPicPr>
            <p:nvPr/>
          </p:nvPicPr>
          <p:blipFill>
            <a:blip r:embed="rId3" cstate="print"/>
            <a:srcRect/>
            <a:stretch>
              <a:fillRect/>
            </a:stretch>
          </p:blipFill>
          <p:spPr bwMode="auto">
            <a:xfrm>
              <a:off x="7029442" y="2335907"/>
              <a:ext cx="4775744" cy="2424113"/>
            </a:xfrm>
            <a:prstGeom prst="rect">
              <a:avLst/>
            </a:prstGeom>
            <a:noFill/>
            <a:ln w="9525">
              <a:noFill/>
              <a:miter lim="800000"/>
              <a:headEnd/>
              <a:tailEnd/>
            </a:ln>
          </p:spPr>
        </p:pic>
        <p:cxnSp>
          <p:nvCxnSpPr>
            <p:cNvPr id="13" name="Straight Arrow Connector 12"/>
            <p:cNvCxnSpPr>
              <a:cxnSpLocks/>
            </p:cNvCxnSpPr>
            <p:nvPr/>
          </p:nvCxnSpPr>
          <p:spPr bwMode="auto">
            <a:xfrm>
              <a:off x="7969242" y="1702596"/>
              <a:ext cx="0" cy="560146"/>
            </a:xfrm>
            <a:prstGeom prst="straightConnector1">
              <a:avLst/>
            </a:prstGeom>
            <a:noFill/>
            <a:ln w="19050" cap="flat" cmpd="sng" algn="ctr">
              <a:solidFill>
                <a:srgbClr val="C00000"/>
              </a:solidFill>
              <a:prstDash val="solid"/>
              <a:round/>
              <a:headEnd type="none" w="med" len="med"/>
              <a:tailEnd type="arrow"/>
            </a:ln>
            <a:effectLst/>
          </p:spPr>
        </p:cxnSp>
        <p:sp>
          <p:nvSpPr>
            <p:cNvPr id="26" name="Rounded Rectangle 25"/>
            <p:cNvSpPr/>
            <p:nvPr/>
          </p:nvSpPr>
          <p:spPr bwMode="auto">
            <a:xfrm>
              <a:off x="7029442" y="3097906"/>
              <a:ext cx="1752600" cy="381000"/>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dirty="0"/>
            </a:p>
          </p:txBody>
        </p:sp>
        <p:sp>
          <p:nvSpPr>
            <p:cNvPr id="3" name="Rectangle: Rounded Corners 2">
              <a:extLst>
                <a:ext uri="{FF2B5EF4-FFF2-40B4-BE49-F238E27FC236}">
                  <a16:creationId xmlns="" xmlns:a16="http://schemas.microsoft.com/office/drawing/2014/main" id="{2FCA49A5-0B42-4AC2-8A69-AF8C53AEB69F}"/>
                </a:ext>
              </a:extLst>
            </p:cNvPr>
            <p:cNvSpPr/>
            <p:nvPr/>
          </p:nvSpPr>
          <p:spPr bwMode="auto">
            <a:xfrm>
              <a:off x="10382242" y="4069508"/>
              <a:ext cx="1371600" cy="228600"/>
            </a:xfrm>
            <a:prstGeom prst="roundRect">
              <a:avLst/>
            </a:prstGeom>
            <a:noFill/>
            <a:ln w="19050" cap="flat" cmpd="sng" algn="ctr">
              <a:solidFill>
                <a:srgbClr val="C0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cxnSp>
          <p:nvCxnSpPr>
            <p:cNvPr id="6" name="Straight Arrow Connector 5">
              <a:extLst>
                <a:ext uri="{FF2B5EF4-FFF2-40B4-BE49-F238E27FC236}">
                  <a16:creationId xmlns="" xmlns:a16="http://schemas.microsoft.com/office/drawing/2014/main" id="{59D3A79A-8CE3-4A80-B143-102F0AABEDAF}"/>
                </a:ext>
              </a:extLst>
            </p:cNvPr>
            <p:cNvCxnSpPr>
              <a:cxnSpLocks/>
            </p:cNvCxnSpPr>
            <p:nvPr/>
          </p:nvCxnSpPr>
          <p:spPr bwMode="auto">
            <a:xfrm flipH="1">
              <a:off x="10153642" y="4298108"/>
              <a:ext cx="457200" cy="1035892"/>
            </a:xfrm>
            <a:prstGeom prst="straightConnector1">
              <a:avLst/>
            </a:prstGeom>
            <a:noFill/>
            <a:ln w="9525" cap="flat" cmpd="sng" algn="ctr">
              <a:solidFill>
                <a:srgbClr val="C00000"/>
              </a:solidFill>
              <a:prstDash val="solid"/>
              <a:round/>
              <a:headEnd type="none" w="med" len="med"/>
              <a:tailEnd type="triangle"/>
            </a:ln>
            <a:effectLst/>
          </p:spPr>
        </p:cxnSp>
        <p:sp>
          <p:nvSpPr>
            <p:cNvPr id="7" name="TextBox 6">
              <a:extLst>
                <a:ext uri="{FF2B5EF4-FFF2-40B4-BE49-F238E27FC236}">
                  <a16:creationId xmlns="" xmlns:a16="http://schemas.microsoft.com/office/drawing/2014/main" id="{33995D97-7AFA-4E42-814B-68B11F338183}"/>
                </a:ext>
              </a:extLst>
            </p:cNvPr>
            <p:cNvSpPr txBox="1"/>
            <p:nvPr/>
          </p:nvSpPr>
          <p:spPr>
            <a:xfrm>
              <a:off x="7071404" y="5334000"/>
              <a:ext cx="5067413" cy="1061829"/>
            </a:xfrm>
            <a:prstGeom prst="rect">
              <a:avLst/>
            </a:prstGeom>
            <a:noFill/>
          </p:spPr>
          <p:txBody>
            <a:bodyPr wrap="none" rtlCol="0">
              <a:spAutoFit/>
            </a:bodyPr>
            <a:lstStyle/>
            <a:p>
              <a:r>
                <a:rPr lang="en-US" sz="1400" dirty="0">
                  <a:solidFill>
                    <a:schemeClr val="bg1">
                      <a:lumMod val="50000"/>
                    </a:schemeClr>
                  </a:solidFill>
                </a:rPr>
                <a:t>Ratio between target thickness and projectile range (in target)</a:t>
              </a:r>
            </a:p>
            <a:p>
              <a:r>
                <a:rPr lang="en-US" sz="1050" dirty="0">
                  <a:solidFill>
                    <a:schemeClr val="bg1">
                      <a:lumMod val="50000"/>
                    </a:schemeClr>
                  </a:solidFill>
                </a:rPr>
                <a:t>(range = thickness required to stop a particle)</a:t>
              </a:r>
            </a:p>
            <a:p>
              <a:endParaRPr lang="en-US" sz="1050" dirty="0">
                <a:solidFill>
                  <a:schemeClr val="bg1">
                    <a:lumMod val="50000"/>
                  </a:schemeClr>
                </a:solidFill>
              </a:endParaRPr>
            </a:p>
            <a:p>
              <a:pPr marL="342900" indent="-342900">
                <a:buFont typeface="Arial" panose="020B0604020202020204" pitchFamily="34" charset="0"/>
                <a:buChar char="•"/>
              </a:pPr>
              <a:r>
                <a:rPr lang="en-US" sz="1400" dirty="0">
                  <a:solidFill>
                    <a:schemeClr val="bg1">
                      <a:lumMod val="50000"/>
                    </a:schemeClr>
                  </a:solidFill>
                </a:rPr>
                <a:t>d/R ~ 0.3-0.35 for maximum fragment yield</a:t>
              </a:r>
            </a:p>
            <a:p>
              <a:pPr marL="342900" indent="-342900">
                <a:buFont typeface="Arial" panose="020B0604020202020204" pitchFamily="34" charset="0"/>
                <a:buChar char="•"/>
              </a:pPr>
              <a:r>
                <a:rPr lang="en-US" sz="1400" dirty="0">
                  <a:solidFill>
                    <a:schemeClr val="bg1">
                      <a:lumMod val="50000"/>
                    </a:schemeClr>
                  </a:solidFill>
                </a:rPr>
                <a:t>Special utility “Optimum target”</a:t>
              </a:r>
            </a:p>
          </p:txBody>
        </p:sp>
      </p:grpSp>
    </p:spTree>
    <p:extLst>
      <p:ext uri="{BB962C8B-B14F-4D97-AF65-F5344CB8AC3E}">
        <p14:creationId xmlns:p14="http://schemas.microsoft.com/office/powerpoint/2010/main" val="8379958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000" y="0"/>
            <a:ext cx="7696200" cy="533400"/>
          </a:xfrm>
        </p:spPr>
        <p:txBody>
          <a:bodyPr/>
          <a:lstStyle/>
          <a:p>
            <a:r>
              <a:rPr lang="en-US" sz="2800" dirty="0"/>
              <a:t>1</a:t>
            </a:r>
          </a:p>
        </p:txBody>
      </p:sp>
      <p:sp>
        <p:nvSpPr>
          <p:cNvPr id="4" name="Footer Placeholder 3"/>
          <p:cNvSpPr>
            <a:spLocks noGrp="1"/>
          </p:cNvSpPr>
          <p:nvPr>
            <p:ph type="ftr" sz="quarter" idx="11"/>
          </p:nvPr>
        </p:nvSpPr>
        <p:spPr/>
        <p:txBody>
          <a:bodyPr/>
          <a:lstStyle/>
          <a:p>
            <a:pPr>
              <a:defRPr/>
            </a:pPr>
            <a:r>
              <a:rPr lang="nn-NO"/>
              <a:t>OT@SIM.NSCL.MSU  04/04/18</a:t>
            </a:r>
            <a:endParaRPr lang="en-US"/>
          </a:p>
        </p:txBody>
      </p:sp>
      <p:sp>
        <p:nvSpPr>
          <p:cNvPr id="5" name="Slide Number Placeholder 4"/>
          <p:cNvSpPr>
            <a:spLocks noGrp="1"/>
          </p:cNvSpPr>
          <p:nvPr>
            <p:ph type="sldNum" sz="quarter" idx="12"/>
          </p:nvPr>
        </p:nvSpPr>
        <p:spPr/>
        <p:txBody>
          <a:bodyPr/>
          <a:lstStyle/>
          <a:p>
            <a:pPr>
              <a:defRPr/>
            </a:pPr>
            <a:fld id="{6BFA1CDA-62A8-4B2A-ABBD-8FE174704D3A}" type="slidenum">
              <a:rPr lang="en-US" smtClean="0"/>
              <a:pPr>
                <a:defRPr/>
              </a:pPr>
              <a:t>29</a:t>
            </a:fld>
            <a:endParaRPr lang="en-US"/>
          </a:p>
        </p:txBody>
      </p:sp>
      <p:sp>
        <p:nvSpPr>
          <p:cNvPr id="13" name="TextBox 12"/>
          <p:cNvSpPr txBox="1"/>
          <p:nvPr/>
        </p:nvSpPr>
        <p:spPr>
          <a:xfrm>
            <a:off x="0" y="0"/>
            <a:ext cx="12192000" cy="6858000"/>
          </a:xfrm>
          <a:prstGeom prst="rect">
            <a:avLst/>
          </a:prstGeom>
          <a:solidFill>
            <a:schemeClr val="accent1">
              <a:lumMod val="50000"/>
            </a:schemeClr>
          </a:solidFill>
        </p:spPr>
        <p:txBody>
          <a:bodyPr wrap="none" rtlCol="0">
            <a:noAutofit/>
          </a:bodyPr>
          <a:lstStyle/>
          <a:p>
            <a:endParaRPr lang="en-US" sz="6000" dirty="0">
              <a:solidFill>
                <a:schemeClr val="tx1">
                  <a:lumMod val="95000"/>
                </a:schemeClr>
              </a:solidFill>
            </a:endParaRPr>
          </a:p>
          <a:p>
            <a:endParaRPr lang="en-US" sz="6000" dirty="0">
              <a:solidFill>
                <a:schemeClr val="tx1">
                  <a:lumMod val="95000"/>
                </a:schemeClr>
              </a:solidFill>
            </a:endParaRPr>
          </a:p>
          <a:p>
            <a:endParaRPr lang="ru-RU" sz="6000" dirty="0">
              <a:solidFill>
                <a:schemeClr val="tx1">
                  <a:lumMod val="95000"/>
                </a:schemeClr>
              </a:solidFill>
            </a:endParaRPr>
          </a:p>
          <a:p>
            <a:pPr algn="ctr"/>
            <a:r>
              <a:rPr lang="en-US" sz="6000" dirty="0">
                <a:solidFill>
                  <a:schemeClr val="tx1">
                    <a:lumMod val="95000"/>
                  </a:schemeClr>
                </a:solidFill>
              </a:rPr>
              <a:t>Selection</a:t>
            </a:r>
          </a:p>
        </p:txBody>
      </p:sp>
    </p:spTree>
    <p:extLst>
      <p:ext uri="{BB962C8B-B14F-4D97-AF65-F5344CB8AC3E}">
        <p14:creationId xmlns:p14="http://schemas.microsoft.com/office/powerpoint/2010/main" val="445253305"/>
      </p:ext>
    </p:extLst>
  </p:cSld>
  <p:clrMapOvr>
    <a:masterClrMapping/>
  </p:clrMapOvr>
  <p:transition advClick="0" advTm="2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 xmlns:a16="http://schemas.microsoft.com/office/drawing/2014/main" id="{2E0F2F82-5C52-4685-A5AB-EE1C14E34737}"/>
              </a:ext>
            </a:extLst>
          </p:cNvPr>
          <p:cNvSpPr>
            <a:spLocks noGrp="1"/>
          </p:cNvSpPr>
          <p:nvPr>
            <p:ph type="title"/>
          </p:nvPr>
        </p:nvSpPr>
        <p:spPr>
          <a:xfrm>
            <a:off x="189488" y="1045221"/>
            <a:ext cx="5386388" cy="501045"/>
          </a:xfrm>
        </p:spPr>
        <p:txBody>
          <a:bodyPr/>
          <a:lstStyle/>
          <a:p>
            <a:r>
              <a:rPr lang="en-US" dirty="0">
                <a:solidFill>
                  <a:schemeClr val="accent6">
                    <a:lumMod val="75000"/>
                  </a:schemeClr>
                </a:solidFill>
              </a:rPr>
              <a:t>Keyword: “Home”</a:t>
            </a:r>
          </a:p>
        </p:txBody>
      </p:sp>
      <p:grpSp>
        <p:nvGrpSpPr>
          <p:cNvPr id="24" name="Group 23">
            <a:extLst>
              <a:ext uri="{FF2B5EF4-FFF2-40B4-BE49-F238E27FC236}">
                <a16:creationId xmlns="" xmlns:a16="http://schemas.microsoft.com/office/drawing/2014/main" id="{DC5CDC64-7652-4F7B-AA5F-51A52F756CA2}"/>
              </a:ext>
            </a:extLst>
          </p:cNvPr>
          <p:cNvGrpSpPr/>
          <p:nvPr/>
        </p:nvGrpSpPr>
        <p:grpSpPr>
          <a:xfrm>
            <a:off x="895991" y="2445517"/>
            <a:ext cx="5726418" cy="3652933"/>
            <a:chOff x="304800" y="2137380"/>
            <a:chExt cx="5726418" cy="3652933"/>
          </a:xfrm>
        </p:grpSpPr>
        <p:pic>
          <p:nvPicPr>
            <p:cNvPr id="22" name="Picture 21">
              <a:extLst>
                <a:ext uri="{FF2B5EF4-FFF2-40B4-BE49-F238E27FC236}">
                  <a16:creationId xmlns="" xmlns:a16="http://schemas.microsoft.com/office/drawing/2014/main" id="{6F0FD1DC-6405-4D81-A4A5-7C956CE2A379}"/>
                </a:ext>
              </a:extLst>
            </p:cNvPr>
            <p:cNvPicPr>
              <a:picLocks noChangeAspect="1"/>
            </p:cNvPicPr>
            <p:nvPr/>
          </p:nvPicPr>
          <p:blipFill>
            <a:blip r:embed="rId2"/>
            <a:stretch>
              <a:fillRect/>
            </a:stretch>
          </p:blipFill>
          <p:spPr>
            <a:xfrm>
              <a:off x="304800" y="2137380"/>
              <a:ext cx="4226435" cy="3652933"/>
            </a:xfrm>
            <a:prstGeom prst="rect">
              <a:avLst/>
            </a:prstGeom>
          </p:spPr>
        </p:pic>
        <p:sp>
          <p:nvSpPr>
            <p:cNvPr id="23" name="TextBox 22">
              <a:extLst>
                <a:ext uri="{FF2B5EF4-FFF2-40B4-BE49-F238E27FC236}">
                  <a16:creationId xmlns="" xmlns:a16="http://schemas.microsoft.com/office/drawing/2014/main" id="{28E84452-0945-4EC8-B72A-CA2280EE6D8F}"/>
                </a:ext>
              </a:extLst>
            </p:cNvPr>
            <p:cNvSpPr txBox="1"/>
            <p:nvPr/>
          </p:nvSpPr>
          <p:spPr>
            <a:xfrm>
              <a:off x="4391025" y="3982896"/>
              <a:ext cx="1640193" cy="338554"/>
            </a:xfrm>
            <a:prstGeom prst="rect">
              <a:avLst/>
            </a:prstGeom>
            <a:noFill/>
          </p:spPr>
          <p:txBody>
            <a:bodyPr wrap="none" rtlCol="0">
              <a:spAutoFit/>
            </a:bodyPr>
            <a:lstStyle/>
            <a:p>
              <a:r>
                <a:rPr lang="en-US" sz="1600" b="1" i="1" dirty="0">
                  <a:solidFill>
                    <a:schemeClr val="tx2">
                      <a:lumMod val="75000"/>
                    </a:schemeClr>
                  </a:solidFill>
                  <a:latin typeface="+mj-lt"/>
                </a:rPr>
                <a:t>.. in Michigan…</a:t>
              </a:r>
            </a:p>
          </p:txBody>
        </p:sp>
      </p:grpSp>
      <p:pic>
        <p:nvPicPr>
          <p:cNvPr id="30" name="Picture 29">
            <a:extLst>
              <a:ext uri="{FF2B5EF4-FFF2-40B4-BE49-F238E27FC236}">
                <a16:creationId xmlns="" xmlns:a16="http://schemas.microsoft.com/office/drawing/2014/main" id="{DB3172FF-A769-4B77-8B66-3D1E120D42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752600"/>
            <a:ext cx="3517634" cy="1978669"/>
          </a:xfrm>
          <a:prstGeom prst="rect">
            <a:avLst/>
          </a:prstGeom>
        </p:spPr>
      </p:pic>
      <p:pic>
        <p:nvPicPr>
          <p:cNvPr id="32" name="Picture 31">
            <a:extLst>
              <a:ext uri="{FF2B5EF4-FFF2-40B4-BE49-F238E27FC236}">
                <a16:creationId xmlns="" xmlns:a16="http://schemas.microsoft.com/office/drawing/2014/main" id="{5F91FE92-C877-4BE6-AD44-9442E86E6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4038600"/>
            <a:ext cx="3517634" cy="1978669"/>
          </a:xfrm>
          <a:prstGeom prst="rect">
            <a:avLst/>
          </a:prstGeom>
        </p:spPr>
      </p:pic>
      <p:sp>
        <p:nvSpPr>
          <p:cNvPr id="33" name="Title 4">
            <a:extLst>
              <a:ext uri="{FF2B5EF4-FFF2-40B4-BE49-F238E27FC236}">
                <a16:creationId xmlns="" xmlns:a16="http://schemas.microsoft.com/office/drawing/2014/main" id="{FC16F0DC-A3DE-446A-9919-23A56481DDFC}"/>
              </a:ext>
            </a:extLst>
          </p:cNvPr>
          <p:cNvSpPr txBox="1">
            <a:spLocks/>
          </p:cNvSpPr>
          <p:nvPr/>
        </p:nvSpPr>
        <p:spPr bwMode="auto">
          <a:xfrm>
            <a:off x="19050" y="-19129"/>
            <a:ext cx="5727264"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algn="l"/>
            <a:r>
              <a:rPr lang="en-US" sz="1800" b="0" kern="0" spc="200" dirty="0">
                <a:solidFill>
                  <a:schemeClr val="bg1">
                    <a:lumMod val="40000"/>
                    <a:lumOff val="60000"/>
                  </a:schemeClr>
                </a:solidFill>
                <a:effectLst/>
                <a:latin typeface="Blackadder ITC" panose="04020505051007020D02" pitchFamily="82" charset="0"/>
              </a:rPr>
              <a:t>Domestic research</a:t>
            </a:r>
          </a:p>
        </p:txBody>
      </p:sp>
      <p:sp>
        <p:nvSpPr>
          <p:cNvPr id="34" name="Rectangle 33">
            <a:extLst>
              <a:ext uri="{FF2B5EF4-FFF2-40B4-BE49-F238E27FC236}">
                <a16:creationId xmlns="" xmlns:a16="http://schemas.microsoft.com/office/drawing/2014/main" id="{2AFB3064-38E1-4FEE-8EA6-C9883700E084}"/>
              </a:ext>
            </a:extLst>
          </p:cNvPr>
          <p:cNvSpPr/>
          <p:nvPr/>
        </p:nvSpPr>
        <p:spPr>
          <a:xfrm>
            <a:off x="3514020" y="36171"/>
            <a:ext cx="5863335" cy="461665"/>
          </a:xfrm>
          <a:prstGeom prst="rect">
            <a:avLst/>
          </a:prstGeom>
        </p:spPr>
        <p:txBody>
          <a:bodyPr wrap="none">
            <a:spAutoFit/>
          </a:bodyPr>
          <a:lstStyle/>
          <a:p>
            <a:pPr algn="ctr"/>
            <a:r>
              <a:rPr lang="en-US" b="1" dirty="0">
                <a:solidFill>
                  <a:schemeClr val="bg1">
                    <a:lumMod val="75000"/>
                  </a:schemeClr>
                </a:solidFill>
                <a:effectLst>
                  <a:outerShdw blurRad="38100" dist="38100" dir="2700000" algn="tl">
                    <a:srgbClr val="C0C0C0"/>
                  </a:outerShdw>
                </a:effectLst>
                <a:latin typeface="+mj-lt"/>
                <a:ea typeface="+mj-ea"/>
                <a:cs typeface="+mj-cs"/>
              </a:rPr>
              <a:t>How to Make Rare Isotope Beams at Home</a:t>
            </a:r>
          </a:p>
        </p:txBody>
      </p:sp>
    </p:spTree>
    <p:extLst>
      <p:ext uri="{BB962C8B-B14F-4D97-AF65-F5344CB8AC3E}">
        <p14:creationId xmlns:p14="http://schemas.microsoft.com/office/powerpoint/2010/main" val="2201125880"/>
      </p:ext>
    </p:extLst>
  </p:cSld>
  <p:clrMapOvr>
    <a:masterClrMapping/>
  </p:clrMapOvr>
  <p:transition advClick="0" advTm="2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4"/>
          <p:cNvSpPr>
            <a:spLocks noGrp="1"/>
          </p:cNvSpPr>
          <p:nvPr>
            <p:ph type="ftr" sz="quarter" idx="11"/>
          </p:nvPr>
        </p:nvSpPr>
        <p:spPr>
          <a:noFill/>
        </p:spPr>
        <p:txBody>
          <a:bodyPr/>
          <a:lstStyle/>
          <a:p>
            <a:r>
              <a:rPr lang="nn-NO"/>
              <a:t>OT@SIM.NSCL.MSU  04/04/18</a:t>
            </a:r>
            <a:endParaRPr lang="en-US" dirty="0"/>
          </a:p>
        </p:txBody>
      </p:sp>
      <p:sp>
        <p:nvSpPr>
          <p:cNvPr id="157698" name="Rectangle 2"/>
          <p:cNvSpPr>
            <a:spLocks noGrp="1" noChangeArrowheads="1"/>
          </p:cNvSpPr>
          <p:nvPr>
            <p:ph type="title"/>
          </p:nvPr>
        </p:nvSpPr>
        <p:spPr>
          <a:xfrm>
            <a:off x="914400" y="57150"/>
            <a:ext cx="10134599" cy="381000"/>
          </a:xfrm>
        </p:spPr>
        <p:txBody>
          <a:bodyPr/>
          <a:lstStyle/>
          <a:p>
            <a:pPr eaLnBrk="1" hangingPunct="1">
              <a:lnSpc>
                <a:spcPct val="90000"/>
              </a:lnSpc>
              <a:defRPr/>
            </a:pPr>
            <a:r>
              <a:rPr lang="en-US" sz="2800" b="1" dirty="0">
                <a:solidFill>
                  <a:schemeClr val="tx1">
                    <a:lumMod val="95000"/>
                  </a:schemeClr>
                </a:solidFill>
                <a:cs typeface="Times New Roman" charset="0"/>
              </a:rPr>
              <a:t>Yield after target</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30</a:t>
            </a:fld>
            <a:endParaRPr lang="en-US" dirty="0"/>
          </a:p>
        </p:txBody>
      </p:sp>
      <p:sp>
        <p:nvSpPr>
          <p:cNvPr id="183" name="TextBox 182">
            <a:extLst>
              <a:ext uri="{FF2B5EF4-FFF2-40B4-BE49-F238E27FC236}">
                <a16:creationId xmlns="" xmlns:a16="http://schemas.microsoft.com/office/drawing/2014/main" id="{BDDF4EA6-2C01-4DE6-BF41-559BA0EFAE33}"/>
              </a:ext>
            </a:extLst>
          </p:cNvPr>
          <p:cNvSpPr txBox="1"/>
          <p:nvPr/>
        </p:nvSpPr>
        <p:spPr>
          <a:xfrm>
            <a:off x="3683399" y="6282035"/>
            <a:ext cx="3477234" cy="461665"/>
          </a:xfrm>
          <a:prstGeom prst="rect">
            <a:avLst/>
          </a:prstGeom>
          <a:solidFill>
            <a:schemeClr val="accent2">
              <a:lumMod val="20000"/>
              <a:lumOff val="80000"/>
            </a:schemeClr>
          </a:solidFill>
        </p:spPr>
        <p:txBody>
          <a:bodyPr wrap="none" rtlCol="0">
            <a:spAutoFit/>
          </a:bodyPr>
          <a:lstStyle/>
          <a:p>
            <a:r>
              <a:rPr lang="en-US" b="0" dirty="0">
                <a:solidFill>
                  <a:srgbClr val="FF0000"/>
                </a:solidFill>
              </a:rPr>
              <a:t>How do we select </a:t>
            </a:r>
            <a:r>
              <a:rPr lang="en-US" b="0" baseline="30000" dirty="0">
                <a:solidFill>
                  <a:srgbClr val="FF0000"/>
                </a:solidFill>
              </a:rPr>
              <a:t>58</a:t>
            </a:r>
            <a:r>
              <a:rPr lang="en-US" b="0" dirty="0">
                <a:solidFill>
                  <a:srgbClr val="FF0000"/>
                </a:solidFill>
              </a:rPr>
              <a:t>Ca?</a:t>
            </a:r>
          </a:p>
        </p:txBody>
      </p:sp>
      <p:pic>
        <p:nvPicPr>
          <p:cNvPr id="208" name="Picture 2">
            <a:extLst>
              <a:ext uri="{FF2B5EF4-FFF2-40B4-BE49-F238E27FC236}">
                <a16:creationId xmlns="" xmlns:a16="http://schemas.microsoft.com/office/drawing/2014/main" id="{453187EA-70DB-47F2-A11E-63ABF9A5768D}"/>
              </a:ext>
            </a:extLst>
          </p:cNvPr>
          <p:cNvPicPr>
            <a:picLocks noChangeAspect="1" noChangeArrowheads="1"/>
          </p:cNvPicPr>
          <p:nvPr/>
        </p:nvPicPr>
        <p:blipFill>
          <a:blip r:embed="rId3" cstate="print"/>
          <a:srcRect/>
          <a:stretch>
            <a:fillRect/>
          </a:stretch>
        </p:blipFill>
        <p:spPr bwMode="auto">
          <a:xfrm>
            <a:off x="5545113" y="1214389"/>
            <a:ext cx="5016500" cy="3529255"/>
          </a:xfrm>
          <a:prstGeom prst="rect">
            <a:avLst/>
          </a:prstGeom>
          <a:noFill/>
          <a:ln w="9525">
            <a:noFill/>
            <a:miter lim="800000"/>
            <a:headEnd/>
            <a:tailEnd/>
          </a:ln>
        </p:spPr>
      </p:pic>
      <p:sp>
        <p:nvSpPr>
          <p:cNvPr id="318" name="Text Box 1036">
            <a:extLst>
              <a:ext uri="{FF2B5EF4-FFF2-40B4-BE49-F238E27FC236}">
                <a16:creationId xmlns="" xmlns:a16="http://schemas.microsoft.com/office/drawing/2014/main" id="{E303F052-7C16-43A5-89B0-69629052FF5A}"/>
              </a:ext>
            </a:extLst>
          </p:cNvPr>
          <p:cNvSpPr txBox="1">
            <a:spLocks noChangeArrowheads="1"/>
          </p:cNvSpPr>
          <p:nvPr/>
        </p:nvSpPr>
        <p:spPr bwMode="auto">
          <a:xfrm>
            <a:off x="4931316" y="1343573"/>
            <a:ext cx="1803699" cy="830997"/>
          </a:xfrm>
          <a:prstGeom prst="rect">
            <a:avLst/>
          </a:prstGeom>
          <a:noFill/>
          <a:ln w="9525">
            <a:noFill/>
            <a:miter lim="800000"/>
            <a:headEnd/>
            <a:tailEnd/>
          </a:ln>
        </p:spPr>
        <p:txBody>
          <a:bodyPr wrap="none">
            <a:spAutoFit/>
          </a:bodyPr>
          <a:lstStyle/>
          <a:p>
            <a:pPr>
              <a:defRPr/>
            </a:pPr>
            <a:r>
              <a:rPr lang="en-US" b="0" dirty="0">
                <a:solidFill>
                  <a:schemeClr val="accent2">
                    <a:lumMod val="50000"/>
                  </a:schemeClr>
                </a:solidFill>
                <a:latin typeface="+mn-lt"/>
              </a:rPr>
              <a:t>Example: </a:t>
            </a:r>
          </a:p>
          <a:p>
            <a:pPr>
              <a:defRPr/>
            </a:pPr>
            <a:r>
              <a:rPr lang="en-US" b="0" baseline="30000" dirty="0">
                <a:solidFill>
                  <a:schemeClr val="accent2">
                    <a:lumMod val="50000"/>
                  </a:schemeClr>
                </a:solidFill>
                <a:latin typeface="+mn-lt"/>
              </a:rPr>
              <a:t>82</a:t>
            </a:r>
            <a:r>
              <a:rPr lang="en-US" b="0" dirty="0">
                <a:solidFill>
                  <a:schemeClr val="accent2">
                    <a:lumMod val="50000"/>
                  </a:schemeClr>
                </a:solidFill>
                <a:latin typeface="+mn-lt"/>
              </a:rPr>
              <a:t>Se</a:t>
            </a:r>
            <a:r>
              <a:rPr lang="en-US" b="0" dirty="0">
                <a:solidFill>
                  <a:schemeClr val="accent2">
                    <a:lumMod val="50000"/>
                  </a:schemeClr>
                </a:solidFill>
                <a:latin typeface="+mn-lt"/>
                <a:ea typeface="Arial Unicode MS" pitchFamily="34" charset="-128"/>
                <a:cs typeface="Arial Unicode MS" pitchFamily="34" charset="-128"/>
              </a:rPr>
              <a:t>→ </a:t>
            </a:r>
            <a:r>
              <a:rPr lang="en-US" b="0" baseline="30000" dirty="0">
                <a:solidFill>
                  <a:schemeClr val="accent2">
                    <a:lumMod val="50000"/>
                  </a:schemeClr>
                </a:solidFill>
                <a:latin typeface="+mn-lt"/>
                <a:ea typeface="Arial Unicode MS" pitchFamily="34" charset="-128"/>
                <a:cs typeface="Arial Unicode MS" pitchFamily="34" charset="-128"/>
              </a:rPr>
              <a:t>58</a:t>
            </a:r>
            <a:r>
              <a:rPr lang="en-US" b="0" dirty="0">
                <a:solidFill>
                  <a:schemeClr val="accent2">
                    <a:lumMod val="50000"/>
                  </a:schemeClr>
                </a:solidFill>
                <a:latin typeface="+mn-lt"/>
                <a:ea typeface="Arial Unicode MS" pitchFamily="34" charset="-128"/>
                <a:cs typeface="Arial Unicode MS" pitchFamily="34" charset="-128"/>
              </a:rPr>
              <a:t>Ca</a:t>
            </a:r>
          </a:p>
        </p:txBody>
      </p:sp>
      <p:sp>
        <p:nvSpPr>
          <p:cNvPr id="319" name="Text Box 1037">
            <a:extLst>
              <a:ext uri="{FF2B5EF4-FFF2-40B4-BE49-F238E27FC236}">
                <a16:creationId xmlns="" xmlns:a16="http://schemas.microsoft.com/office/drawing/2014/main" id="{FD54075C-6204-432A-A945-4BEDBA9828B6}"/>
              </a:ext>
            </a:extLst>
          </p:cNvPr>
          <p:cNvSpPr txBox="1">
            <a:spLocks noChangeArrowheads="1"/>
          </p:cNvSpPr>
          <p:nvPr/>
        </p:nvSpPr>
        <p:spPr bwMode="auto">
          <a:xfrm>
            <a:off x="10265317" y="1648374"/>
            <a:ext cx="767157" cy="384721"/>
          </a:xfrm>
          <a:prstGeom prst="rect">
            <a:avLst/>
          </a:prstGeom>
          <a:noFill/>
          <a:ln w="9525">
            <a:noFill/>
            <a:miter lim="800000"/>
            <a:headEnd/>
            <a:tailEnd/>
          </a:ln>
        </p:spPr>
        <p:txBody>
          <a:bodyPr wrap="none">
            <a:spAutoFit/>
          </a:bodyPr>
          <a:lstStyle/>
          <a:p>
            <a:pPr>
              <a:defRPr/>
            </a:pPr>
            <a:r>
              <a:rPr lang="en-US" sz="1900" b="0" dirty="0">
                <a:solidFill>
                  <a:schemeClr val="bg2">
                    <a:lumMod val="95000"/>
                    <a:lumOff val="5000"/>
                  </a:schemeClr>
                </a:solidFill>
                <a:latin typeface="+mn-lt"/>
              </a:rPr>
              <a:t>K500</a:t>
            </a:r>
          </a:p>
        </p:txBody>
      </p:sp>
      <p:sp>
        <p:nvSpPr>
          <p:cNvPr id="320" name="Text Box 1038">
            <a:extLst>
              <a:ext uri="{FF2B5EF4-FFF2-40B4-BE49-F238E27FC236}">
                <a16:creationId xmlns="" xmlns:a16="http://schemas.microsoft.com/office/drawing/2014/main" id="{469C4539-242D-4592-AD83-3F08AF0BB620}"/>
              </a:ext>
            </a:extLst>
          </p:cNvPr>
          <p:cNvSpPr txBox="1">
            <a:spLocks noChangeArrowheads="1"/>
          </p:cNvSpPr>
          <p:nvPr/>
        </p:nvSpPr>
        <p:spPr bwMode="auto">
          <a:xfrm>
            <a:off x="5312317" y="2867574"/>
            <a:ext cx="902667" cy="384721"/>
          </a:xfrm>
          <a:prstGeom prst="rect">
            <a:avLst/>
          </a:prstGeom>
          <a:noFill/>
          <a:ln w="9525">
            <a:noFill/>
            <a:miter lim="800000"/>
            <a:headEnd/>
            <a:tailEnd/>
          </a:ln>
        </p:spPr>
        <p:txBody>
          <a:bodyPr wrap="none">
            <a:spAutoFit/>
          </a:bodyPr>
          <a:lstStyle/>
          <a:p>
            <a:pPr>
              <a:defRPr/>
            </a:pPr>
            <a:r>
              <a:rPr lang="en-US" sz="1900" b="0" dirty="0">
                <a:solidFill>
                  <a:schemeClr val="bg2">
                    <a:lumMod val="95000"/>
                    <a:lumOff val="5000"/>
                  </a:schemeClr>
                </a:solidFill>
                <a:latin typeface="+mn-lt"/>
              </a:rPr>
              <a:t>K1200</a:t>
            </a:r>
            <a:endParaRPr lang="en-US" b="0" dirty="0">
              <a:solidFill>
                <a:schemeClr val="bg2">
                  <a:lumMod val="95000"/>
                  <a:lumOff val="5000"/>
                </a:schemeClr>
              </a:solidFill>
              <a:latin typeface="+mn-lt"/>
            </a:endParaRPr>
          </a:p>
        </p:txBody>
      </p:sp>
      <p:sp>
        <p:nvSpPr>
          <p:cNvPr id="321" name="Text Box 1040">
            <a:extLst>
              <a:ext uri="{FF2B5EF4-FFF2-40B4-BE49-F238E27FC236}">
                <a16:creationId xmlns="" xmlns:a16="http://schemas.microsoft.com/office/drawing/2014/main" id="{93B7C625-8263-435E-A9A5-F0C70031607C}"/>
              </a:ext>
            </a:extLst>
          </p:cNvPr>
          <p:cNvSpPr txBox="1">
            <a:spLocks noChangeArrowheads="1"/>
          </p:cNvSpPr>
          <p:nvPr/>
        </p:nvSpPr>
        <p:spPr bwMode="auto">
          <a:xfrm>
            <a:off x="7825852" y="4010574"/>
            <a:ext cx="965329" cy="492443"/>
          </a:xfrm>
          <a:prstGeom prst="rect">
            <a:avLst/>
          </a:prstGeom>
          <a:noFill/>
          <a:ln w="9525">
            <a:noFill/>
            <a:miter lim="800000"/>
            <a:headEnd/>
            <a:tailEnd/>
          </a:ln>
        </p:spPr>
        <p:txBody>
          <a:bodyPr wrap="none">
            <a:spAutoFit/>
          </a:bodyPr>
          <a:lstStyle/>
          <a:p>
            <a:pPr algn="ctr">
              <a:defRPr/>
            </a:pPr>
            <a:r>
              <a:rPr lang="en-US" sz="1300" b="0" dirty="0">
                <a:latin typeface="+mn-lt"/>
              </a:rPr>
              <a:t>production</a:t>
            </a:r>
          </a:p>
          <a:p>
            <a:pPr algn="ctr">
              <a:defRPr/>
            </a:pPr>
            <a:r>
              <a:rPr lang="en-US" sz="1300" b="0" dirty="0">
                <a:latin typeface="+mn-lt"/>
              </a:rPr>
              <a:t>target</a:t>
            </a:r>
          </a:p>
        </p:txBody>
      </p:sp>
      <p:sp>
        <p:nvSpPr>
          <p:cNvPr id="322" name="Text Box 1041">
            <a:extLst>
              <a:ext uri="{FF2B5EF4-FFF2-40B4-BE49-F238E27FC236}">
                <a16:creationId xmlns="" xmlns:a16="http://schemas.microsoft.com/office/drawing/2014/main" id="{8CB7D228-A518-4AD4-9C7A-431F4B4D18B8}"/>
              </a:ext>
            </a:extLst>
          </p:cNvPr>
          <p:cNvSpPr txBox="1">
            <a:spLocks noChangeArrowheads="1"/>
          </p:cNvSpPr>
          <p:nvPr/>
        </p:nvSpPr>
        <p:spPr bwMode="auto">
          <a:xfrm>
            <a:off x="7688926" y="1131154"/>
            <a:ext cx="1039066" cy="292388"/>
          </a:xfrm>
          <a:prstGeom prst="rect">
            <a:avLst/>
          </a:prstGeom>
          <a:noFill/>
          <a:ln w="9525">
            <a:noFill/>
            <a:miter lim="800000"/>
            <a:headEnd/>
            <a:tailEnd/>
          </a:ln>
        </p:spPr>
        <p:txBody>
          <a:bodyPr wrap="none">
            <a:spAutoFit/>
          </a:bodyPr>
          <a:lstStyle/>
          <a:p>
            <a:pPr algn="ctr">
              <a:defRPr/>
            </a:pPr>
            <a:r>
              <a:rPr lang="en-US" sz="1300" b="0" dirty="0">
                <a:latin typeface="+mn-lt"/>
              </a:rPr>
              <a:t>ion sources</a:t>
            </a:r>
          </a:p>
        </p:txBody>
      </p:sp>
      <p:sp>
        <p:nvSpPr>
          <p:cNvPr id="323" name="Text Box 1042">
            <a:extLst>
              <a:ext uri="{FF2B5EF4-FFF2-40B4-BE49-F238E27FC236}">
                <a16:creationId xmlns="" xmlns:a16="http://schemas.microsoft.com/office/drawing/2014/main" id="{85A0A99E-FBD0-47A3-B949-2F449F555AD4}"/>
              </a:ext>
            </a:extLst>
          </p:cNvPr>
          <p:cNvSpPr txBox="1">
            <a:spLocks noChangeArrowheads="1"/>
          </p:cNvSpPr>
          <p:nvPr/>
        </p:nvSpPr>
        <p:spPr bwMode="auto">
          <a:xfrm rot="20538841">
            <a:off x="6744672" y="2620402"/>
            <a:ext cx="1470753" cy="292388"/>
          </a:xfrm>
          <a:prstGeom prst="rect">
            <a:avLst/>
          </a:prstGeom>
          <a:noFill/>
          <a:ln w="9525">
            <a:noFill/>
            <a:miter lim="800000"/>
            <a:headEnd/>
            <a:tailEnd/>
          </a:ln>
        </p:spPr>
        <p:txBody>
          <a:bodyPr wrap="square">
            <a:spAutoFit/>
          </a:bodyPr>
          <a:lstStyle/>
          <a:p>
            <a:pPr algn="ctr">
              <a:defRPr/>
            </a:pPr>
            <a:r>
              <a:rPr lang="en-US" sz="1300" b="0" dirty="0">
                <a:latin typeface="+mn-lt"/>
              </a:rPr>
              <a:t>Coupling line</a:t>
            </a:r>
          </a:p>
        </p:txBody>
      </p:sp>
      <p:sp>
        <p:nvSpPr>
          <p:cNvPr id="324" name="Text Box 1043">
            <a:extLst>
              <a:ext uri="{FF2B5EF4-FFF2-40B4-BE49-F238E27FC236}">
                <a16:creationId xmlns="" xmlns:a16="http://schemas.microsoft.com/office/drawing/2014/main" id="{A400D4F0-47F3-430C-92D4-80D4E7EFE47C}"/>
              </a:ext>
            </a:extLst>
          </p:cNvPr>
          <p:cNvSpPr txBox="1">
            <a:spLocks noChangeArrowheads="1"/>
          </p:cNvSpPr>
          <p:nvPr/>
        </p:nvSpPr>
        <p:spPr bwMode="auto">
          <a:xfrm>
            <a:off x="5082994" y="4315374"/>
            <a:ext cx="816249" cy="492443"/>
          </a:xfrm>
          <a:prstGeom prst="rect">
            <a:avLst/>
          </a:prstGeom>
          <a:noFill/>
          <a:ln w="9525">
            <a:noFill/>
            <a:miter lim="800000"/>
            <a:headEnd/>
            <a:tailEnd/>
          </a:ln>
        </p:spPr>
        <p:txBody>
          <a:bodyPr wrap="none">
            <a:spAutoFit/>
          </a:bodyPr>
          <a:lstStyle/>
          <a:p>
            <a:pPr algn="ctr">
              <a:defRPr/>
            </a:pPr>
            <a:r>
              <a:rPr lang="en-US" sz="1300" b="0" dirty="0">
                <a:latin typeface="+mn-lt"/>
              </a:rPr>
              <a:t>stripping</a:t>
            </a:r>
          </a:p>
          <a:p>
            <a:pPr algn="ctr">
              <a:defRPr/>
            </a:pPr>
            <a:r>
              <a:rPr lang="en-US" sz="1300" b="0" dirty="0">
                <a:latin typeface="+mn-lt"/>
              </a:rPr>
              <a:t>foil</a:t>
            </a:r>
          </a:p>
        </p:txBody>
      </p:sp>
      <p:sp>
        <p:nvSpPr>
          <p:cNvPr id="326" name="Text Box 1049">
            <a:extLst>
              <a:ext uri="{FF2B5EF4-FFF2-40B4-BE49-F238E27FC236}">
                <a16:creationId xmlns="" xmlns:a16="http://schemas.microsoft.com/office/drawing/2014/main" id="{6853D006-D6DC-4FCB-B395-98B7480E69EC}"/>
              </a:ext>
            </a:extLst>
          </p:cNvPr>
          <p:cNvSpPr txBox="1">
            <a:spLocks noChangeArrowheads="1"/>
          </p:cNvSpPr>
          <p:nvPr/>
        </p:nvSpPr>
        <p:spPr bwMode="auto">
          <a:xfrm>
            <a:off x="6607717" y="4010573"/>
            <a:ext cx="1002197" cy="707886"/>
          </a:xfrm>
          <a:prstGeom prst="rect">
            <a:avLst/>
          </a:prstGeom>
          <a:noFill/>
          <a:ln w="9525">
            <a:noFill/>
            <a:miter lim="800000"/>
            <a:headEnd/>
            <a:tailEnd/>
          </a:ln>
        </p:spPr>
        <p:txBody>
          <a:bodyPr wrap="none">
            <a:spAutoFit/>
          </a:bodyPr>
          <a:lstStyle/>
          <a:p>
            <a:pPr algn="ctr">
              <a:defRPr/>
            </a:pPr>
            <a:r>
              <a:rPr lang="en-US" sz="1300" b="0" baseline="30000" dirty="0">
                <a:latin typeface="+mn-lt"/>
              </a:rPr>
              <a:t>82</a:t>
            </a:r>
            <a:r>
              <a:rPr lang="en-US" sz="1300" b="0" dirty="0">
                <a:latin typeface="+mn-lt"/>
              </a:rPr>
              <a:t>Se</a:t>
            </a:r>
            <a:r>
              <a:rPr lang="en-US" sz="1300" b="0" baseline="30000" dirty="0">
                <a:latin typeface="+mn-lt"/>
              </a:rPr>
              <a:t>32+</a:t>
            </a:r>
            <a:endParaRPr lang="en-US" sz="1300" b="0" dirty="0">
              <a:latin typeface="+mn-lt"/>
            </a:endParaRPr>
          </a:p>
          <a:p>
            <a:pPr algn="ctr">
              <a:defRPr/>
            </a:pPr>
            <a:r>
              <a:rPr lang="en-US" sz="1300" b="0" dirty="0">
                <a:latin typeface="+mn-lt"/>
              </a:rPr>
              <a:t>140 </a:t>
            </a:r>
            <a:r>
              <a:rPr lang="en-US" sz="1300" b="0" dirty="0" err="1">
                <a:latin typeface="+mn-lt"/>
              </a:rPr>
              <a:t>MeV</a:t>
            </a:r>
            <a:r>
              <a:rPr lang="en-US" sz="1300" b="0" dirty="0">
                <a:latin typeface="+mn-lt"/>
              </a:rPr>
              <a:t>/u</a:t>
            </a:r>
          </a:p>
          <a:p>
            <a:pPr algn="ctr">
              <a:defRPr/>
            </a:pPr>
            <a:r>
              <a:rPr lang="en-US" sz="1400" b="0" dirty="0">
                <a:solidFill>
                  <a:srgbClr val="FF0000"/>
                </a:solidFill>
                <a:latin typeface="+mn-lt"/>
              </a:rPr>
              <a:t>0.4 KW</a:t>
            </a:r>
          </a:p>
        </p:txBody>
      </p:sp>
      <p:sp>
        <p:nvSpPr>
          <p:cNvPr id="327" name="Text Box 1049">
            <a:extLst>
              <a:ext uri="{FF2B5EF4-FFF2-40B4-BE49-F238E27FC236}">
                <a16:creationId xmlns="" xmlns:a16="http://schemas.microsoft.com/office/drawing/2014/main" id="{8516E90F-561C-437E-B854-1FA98FBEB467}"/>
              </a:ext>
            </a:extLst>
          </p:cNvPr>
          <p:cNvSpPr txBox="1">
            <a:spLocks noChangeArrowheads="1"/>
          </p:cNvSpPr>
          <p:nvPr/>
        </p:nvSpPr>
        <p:spPr bwMode="auto">
          <a:xfrm>
            <a:off x="8754960" y="2563731"/>
            <a:ext cx="1132041" cy="492443"/>
          </a:xfrm>
          <a:prstGeom prst="rect">
            <a:avLst/>
          </a:prstGeom>
          <a:noFill/>
          <a:ln w="9525">
            <a:noFill/>
            <a:miter lim="800000"/>
            <a:headEnd/>
            <a:tailEnd/>
          </a:ln>
        </p:spPr>
        <p:txBody>
          <a:bodyPr wrap="none">
            <a:spAutoFit/>
          </a:bodyPr>
          <a:lstStyle/>
          <a:p>
            <a:pPr algn="ctr">
              <a:defRPr/>
            </a:pPr>
            <a:r>
              <a:rPr lang="en-US" sz="1300" b="0" baseline="30000" dirty="0">
                <a:latin typeface="+mn-lt"/>
              </a:rPr>
              <a:t>82</a:t>
            </a:r>
            <a:r>
              <a:rPr lang="en-US" sz="1300" b="0" dirty="0">
                <a:latin typeface="+mn-lt"/>
              </a:rPr>
              <a:t>Se</a:t>
            </a:r>
            <a:r>
              <a:rPr lang="en-US" sz="1300" b="0" baseline="30000" dirty="0">
                <a:latin typeface="+mn-lt"/>
              </a:rPr>
              <a:t>13+</a:t>
            </a:r>
            <a:endParaRPr lang="en-US" sz="1300" b="0" dirty="0">
              <a:latin typeface="+mn-lt"/>
            </a:endParaRPr>
          </a:p>
          <a:p>
            <a:pPr algn="ctr">
              <a:defRPr/>
            </a:pPr>
            <a:r>
              <a:rPr lang="en-US" sz="1300" b="0" dirty="0">
                <a:latin typeface="+mn-lt"/>
              </a:rPr>
              <a:t>12.24 MeV/u</a:t>
            </a:r>
          </a:p>
        </p:txBody>
      </p:sp>
      <p:grpSp>
        <p:nvGrpSpPr>
          <p:cNvPr id="18" name="Group 17">
            <a:extLst>
              <a:ext uri="{FF2B5EF4-FFF2-40B4-BE49-F238E27FC236}">
                <a16:creationId xmlns="" xmlns:a16="http://schemas.microsoft.com/office/drawing/2014/main" id="{DA58D741-5310-4030-872E-3B893640437D}"/>
              </a:ext>
            </a:extLst>
          </p:cNvPr>
          <p:cNvGrpSpPr/>
          <p:nvPr/>
        </p:nvGrpSpPr>
        <p:grpSpPr>
          <a:xfrm>
            <a:off x="3571355" y="696168"/>
            <a:ext cx="7817385" cy="5327849"/>
            <a:chOff x="3917159" y="696168"/>
            <a:chExt cx="7817385" cy="5327849"/>
          </a:xfrm>
        </p:grpSpPr>
        <p:grpSp>
          <p:nvGrpSpPr>
            <p:cNvPr id="13" name="Group 12">
              <a:extLst>
                <a:ext uri="{FF2B5EF4-FFF2-40B4-BE49-F238E27FC236}">
                  <a16:creationId xmlns="" xmlns:a16="http://schemas.microsoft.com/office/drawing/2014/main" id="{0FF9A650-D3B0-4138-8906-071118F12834}"/>
                </a:ext>
              </a:extLst>
            </p:cNvPr>
            <p:cNvGrpSpPr/>
            <p:nvPr/>
          </p:nvGrpSpPr>
          <p:grpSpPr>
            <a:xfrm>
              <a:off x="3917159" y="696168"/>
              <a:ext cx="7817385" cy="5327849"/>
              <a:chOff x="3714614" y="1576765"/>
              <a:chExt cx="8096386" cy="5052635"/>
            </a:xfrm>
          </p:grpSpPr>
          <p:sp>
            <p:nvSpPr>
              <p:cNvPr id="10" name="TextBox 9">
                <a:extLst>
                  <a:ext uri="{FF2B5EF4-FFF2-40B4-BE49-F238E27FC236}">
                    <a16:creationId xmlns="" xmlns:a16="http://schemas.microsoft.com/office/drawing/2014/main" id="{7E07EB7F-85D7-4D87-8826-0D84799BEBF0}"/>
                  </a:ext>
                </a:extLst>
              </p:cNvPr>
              <p:cNvSpPr txBox="1"/>
              <p:nvPr/>
            </p:nvSpPr>
            <p:spPr>
              <a:xfrm>
                <a:off x="5715000" y="1576765"/>
                <a:ext cx="4636590" cy="338554"/>
              </a:xfrm>
              <a:prstGeom prst="rect">
                <a:avLst/>
              </a:prstGeom>
              <a:noFill/>
            </p:spPr>
            <p:txBody>
              <a:bodyPr wrap="none" rtlCol="0">
                <a:spAutoFit/>
              </a:bodyPr>
              <a:lstStyle/>
              <a:p>
                <a:r>
                  <a:rPr lang="en-US" sz="1600" dirty="0">
                    <a:solidFill>
                      <a:schemeClr val="bg1">
                        <a:lumMod val="50000"/>
                      </a:schemeClr>
                    </a:solidFill>
                  </a:rPr>
                  <a:t>Menu “1D-plot” → “Transmission Characteristics”</a:t>
                </a:r>
              </a:p>
            </p:txBody>
          </p:sp>
          <p:pic>
            <p:nvPicPr>
              <p:cNvPr id="11" name="Picture 10">
                <a:extLst>
                  <a:ext uri="{FF2B5EF4-FFF2-40B4-BE49-F238E27FC236}">
                    <a16:creationId xmlns="" xmlns:a16="http://schemas.microsoft.com/office/drawing/2014/main" id="{52AF5028-A2DA-411E-A010-F791973A5644}"/>
                  </a:ext>
                </a:extLst>
              </p:cNvPr>
              <p:cNvPicPr>
                <a:picLocks noChangeAspect="1"/>
              </p:cNvPicPr>
              <p:nvPr/>
            </p:nvPicPr>
            <p:blipFill>
              <a:blip r:embed="rId4"/>
              <a:stretch>
                <a:fillRect/>
              </a:stretch>
            </p:blipFill>
            <p:spPr>
              <a:xfrm>
                <a:off x="3714614" y="1931275"/>
                <a:ext cx="8096386" cy="4698125"/>
              </a:xfrm>
              <a:prstGeom prst="rect">
                <a:avLst/>
              </a:prstGeom>
            </p:spPr>
          </p:pic>
        </p:grpSp>
        <p:pic>
          <p:nvPicPr>
            <p:cNvPr id="17" name="Picture 16">
              <a:extLst>
                <a:ext uri="{FF2B5EF4-FFF2-40B4-BE49-F238E27FC236}">
                  <a16:creationId xmlns="" xmlns:a16="http://schemas.microsoft.com/office/drawing/2014/main" id="{DB31C63E-5C58-443F-88AB-18867488A973}"/>
                </a:ext>
              </a:extLst>
            </p:cNvPr>
            <p:cNvPicPr>
              <a:picLocks noChangeAspect="1"/>
            </p:cNvPicPr>
            <p:nvPr/>
          </p:nvPicPr>
          <p:blipFill>
            <a:blip r:embed="rId5"/>
            <a:stretch>
              <a:fillRect/>
            </a:stretch>
          </p:blipFill>
          <p:spPr>
            <a:xfrm>
              <a:off x="8663239" y="4419615"/>
              <a:ext cx="2249482" cy="941406"/>
            </a:xfrm>
            <a:prstGeom prst="rect">
              <a:avLst/>
            </a:prstGeom>
          </p:spPr>
        </p:pic>
      </p:grpSp>
      <p:grpSp>
        <p:nvGrpSpPr>
          <p:cNvPr id="20" name="Group 19">
            <a:extLst>
              <a:ext uri="{FF2B5EF4-FFF2-40B4-BE49-F238E27FC236}">
                <a16:creationId xmlns="" xmlns:a16="http://schemas.microsoft.com/office/drawing/2014/main" id="{9A677B56-B024-4E1E-8034-2608A9A684C7}"/>
              </a:ext>
            </a:extLst>
          </p:cNvPr>
          <p:cNvGrpSpPr/>
          <p:nvPr/>
        </p:nvGrpSpPr>
        <p:grpSpPr>
          <a:xfrm>
            <a:off x="528627" y="838200"/>
            <a:ext cx="2203519" cy="5563107"/>
            <a:chOff x="477784" y="813688"/>
            <a:chExt cx="2203519" cy="5563107"/>
          </a:xfrm>
        </p:grpSpPr>
        <p:grpSp>
          <p:nvGrpSpPr>
            <p:cNvPr id="16" name="Group 15">
              <a:extLst>
                <a:ext uri="{FF2B5EF4-FFF2-40B4-BE49-F238E27FC236}">
                  <a16:creationId xmlns="" xmlns:a16="http://schemas.microsoft.com/office/drawing/2014/main" id="{AC78DD6D-0730-4894-B9AA-9221D400449B}"/>
                </a:ext>
              </a:extLst>
            </p:cNvPr>
            <p:cNvGrpSpPr/>
            <p:nvPr/>
          </p:nvGrpSpPr>
          <p:grpSpPr>
            <a:xfrm>
              <a:off x="581107" y="2690629"/>
              <a:ext cx="1915469" cy="3686166"/>
              <a:chOff x="581107" y="2690629"/>
              <a:chExt cx="1915469" cy="3686166"/>
            </a:xfrm>
          </p:grpSpPr>
          <p:grpSp>
            <p:nvGrpSpPr>
              <p:cNvPr id="14" name="Group 13">
                <a:extLst>
                  <a:ext uri="{FF2B5EF4-FFF2-40B4-BE49-F238E27FC236}">
                    <a16:creationId xmlns="" xmlns:a16="http://schemas.microsoft.com/office/drawing/2014/main" id="{833AFB4A-B16F-4403-9B7A-BEEF5BB4E971}"/>
                  </a:ext>
                </a:extLst>
              </p:cNvPr>
              <p:cNvGrpSpPr/>
              <p:nvPr/>
            </p:nvGrpSpPr>
            <p:grpSpPr>
              <a:xfrm>
                <a:off x="581107" y="2690629"/>
                <a:ext cx="1915469" cy="1704567"/>
                <a:chOff x="581107" y="2690629"/>
                <a:chExt cx="1915469" cy="1704567"/>
              </a:xfrm>
            </p:grpSpPr>
            <p:pic>
              <p:nvPicPr>
                <p:cNvPr id="6" name="Picture 5">
                  <a:extLst>
                    <a:ext uri="{FF2B5EF4-FFF2-40B4-BE49-F238E27FC236}">
                      <a16:creationId xmlns="" xmlns:a16="http://schemas.microsoft.com/office/drawing/2014/main" id="{2BEC5254-8D4F-4EFC-B6E1-82505F711163}"/>
                    </a:ext>
                  </a:extLst>
                </p:cNvPr>
                <p:cNvPicPr>
                  <a:picLocks noChangeAspect="1"/>
                </p:cNvPicPr>
                <p:nvPr/>
              </p:nvPicPr>
              <p:blipFill>
                <a:blip r:embed="rId6"/>
                <a:stretch>
                  <a:fillRect/>
                </a:stretch>
              </p:blipFill>
              <p:spPr>
                <a:xfrm>
                  <a:off x="581107" y="3187511"/>
                  <a:ext cx="1915469" cy="586423"/>
                </a:xfrm>
                <a:prstGeom prst="rect">
                  <a:avLst/>
                </a:prstGeom>
              </p:spPr>
            </p:pic>
            <p:sp>
              <p:nvSpPr>
                <p:cNvPr id="9" name="Arrow: Down 8">
                  <a:extLst>
                    <a:ext uri="{FF2B5EF4-FFF2-40B4-BE49-F238E27FC236}">
                      <a16:creationId xmlns="" xmlns:a16="http://schemas.microsoft.com/office/drawing/2014/main" id="{EAA52118-DC19-47CF-BF0C-E12D292BD042}"/>
                    </a:ext>
                  </a:extLst>
                </p:cNvPr>
                <p:cNvSpPr/>
                <p:nvPr/>
              </p:nvSpPr>
              <p:spPr bwMode="auto">
                <a:xfrm>
                  <a:off x="1664349" y="2690629"/>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182" name="Arrow: Down 181">
                  <a:extLst>
                    <a:ext uri="{FF2B5EF4-FFF2-40B4-BE49-F238E27FC236}">
                      <a16:creationId xmlns="" xmlns:a16="http://schemas.microsoft.com/office/drawing/2014/main" id="{0092B6AA-0588-4DE9-B1D1-A59F181EE053}"/>
                    </a:ext>
                  </a:extLst>
                </p:cNvPr>
                <p:cNvSpPr/>
                <p:nvPr/>
              </p:nvSpPr>
              <p:spPr bwMode="auto">
                <a:xfrm>
                  <a:off x="1664349" y="4081580"/>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pic>
            <p:nvPicPr>
              <p:cNvPr id="15" name="Picture 14">
                <a:extLst>
                  <a:ext uri="{FF2B5EF4-FFF2-40B4-BE49-F238E27FC236}">
                    <a16:creationId xmlns="" xmlns:a16="http://schemas.microsoft.com/office/drawing/2014/main" id="{50792CEB-D3A9-4A56-8959-8CC76FB59CA6}"/>
                  </a:ext>
                </a:extLst>
              </p:cNvPr>
              <p:cNvPicPr>
                <a:picLocks noChangeAspect="1"/>
              </p:cNvPicPr>
              <p:nvPr/>
            </p:nvPicPr>
            <p:blipFill>
              <a:blip r:embed="rId7"/>
              <a:stretch>
                <a:fillRect/>
              </a:stretch>
            </p:blipFill>
            <p:spPr>
              <a:xfrm>
                <a:off x="983165" y="4630395"/>
                <a:ext cx="1294444" cy="1746400"/>
              </a:xfrm>
              <a:prstGeom prst="rect">
                <a:avLst/>
              </a:prstGeom>
            </p:spPr>
          </p:pic>
        </p:grpSp>
        <p:pic>
          <p:nvPicPr>
            <p:cNvPr id="19" name="Picture 18">
              <a:extLst>
                <a:ext uri="{FF2B5EF4-FFF2-40B4-BE49-F238E27FC236}">
                  <a16:creationId xmlns="" xmlns:a16="http://schemas.microsoft.com/office/drawing/2014/main" id="{7B1D5B1A-FF0C-4747-B1E2-E5A228541BE6}"/>
                </a:ext>
              </a:extLst>
            </p:cNvPr>
            <p:cNvPicPr>
              <a:picLocks noChangeAspect="1"/>
            </p:cNvPicPr>
            <p:nvPr/>
          </p:nvPicPr>
          <p:blipFill>
            <a:blip r:embed="rId8"/>
            <a:stretch>
              <a:fillRect/>
            </a:stretch>
          </p:blipFill>
          <p:spPr>
            <a:xfrm>
              <a:off x="477784" y="813688"/>
              <a:ext cx="2203519" cy="1480000"/>
            </a:xfrm>
            <a:prstGeom prst="rect">
              <a:avLst/>
            </a:prstGeom>
          </p:spPr>
        </p:pic>
      </p:grpSp>
    </p:spTree>
    <p:extLst>
      <p:ext uri="{BB962C8B-B14F-4D97-AF65-F5344CB8AC3E}">
        <p14:creationId xmlns:p14="http://schemas.microsoft.com/office/powerpoint/2010/main" val="1051577063"/>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r>
              <a:rPr lang="en-US" dirty="0"/>
              <a:t>Fragment-separator</a:t>
            </a:r>
            <a:r>
              <a:rPr lang="en-US" sz="2400" dirty="0"/>
              <a:t> A1900</a:t>
            </a:r>
          </a:p>
        </p:txBody>
      </p:sp>
      <p:sp>
        <p:nvSpPr>
          <p:cNvPr id="8" name="Slide Number Placeholder 4"/>
          <p:cNvSpPr>
            <a:spLocks noGrp="1"/>
          </p:cNvSpPr>
          <p:nvPr>
            <p:ph type="sldNum" sz="quarter" idx="12"/>
          </p:nvPr>
        </p:nvSpPr>
        <p:spPr/>
        <p:txBody>
          <a:bodyPr/>
          <a:lstStyle/>
          <a:p>
            <a:fld id="{03CADF29-9F94-4B0D-80F4-252D17990F8F}" type="slidenum">
              <a:rPr lang="en-US"/>
              <a:pPr/>
              <a:t>31</a:t>
            </a:fld>
            <a:endParaRPr lang="en-US"/>
          </a:p>
        </p:txBody>
      </p:sp>
      <p:sp>
        <p:nvSpPr>
          <p:cNvPr id="2" name="Footer Placeholder 1"/>
          <p:cNvSpPr>
            <a:spLocks noGrp="1"/>
          </p:cNvSpPr>
          <p:nvPr>
            <p:ph type="ftr" sz="quarter" idx="11"/>
          </p:nvPr>
        </p:nvSpPr>
        <p:spPr/>
        <p:txBody>
          <a:bodyPr/>
          <a:lstStyle/>
          <a:p>
            <a:r>
              <a:rPr lang="en-US"/>
              <a:t>OT@SIM.NSCL.MSU  04/04/18</a:t>
            </a:r>
            <a:endParaRPr lang="en-US" dirty="0"/>
          </a:p>
        </p:txBody>
      </p:sp>
      <p:pic>
        <p:nvPicPr>
          <p:cNvPr id="9" name="Picture 4">
            <a:extLst>
              <a:ext uri="{FF2B5EF4-FFF2-40B4-BE49-F238E27FC236}">
                <a16:creationId xmlns="" xmlns:a16="http://schemas.microsoft.com/office/drawing/2014/main" id="{2B171697-F6DA-4298-B51F-48C4CECBC867}"/>
              </a:ext>
            </a:extLst>
          </p:cNvPr>
          <p:cNvPicPr>
            <a:picLocks noChangeAspect="1" noChangeArrowheads="1"/>
          </p:cNvPicPr>
          <p:nvPr/>
        </p:nvPicPr>
        <p:blipFill>
          <a:blip r:embed="rId3" cstate="print"/>
          <a:srcRect/>
          <a:stretch>
            <a:fillRect/>
          </a:stretch>
        </p:blipFill>
        <p:spPr bwMode="auto">
          <a:xfrm>
            <a:off x="6513858" y="1223409"/>
            <a:ext cx="5424487" cy="753581"/>
          </a:xfrm>
          <a:prstGeom prst="rect">
            <a:avLst/>
          </a:prstGeom>
          <a:noFill/>
          <a:ln w="9525">
            <a:noFill/>
            <a:miter lim="800000"/>
            <a:headEnd/>
            <a:tailEnd/>
          </a:ln>
        </p:spPr>
      </p:pic>
      <p:pic>
        <p:nvPicPr>
          <p:cNvPr id="7" name="Picture 6">
            <a:extLst>
              <a:ext uri="{FF2B5EF4-FFF2-40B4-BE49-F238E27FC236}">
                <a16:creationId xmlns="" xmlns:a16="http://schemas.microsoft.com/office/drawing/2014/main" id="{F644CDFC-C99B-4781-A85C-D9F0107CDFD8}"/>
              </a:ext>
            </a:extLst>
          </p:cNvPr>
          <p:cNvPicPr>
            <a:picLocks noChangeAspect="1"/>
          </p:cNvPicPr>
          <p:nvPr/>
        </p:nvPicPr>
        <p:blipFill>
          <a:blip r:embed="rId4"/>
          <a:stretch>
            <a:fillRect/>
          </a:stretch>
        </p:blipFill>
        <p:spPr>
          <a:xfrm>
            <a:off x="199222" y="707371"/>
            <a:ext cx="5325994" cy="2012800"/>
          </a:xfrm>
          <a:prstGeom prst="rect">
            <a:avLst/>
          </a:prstGeom>
        </p:spPr>
      </p:pic>
      <p:sp>
        <p:nvSpPr>
          <p:cNvPr id="3" name="TextBox 2"/>
          <p:cNvSpPr txBox="1"/>
          <p:nvPr/>
        </p:nvSpPr>
        <p:spPr>
          <a:xfrm>
            <a:off x="1414419" y="2514600"/>
            <a:ext cx="2895600" cy="338554"/>
          </a:xfrm>
          <a:prstGeom prst="rect">
            <a:avLst/>
          </a:prstGeom>
          <a:noFill/>
        </p:spPr>
        <p:txBody>
          <a:bodyPr wrap="square" rtlCol="0">
            <a:spAutoFit/>
          </a:bodyPr>
          <a:lstStyle/>
          <a:p>
            <a:pPr algn="ctr"/>
            <a:r>
              <a:rPr lang="en-US" sz="800" i="1" dirty="0">
                <a:solidFill>
                  <a:schemeClr val="accent1">
                    <a:lumMod val="50000"/>
                  </a:schemeClr>
                </a:solidFill>
              </a:rPr>
              <a:t>Changing the I2 slits size, </a:t>
            </a:r>
          </a:p>
          <a:p>
            <a:pPr algn="ctr"/>
            <a:r>
              <a:rPr lang="en-US" sz="800" i="1" dirty="0">
                <a:solidFill>
                  <a:schemeClr val="accent1">
                    <a:lumMod val="50000"/>
                  </a:schemeClr>
                </a:solidFill>
              </a:rPr>
              <a:t>we change the momentum acceptance</a:t>
            </a:r>
          </a:p>
        </p:txBody>
      </p:sp>
      <p:sp>
        <p:nvSpPr>
          <p:cNvPr id="4" name="TextBox 3"/>
          <p:cNvSpPr txBox="1"/>
          <p:nvPr/>
        </p:nvSpPr>
        <p:spPr>
          <a:xfrm>
            <a:off x="1948545" y="1240827"/>
            <a:ext cx="474810" cy="276999"/>
          </a:xfrm>
          <a:prstGeom prst="rect">
            <a:avLst/>
          </a:prstGeom>
          <a:noFill/>
        </p:spPr>
        <p:txBody>
          <a:bodyPr wrap="none" rtlCol="0">
            <a:spAutoFit/>
          </a:bodyPr>
          <a:lstStyle/>
          <a:p>
            <a:r>
              <a:rPr lang="en-US" sz="1200" dirty="0">
                <a:effectLst>
                  <a:outerShdw blurRad="38100" dist="38100" dir="2700000" algn="tl">
                    <a:srgbClr val="000000">
                      <a:alpha val="43137"/>
                    </a:srgbClr>
                  </a:outerShdw>
                </a:effectLst>
              </a:rPr>
              <a:t>max</a:t>
            </a:r>
          </a:p>
        </p:txBody>
      </p:sp>
      <p:grpSp>
        <p:nvGrpSpPr>
          <p:cNvPr id="6" name="Group 5">
            <a:extLst>
              <a:ext uri="{FF2B5EF4-FFF2-40B4-BE49-F238E27FC236}">
                <a16:creationId xmlns="" xmlns:a16="http://schemas.microsoft.com/office/drawing/2014/main" id="{8C49792C-B699-4FBD-9666-343E8314CAE3}"/>
              </a:ext>
            </a:extLst>
          </p:cNvPr>
          <p:cNvGrpSpPr/>
          <p:nvPr/>
        </p:nvGrpSpPr>
        <p:grpSpPr>
          <a:xfrm>
            <a:off x="3143608" y="2697462"/>
            <a:ext cx="7123984" cy="3985943"/>
            <a:chOff x="6300730" y="3148089"/>
            <a:chExt cx="5638800" cy="3188732"/>
          </a:xfrm>
        </p:grpSpPr>
        <p:pic>
          <p:nvPicPr>
            <p:cNvPr id="16" name="Picture 7">
              <a:extLst>
                <a:ext uri="{FF2B5EF4-FFF2-40B4-BE49-F238E27FC236}">
                  <a16:creationId xmlns="" xmlns:a16="http://schemas.microsoft.com/office/drawing/2014/main" id="{8CFFF01D-D68E-4345-B51F-3C24868733F1}"/>
                </a:ext>
              </a:extLst>
            </p:cNvPr>
            <p:cNvPicPr>
              <a:picLocks noChangeAspect="1" noChangeArrowheads="1"/>
            </p:cNvPicPr>
            <p:nvPr/>
          </p:nvPicPr>
          <p:blipFill>
            <a:blip r:embed="rId5" cstate="print"/>
            <a:srcRect/>
            <a:stretch>
              <a:fillRect/>
            </a:stretch>
          </p:blipFill>
          <p:spPr bwMode="auto">
            <a:xfrm>
              <a:off x="6300730" y="3517421"/>
              <a:ext cx="5638800" cy="2819400"/>
            </a:xfrm>
            <a:prstGeom prst="rect">
              <a:avLst/>
            </a:prstGeom>
            <a:noFill/>
            <a:ln w="9525">
              <a:noFill/>
              <a:miter lim="800000"/>
              <a:headEnd/>
              <a:tailEnd/>
            </a:ln>
          </p:spPr>
        </p:pic>
        <p:sp>
          <p:nvSpPr>
            <p:cNvPr id="17" name="TextBox 16">
              <a:extLst>
                <a:ext uri="{FF2B5EF4-FFF2-40B4-BE49-F238E27FC236}">
                  <a16:creationId xmlns="" xmlns:a16="http://schemas.microsoft.com/office/drawing/2014/main" id="{50553148-5DE3-47DD-82CA-1FE916CA1EA7}"/>
                </a:ext>
              </a:extLst>
            </p:cNvPr>
            <p:cNvSpPr txBox="1"/>
            <p:nvPr/>
          </p:nvSpPr>
          <p:spPr>
            <a:xfrm>
              <a:off x="7602993" y="3148089"/>
              <a:ext cx="3802644" cy="369332"/>
            </a:xfrm>
            <a:prstGeom prst="rect">
              <a:avLst/>
            </a:prstGeom>
            <a:noFill/>
          </p:spPr>
          <p:txBody>
            <a:bodyPr wrap="none" rtlCol="0">
              <a:spAutoFit/>
            </a:bodyPr>
            <a:lstStyle/>
            <a:p>
              <a:r>
                <a:rPr lang="en-US" sz="1800" baseline="30000" dirty="0">
                  <a:solidFill>
                    <a:schemeClr val="accent3">
                      <a:lumMod val="50000"/>
                    </a:schemeClr>
                  </a:solidFill>
                </a:rPr>
                <a:t>82</a:t>
              </a:r>
              <a:r>
                <a:rPr lang="en-US" sz="1800" dirty="0">
                  <a:solidFill>
                    <a:schemeClr val="accent3">
                      <a:lumMod val="50000"/>
                    </a:schemeClr>
                  </a:solidFill>
                </a:rPr>
                <a:t>Se </a:t>
              </a:r>
              <a:r>
                <a:rPr lang="en-US" sz="1200" dirty="0">
                  <a:solidFill>
                    <a:schemeClr val="accent3">
                      <a:lumMod val="50000"/>
                    </a:schemeClr>
                  </a:solidFill>
                </a:rPr>
                <a:t>(140 </a:t>
              </a:r>
              <a:r>
                <a:rPr lang="en-US" sz="1200" dirty="0" err="1">
                  <a:solidFill>
                    <a:schemeClr val="accent3">
                      <a:lumMod val="50000"/>
                    </a:schemeClr>
                  </a:solidFill>
                </a:rPr>
                <a:t>MeV</a:t>
              </a:r>
              <a:r>
                <a:rPr lang="en-US" sz="1200" dirty="0">
                  <a:solidFill>
                    <a:schemeClr val="accent3">
                      <a:lumMod val="50000"/>
                    </a:schemeClr>
                  </a:solidFill>
                </a:rPr>
                <a:t>/u) </a:t>
              </a:r>
              <a:r>
                <a:rPr lang="en-US" sz="1800" dirty="0">
                  <a:solidFill>
                    <a:schemeClr val="accent3">
                      <a:lumMod val="50000"/>
                    </a:schemeClr>
                  </a:solidFill>
                </a:rPr>
                <a:t>+ Be </a:t>
              </a:r>
              <a:r>
                <a:rPr lang="en-US" sz="1200" dirty="0">
                  <a:solidFill>
                    <a:schemeClr val="accent3">
                      <a:lumMod val="50000"/>
                    </a:schemeClr>
                  </a:solidFill>
                </a:rPr>
                <a:t>(443mg/cm</a:t>
              </a:r>
              <a:r>
                <a:rPr lang="en-US" sz="1200" baseline="30000" dirty="0">
                  <a:solidFill>
                    <a:schemeClr val="accent3">
                      <a:lumMod val="50000"/>
                    </a:schemeClr>
                  </a:solidFill>
                </a:rPr>
                <a:t>2</a:t>
              </a:r>
              <a:r>
                <a:rPr lang="en-US" sz="1200" dirty="0">
                  <a:solidFill>
                    <a:schemeClr val="accent3">
                      <a:lumMod val="50000"/>
                    </a:schemeClr>
                  </a:solidFill>
                </a:rPr>
                <a:t>)  </a:t>
              </a:r>
              <a:r>
                <a:rPr lang="en-US" sz="1800" dirty="0">
                  <a:solidFill>
                    <a:schemeClr val="accent3">
                      <a:lumMod val="50000"/>
                    </a:schemeClr>
                  </a:solidFill>
                  <a:sym typeface="Symbol"/>
                </a:rPr>
                <a:t> </a:t>
              </a:r>
              <a:r>
                <a:rPr lang="en-US" sz="1800" baseline="30000" dirty="0">
                  <a:solidFill>
                    <a:schemeClr val="accent3">
                      <a:lumMod val="50000"/>
                    </a:schemeClr>
                  </a:solidFill>
                  <a:sym typeface="Symbol"/>
                </a:rPr>
                <a:t>**</a:t>
              </a:r>
              <a:r>
                <a:rPr lang="en-US" sz="1800" dirty="0">
                  <a:solidFill>
                    <a:schemeClr val="accent3">
                      <a:lumMod val="50000"/>
                    </a:schemeClr>
                  </a:solidFill>
                  <a:sym typeface="Symbol"/>
                </a:rPr>
                <a:t>Ca</a:t>
              </a:r>
              <a:endParaRPr lang="en-US" sz="1800" dirty="0">
                <a:solidFill>
                  <a:schemeClr val="accent3">
                    <a:lumMod val="50000"/>
                  </a:schemeClr>
                </a:solidFill>
              </a:endParaRPr>
            </a:p>
          </p:txBody>
        </p:sp>
        <p:sp>
          <p:nvSpPr>
            <p:cNvPr id="18" name="TextBox 17">
              <a:extLst>
                <a:ext uri="{FF2B5EF4-FFF2-40B4-BE49-F238E27FC236}">
                  <a16:creationId xmlns="" xmlns:a16="http://schemas.microsoft.com/office/drawing/2014/main" id="{1C830177-4609-4B53-B488-54035160E752}"/>
                </a:ext>
              </a:extLst>
            </p:cNvPr>
            <p:cNvSpPr txBox="1"/>
            <p:nvPr/>
          </p:nvSpPr>
          <p:spPr>
            <a:xfrm>
              <a:off x="6705600" y="3486869"/>
              <a:ext cx="1149674" cy="307777"/>
            </a:xfrm>
            <a:prstGeom prst="rect">
              <a:avLst/>
            </a:prstGeom>
            <a:noFill/>
          </p:spPr>
          <p:txBody>
            <a:bodyPr wrap="none" rtlCol="0">
              <a:spAutoFit/>
            </a:bodyPr>
            <a:lstStyle/>
            <a:p>
              <a:r>
                <a:rPr lang="en-US" sz="1400" dirty="0"/>
                <a:t>After target</a:t>
              </a:r>
            </a:p>
          </p:txBody>
        </p:sp>
        <p:sp>
          <p:nvSpPr>
            <p:cNvPr id="19" name="Rectangle 18">
              <a:extLst>
                <a:ext uri="{FF2B5EF4-FFF2-40B4-BE49-F238E27FC236}">
                  <a16:creationId xmlns="" xmlns:a16="http://schemas.microsoft.com/office/drawing/2014/main" id="{4AE27ACE-EC2C-490B-9CD0-6FF798D1D439}"/>
                </a:ext>
              </a:extLst>
            </p:cNvPr>
            <p:cNvSpPr/>
            <p:nvPr/>
          </p:nvSpPr>
          <p:spPr bwMode="auto">
            <a:xfrm>
              <a:off x="10197564" y="4584221"/>
              <a:ext cx="381000" cy="1752600"/>
            </a:xfrm>
            <a:prstGeom prst="rect">
              <a:avLst/>
            </a:prstGeom>
            <a:solidFill>
              <a:srgbClr val="008000">
                <a:alpha val="11000"/>
              </a:srgbClr>
            </a:solidFill>
            <a:ln w="19050" cap="flat" cmpd="sng" algn="ctr">
              <a:solidFill>
                <a:srgbClr val="008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sp>
          <p:nvSpPr>
            <p:cNvPr id="20" name="TextBox 19">
              <a:extLst>
                <a:ext uri="{FF2B5EF4-FFF2-40B4-BE49-F238E27FC236}">
                  <a16:creationId xmlns="" xmlns:a16="http://schemas.microsoft.com/office/drawing/2014/main" id="{171D4AA7-C040-43CF-950E-CD138F4B176A}"/>
                </a:ext>
              </a:extLst>
            </p:cNvPr>
            <p:cNvSpPr txBox="1"/>
            <p:nvPr/>
          </p:nvSpPr>
          <p:spPr>
            <a:xfrm rot="16200000">
              <a:off x="9512387" y="5283433"/>
              <a:ext cx="1749197" cy="338554"/>
            </a:xfrm>
            <a:prstGeom prst="rect">
              <a:avLst/>
            </a:prstGeom>
            <a:noFill/>
          </p:spPr>
          <p:txBody>
            <a:bodyPr wrap="none" rtlCol="0">
              <a:spAutoFit/>
            </a:bodyPr>
            <a:lstStyle/>
            <a:p>
              <a:r>
                <a:rPr lang="en-US" sz="1600" dirty="0">
                  <a:solidFill>
                    <a:srgbClr val="008000"/>
                  </a:solidFill>
                </a:rPr>
                <a:t>Momentum slits</a:t>
              </a:r>
            </a:p>
          </p:txBody>
        </p:sp>
      </p:grpSp>
      <p:sp>
        <p:nvSpPr>
          <p:cNvPr id="5" name="TextBox 4"/>
          <p:cNvSpPr txBox="1"/>
          <p:nvPr/>
        </p:nvSpPr>
        <p:spPr>
          <a:xfrm>
            <a:off x="7914834" y="3966526"/>
            <a:ext cx="782587" cy="461665"/>
          </a:xfrm>
          <a:prstGeom prst="rect">
            <a:avLst/>
          </a:prstGeom>
          <a:noFill/>
        </p:spPr>
        <p:txBody>
          <a:bodyPr wrap="none" rtlCol="0">
            <a:spAutoFit/>
          </a:bodyPr>
          <a:lstStyle/>
          <a:p>
            <a:r>
              <a:rPr lang="en-US" sz="1200" dirty="0">
                <a:solidFill>
                  <a:srgbClr val="FF0000"/>
                </a:solidFill>
              </a:rPr>
              <a:t>Settings </a:t>
            </a:r>
          </a:p>
          <a:p>
            <a:r>
              <a:rPr lang="en-US" sz="1200" dirty="0">
                <a:solidFill>
                  <a:srgbClr val="FF0000"/>
                </a:solidFill>
              </a:rPr>
              <a:t>on </a:t>
            </a:r>
            <a:r>
              <a:rPr lang="en-US" sz="1200" baseline="30000" dirty="0">
                <a:solidFill>
                  <a:srgbClr val="FF0000"/>
                </a:solidFill>
              </a:rPr>
              <a:t>58</a:t>
            </a:r>
            <a:r>
              <a:rPr lang="en-US" sz="1200" dirty="0">
                <a:solidFill>
                  <a:srgbClr val="FF0000"/>
                </a:solidFill>
              </a:rPr>
              <a:t>Ca</a:t>
            </a:r>
          </a:p>
        </p:txBody>
      </p:sp>
      <p:sp>
        <p:nvSpPr>
          <p:cNvPr id="10" name="TextBox 9"/>
          <p:cNvSpPr txBox="1"/>
          <p:nvPr/>
        </p:nvSpPr>
        <p:spPr>
          <a:xfrm>
            <a:off x="1161843" y="526997"/>
            <a:ext cx="795411" cy="430887"/>
          </a:xfrm>
          <a:prstGeom prst="rect">
            <a:avLst/>
          </a:prstGeom>
          <a:noFill/>
        </p:spPr>
        <p:txBody>
          <a:bodyPr wrap="none" rtlCol="0">
            <a:spAutoFit/>
          </a:bodyPr>
          <a:lstStyle/>
          <a:p>
            <a:pPr algn="ctr"/>
            <a:r>
              <a:rPr lang="en-US" sz="1100" dirty="0">
                <a:solidFill>
                  <a:srgbClr val="008000"/>
                </a:solidFill>
              </a:rPr>
              <a:t>magnetic </a:t>
            </a:r>
          </a:p>
          <a:p>
            <a:pPr algn="ctr"/>
            <a:r>
              <a:rPr lang="en-US" sz="1100" dirty="0">
                <a:solidFill>
                  <a:srgbClr val="008000"/>
                </a:solidFill>
              </a:rPr>
              <a:t>dipole</a:t>
            </a:r>
          </a:p>
        </p:txBody>
      </p:sp>
    </p:spTree>
    <p:extLst>
      <p:ext uri="{BB962C8B-B14F-4D97-AF65-F5344CB8AC3E}">
        <p14:creationId xmlns:p14="http://schemas.microsoft.com/office/powerpoint/2010/main" val="282140260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r>
              <a:rPr lang="en-US" dirty="0"/>
              <a:t>B</a:t>
            </a:r>
            <a:r>
              <a:rPr lang="en-US" dirty="0">
                <a:sym typeface="Symbol" panose="05050102010706020507" pitchFamily="18" charset="2"/>
              </a:rPr>
              <a:t></a:t>
            </a:r>
            <a:r>
              <a:rPr lang="en-US" dirty="0"/>
              <a:t> (magnetic rigidity) selection</a:t>
            </a:r>
            <a:endParaRPr lang="en-US" sz="2400" dirty="0"/>
          </a:p>
        </p:txBody>
      </p:sp>
      <p:sp>
        <p:nvSpPr>
          <p:cNvPr id="8" name="Slide Number Placeholder 4"/>
          <p:cNvSpPr>
            <a:spLocks noGrp="1"/>
          </p:cNvSpPr>
          <p:nvPr>
            <p:ph type="sldNum" sz="quarter" idx="12"/>
          </p:nvPr>
        </p:nvSpPr>
        <p:spPr/>
        <p:txBody>
          <a:bodyPr/>
          <a:lstStyle/>
          <a:p>
            <a:fld id="{03CADF29-9F94-4B0D-80F4-252D17990F8F}" type="slidenum">
              <a:rPr lang="en-US"/>
              <a:pPr/>
              <a:t>32</a:t>
            </a:fld>
            <a:endParaRPr lang="en-US"/>
          </a:p>
        </p:txBody>
      </p:sp>
      <p:sp>
        <p:nvSpPr>
          <p:cNvPr id="2" name="Footer Placeholder 1"/>
          <p:cNvSpPr>
            <a:spLocks noGrp="1"/>
          </p:cNvSpPr>
          <p:nvPr>
            <p:ph type="ftr" sz="quarter" idx="11"/>
          </p:nvPr>
        </p:nvSpPr>
        <p:spPr/>
        <p:txBody>
          <a:bodyPr/>
          <a:lstStyle/>
          <a:p>
            <a:r>
              <a:rPr lang="en-US"/>
              <a:t>OT@SIM.NSCL.MSU  04/04/18</a:t>
            </a:r>
            <a:endParaRPr lang="en-US" dirty="0"/>
          </a:p>
        </p:txBody>
      </p:sp>
      <p:pic>
        <p:nvPicPr>
          <p:cNvPr id="5" name="Picture 4">
            <a:extLst>
              <a:ext uri="{FF2B5EF4-FFF2-40B4-BE49-F238E27FC236}">
                <a16:creationId xmlns="" xmlns:a16="http://schemas.microsoft.com/office/drawing/2014/main" id="{627D3523-1E82-46C0-B41F-396E0B547B08}"/>
              </a:ext>
            </a:extLst>
          </p:cNvPr>
          <p:cNvPicPr>
            <a:picLocks noChangeAspect="1"/>
          </p:cNvPicPr>
          <p:nvPr/>
        </p:nvPicPr>
        <p:blipFill>
          <a:blip r:embed="rId3"/>
          <a:stretch>
            <a:fillRect/>
          </a:stretch>
        </p:blipFill>
        <p:spPr>
          <a:xfrm>
            <a:off x="600470" y="929352"/>
            <a:ext cx="2035538" cy="641333"/>
          </a:xfrm>
          <a:prstGeom prst="rect">
            <a:avLst/>
          </a:prstGeom>
        </p:spPr>
      </p:pic>
      <p:sp>
        <p:nvSpPr>
          <p:cNvPr id="7" name="Rectangle: Rounded Corners 6">
            <a:extLst>
              <a:ext uri="{FF2B5EF4-FFF2-40B4-BE49-F238E27FC236}">
                <a16:creationId xmlns="" xmlns:a16="http://schemas.microsoft.com/office/drawing/2014/main" id="{48F5417C-FB1B-48A9-976D-FCDD43EBBF68}"/>
              </a:ext>
            </a:extLst>
          </p:cNvPr>
          <p:cNvSpPr/>
          <p:nvPr/>
        </p:nvSpPr>
        <p:spPr bwMode="auto">
          <a:xfrm>
            <a:off x="1297817" y="1190452"/>
            <a:ext cx="304800" cy="307351"/>
          </a:xfrm>
          <a:prstGeom prst="roundRect">
            <a:avLst/>
          </a:prstGeom>
          <a:noFill/>
          <a:ln w="47625"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12" name="TextBox 11">
            <a:extLst>
              <a:ext uri="{FF2B5EF4-FFF2-40B4-BE49-F238E27FC236}">
                <a16:creationId xmlns="" xmlns:a16="http://schemas.microsoft.com/office/drawing/2014/main" id="{22504B32-D6BF-4F55-86B4-444A85A7C00B}"/>
              </a:ext>
            </a:extLst>
          </p:cNvPr>
          <p:cNvSpPr txBox="1"/>
          <p:nvPr/>
        </p:nvSpPr>
        <p:spPr>
          <a:xfrm>
            <a:off x="414010" y="663256"/>
            <a:ext cx="2388795" cy="261610"/>
          </a:xfrm>
          <a:prstGeom prst="rect">
            <a:avLst/>
          </a:prstGeom>
          <a:noFill/>
        </p:spPr>
        <p:txBody>
          <a:bodyPr wrap="none" rtlCol="0">
            <a:spAutoFit/>
          </a:bodyPr>
          <a:lstStyle/>
          <a:p>
            <a:r>
              <a:rPr lang="en-US" sz="1100" dirty="0"/>
              <a:t>Tune separator for setting fragment</a:t>
            </a:r>
          </a:p>
        </p:txBody>
      </p:sp>
      <p:pic>
        <p:nvPicPr>
          <p:cNvPr id="26" name="Picture 25">
            <a:extLst>
              <a:ext uri="{FF2B5EF4-FFF2-40B4-BE49-F238E27FC236}">
                <a16:creationId xmlns="" xmlns:a16="http://schemas.microsoft.com/office/drawing/2014/main" id="{27859C0A-D34C-4BE8-9B7B-F4EA44E3AF94}"/>
              </a:ext>
            </a:extLst>
          </p:cNvPr>
          <p:cNvPicPr>
            <a:picLocks noChangeAspect="1"/>
          </p:cNvPicPr>
          <p:nvPr/>
        </p:nvPicPr>
        <p:blipFill>
          <a:blip r:embed="rId4"/>
          <a:stretch>
            <a:fillRect/>
          </a:stretch>
        </p:blipFill>
        <p:spPr>
          <a:xfrm>
            <a:off x="765707" y="4040567"/>
            <a:ext cx="1673819" cy="512442"/>
          </a:xfrm>
          <a:prstGeom prst="rect">
            <a:avLst/>
          </a:prstGeom>
        </p:spPr>
      </p:pic>
      <p:sp>
        <p:nvSpPr>
          <p:cNvPr id="27" name="Arrow: Down 26">
            <a:extLst>
              <a:ext uri="{FF2B5EF4-FFF2-40B4-BE49-F238E27FC236}">
                <a16:creationId xmlns="" xmlns:a16="http://schemas.microsoft.com/office/drawing/2014/main" id="{D1995825-E779-4E1D-B9C3-5252EFFF0094}"/>
              </a:ext>
            </a:extLst>
          </p:cNvPr>
          <p:cNvSpPr/>
          <p:nvPr/>
        </p:nvSpPr>
        <p:spPr bwMode="auto">
          <a:xfrm>
            <a:off x="169710" y="3824553"/>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8" name="Arrow: Down 27">
            <a:extLst>
              <a:ext uri="{FF2B5EF4-FFF2-40B4-BE49-F238E27FC236}">
                <a16:creationId xmlns="" xmlns:a16="http://schemas.microsoft.com/office/drawing/2014/main" id="{3A586D12-4DAC-4082-8E95-9F855F8E0546}"/>
              </a:ext>
            </a:extLst>
          </p:cNvPr>
          <p:cNvSpPr/>
          <p:nvPr/>
        </p:nvSpPr>
        <p:spPr bwMode="auto">
          <a:xfrm>
            <a:off x="169710" y="4666290"/>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pic>
        <p:nvPicPr>
          <p:cNvPr id="29" name="Picture 28">
            <a:extLst>
              <a:ext uri="{FF2B5EF4-FFF2-40B4-BE49-F238E27FC236}">
                <a16:creationId xmlns="" xmlns:a16="http://schemas.microsoft.com/office/drawing/2014/main" id="{436809CB-F7DE-45EB-AF8F-18FE2DF4FD8B}"/>
              </a:ext>
            </a:extLst>
          </p:cNvPr>
          <p:cNvPicPr>
            <a:picLocks noChangeAspect="1"/>
          </p:cNvPicPr>
          <p:nvPr/>
        </p:nvPicPr>
        <p:blipFill>
          <a:blip r:embed="rId5"/>
          <a:stretch>
            <a:fillRect/>
          </a:stretch>
        </p:blipFill>
        <p:spPr>
          <a:xfrm>
            <a:off x="838200" y="1657228"/>
            <a:ext cx="1673818" cy="2121038"/>
          </a:xfrm>
          <a:prstGeom prst="rect">
            <a:avLst/>
          </a:prstGeom>
        </p:spPr>
      </p:pic>
      <p:pic>
        <p:nvPicPr>
          <p:cNvPr id="30" name="Picture 29">
            <a:extLst>
              <a:ext uri="{FF2B5EF4-FFF2-40B4-BE49-F238E27FC236}">
                <a16:creationId xmlns="" xmlns:a16="http://schemas.microsoft.com/office/drawing/2014/main" id="{CD369033-8408-40B8-A7A0-47450CB75FAA}"/>
              </a:ext>
            </a:extLst>
          </p:cNvPr>
          <p:cNvPicPr>
            <a:picLocks noChangeAspect="1"/>
          </p:cNvPicPr>
          <p:nvPr/>
        </p:nvPicPr>
        <p:blipFill>
          <a:blip r:embed="rId6"/>
          <a:stretch>
            <a:fillRect/>
          </a:stretch>
        </p:blipFill>
        <p:spPr>
          <a:xfrm>
            <a:off x="956195" y="4867161"/>
            <a:ext cx="1324088" cy="1736533"/>
          </a:xfrm>
          <a:prstGeom prst="rect">
            <a:avLst/>
          </a:prstGeom>
        </p:spPr>
      </p:pic>
      <p:grpSp>
        <p:nvGrpSpPr>
          <p:cNvPr id="789512" name="Group 789511">
            <a:extLst>
              <a:ext uri="{FF2B5EF4-FFF2-40B4-BE49-F238E27FC236}">
                <a16:creationId xmlns="" xmlns:a16="http://schemas.microsoft.com/office/drawing/2014/main" id="{C9C3C7B2-FDA9-4120-B29B-01C1F6050ECE}"/>
              </a:ext>
            </a:extLst>
          </p:cNvPr>
          <p:cNvGrpSpPr/>
          <p:nvPr/>
        </p:nvGrpSpPr>
        <p:grpSpPr>
          <a:xfrm>
            <a:off x="4495800" y="791071"/>
            <a:ext cx="6930493" cy="5803442"/>
            <a:chOff x="4495800" y="791071"/>
            <a:chExt cx="6930493" cy="5803442"/>
          </a:xfrm>
        </p:grpSpPr>
        <p:grpSp>
          <p:nvGrpSpPr>
            <p:cNvPr id="789505" name="Group 789504">
              <a:extLst>
                <a:ext uri="{FF2B5EF4-FFF2-40B4-BE49-F238E27FC236}">
                  <a16:creationId xmlns="" xmlns:a16="http://schemas.microsoft.com/office/drawing/2014/main" id="{F760C867-8AF2-45BA-82E4-BF50E87DA5BE}"/>
                </a:ext>
              </a:extLst>
            </p:cNvPr>
            <p:cNvGrpSpPr/>
            <p:nvPr/>
          </p:nvGrpSpPr>
          <p:grpSpPr>
            <a:xfrm>
              <a:off x="4495800" y="791071"/>
              <a:ext cx="6930493" cy="4203905"/>
              <a:chOff x="3996064" y="2715894"/>
              <a:chExt cx="7239741" cy="4114374"/>
            </a:xfrm>
          </p:grpSpPr>
          <p:pic>
            <p:nvPicPr>
              <p:cNvPr id="31" name="Picture 30">
                <a:extLst>
                  <a:ext uri="{FF2B5EF4-FFF2-40B4-BE49-F238E27FC236}">
                    <a16:creationId xmlns="" xmlns:a16="http://schemas.microsoft.com/office/drawing/2014/main" id="{E2AC9D36-6DE6-4229-A53B-81BB55437503}"/>
                  </a:ext>
                </a:extLst>
              </p:cNvPr>
              <p:cNvPicPr>
                <a:picLocks noChangeAspect="1"/>
              </p:cNvPicPr>
              <p:nvPr/>
            </p:nvPicPr>
            <p:blipFill>
              <a:blip r:embed="rId7"/>
              <a:stretch>
                <a:fillRect/>
              </a:stretch>
            </p:blipFill>
            <p:spPr>
              <a:xfrm>
                <a:off x="3996064" y="2715894"/>
                <a:ext cx="7239741" cy="4114374"/>
              </a:xfrm>
              <a:prstGeom prst="rect">
                <a:avLst/>
              </a:prstGeom>
            </p:spPr>
          </p:pic>
          <p:sp>
            <p:nvSpPr>
              <p:cNvPr id="789504" name="TextBox 789503">
                <a:extLst>
                  <a:ext uri="{FF2B5EF4-FFF2-40B4-BE49-F238E27FC236}">
                    <a16:creationId xmlns="" xmlns:a16="http://schemas.microsoft.com/office/drawing/2014/main" id="{CF6F1570-1A63-477C-B57A-003A78E41331}"/>
                  </a:ext>
                </a:extLst>
              </p:cNvPr>
              <p:cNvSpPr txBox="1"/>
              <p:nvPr/>
            </p:nvSpPr>
            <p:spPr>
              <a:xfrm>
                <a:off x="4553265" y="2888456"/>
                <a:ext cx="1967205" cy="369332"/>
              </a:xfrm>
              <a:prstGeom prst="rect">
                <a:avLst/>
              </a:prstGeom>
              <a:noFill/>
            </p:spPr>
            <p:txBody>
              <a:bodyPr wrap="none" rtlCol="0">
                <a:spAutoFit/>
              </a:bodyPr>
              <a:lstStyle/>
              <a:p>
                <a:r>
                  <a:rPr lang="en-US" sz="1800" dirty="0">
                    <a:solidFill>
                      <a:schemeClr val="accent5">
                        <a:lumMod val="25000"/>
                      </a:schemeClr>
                    </a:solidFill>
                  </a:rPr>
                  <a:t>After Image2 slits</a:t>
                </a:r>
              </a:p>
            </p:txBody>
          </p:sp>
        </p:grpSp>
        <p:pic>
          <p:nvPicPr>
            <p:cNvPr id="789507" name="Picture 789506">
              <a:extLst>
                <a:ext uri="{FF2B5EF4-FFF2-40B4-BE49-F238E27FC236}">
                  <a16:creationId xmlns="" xmlns:a16="http://schemas.microsoft.com/office/drawing/2014/main" id="{D131EEC1-63B2-47C4-8DE6-8C098C59C450}"/>
                </a:ext>
              </a:extLst>
            </p:cNvPr>
            <p:cNvPicPr>
              <a:picLocks noChangeAspect="1"/>
            </p:cNvPicPr>
            <p:nvPr/>
          </p:nvPicPr>
          <p:blipFill>
            <a:blip r:embed="rId8"/>
            <a:stretch>
              <a:fillRect/>
            </a:stretch>
          </p:blipFill>
          <p:spPr>
            <a:xfrm>
              <a:off x="4953000" y="5469713"/>
              <a:ext cx="2687700" cy="1124800"/>
            </a:xfrm>
            <a:prstGeom prst="rect">
              <a:avLst/>
            </a:prstGeom>
          </p:spPr>
        </p:pic>
      </p:grpSp>
      <p:grpSp>
        <p:nvGrpSpPr>
          <p:cNvPr id="789513" name="Group 789512">
            <a:extLst>
              <a:ext uri="{FF2B5EF4-FFF2-40B4-BE49-F238E27FC236}">
                <a16:creationId xmlns="" xmlns:a16="http://schemas.microsoft.com/office/drawing/2014/main" id="{6A75434F-94F4-4AB4-818B-62699AA9FBA4}"/>
              </a:ext>
            </a:extLst>
          </p:cNvPr>
          <p:cNvGrpSpPr/>
          <p:nvPr/>
        </p:nvGrpSpPr>
        <p:grpSpPr>
          <a:xfrm>
            <a:off x="7640700" y="5469713"/>
            <a:ext cx="4327139" cy="1148519"/>
            <a:chOff x="7640700" y="5469713"/>
            <a:chExt cx="4327139" cy="1148519"/>
          </a:xfrm>
        </p:grpSpPr>
        <p:cxnSp>
          <p:nvCxnSpPr>
            <p:cNvPr id="789509" name="Straight Arrow Connector 789508">
              <a:extLst>
                <a:ext uri="{FF2B5EF4-FFF2-40B4-BE49-F238E27FC236}">
                  <a16:creationId xmlns="" xmlns:a16="http://schemas.microsoft.com/office/drawing/2014/main" id="{5499B91E-7742-49A6-A27D-94FF98F19B00}"/>
                </a:ext>
              </a:extLst>
            </p:cNvPr>
            <p:cNvCxnSpPr>
              <a:cxnSpLocks/>
            </p:cNvCxnSpPr>
            <p:nvPr/>
          </p:nvCxnSpPr>
          <p:spPr bwMode="auto">
            <a:xfrm flipV="1">
              <a:off x="7640700" y="5632988"/>
              <a:ext cx="1274700" cy="296686"/>
            </a:xfrm>
            <a:prstGeom prst="straightConnector1">
              <a:avLst/>
            </a:prstGeom>
            <a:noFill/>
            <a:ln w="9525" cap="flat" cmpd="sng" algn="ctr">
              <a:solidFill>
                <a:schemeClr val="accent3">
                  <a:lumMod val="75000"/>
                </a:schemeClr>
              </a:solidFill>
              <a:prstDash val="solid"/>
              <a:round/>
              <a:headEnd type="none" w="med" len="med"/>
              <a:tailEnd type="triangle"/>
            </a:ln>
            <a:effectLst/>
          </p:spPr>
        </p:cxnSp>
        <p:sp>
          <p:nvSpPr>
            <p:cNvPr id="789510" name="TextBox 789509">
              <a:extLst>
                <a:ext uri="{FF2B5EF4-FFF2-40B4-BE49-F238E27FC236}">
                  <a16:creationId xmlns="" xmlns:a16="http://schemas.microsoft.com/office/drawing/2014/main" id="{09DC26C9-B3A6-4C9A-9081-AD1939CB94A6}"/>
                </a:ext>
              </a:extLst>
            </p:cNvPr>
            <p:cNvSpPr txBox="1"/>
            <p:nvPr/>
          </p:nvSpPr>
          <p:spPr>
            <a:xfrm>
              <a:off x="8915400" y="5469713"/>
              <a:ext cx="3052439" cy="430887"/>
            </a:xfrm>
            <a:prstGeom prst="rect">
              <a:avLst/>
            </a:prstGeom>
            <a:noFill/>
          </p:spPr>
          <p:txBody>
            <a:bodyPr wrap="none" rtlCol="0">
              <a:spAutoFit/>
            </a:bodyPr>
            <a:lstStyle/>
            <a:p>
              <a:r>
                <a:rPr lang="en-US" sz="1100" dirty="0">
                  <a:solidFill>
                    <a:schemeClr val="accent5">
                      <a:lumMod val="25000"/>
                    </a:schemeClr>
                  </a:solidFill>
                </a:rPr>
                <a:t>It corresponds to 2 events/day,</a:t>
              </a:r>
              <a:br>
                <a:rPr lang="en-US" sz="1100" dirty="0">
                  <a:solidFill>
                    <a:schemeClr val="accent5">
                      <a:lumMod val="25000"/>
                    </a:schemeClr>
                  </a:solidFill>
                </a:rPr>
              </a:br>
              <a:r>
                <a:rPr lang="en-US" sz="1100" dirty="0">
                  <a:solidFill>
                    <a:schemeClr val="accent5">
                      <a:lumMod val="25000"/>
                    </a:schemeClr>
                  </a:solidFill>
                </a:rPr>
                <a:t>but in reality it will be less </a:t>
              </a:r>
              <a:r>
                <a:rPr lang="en-US" sz="1000" dirty="0">
                  <a:solidFill>
                    <a:schemeClr val="tx1">
                      <a:lumMod val="75000"/>
                    </a:schemeClr>
                  </a:solidFill>
                </a:rPr>
                <a:t>(“calcium” anomaly)</a:t>
              </a:r>
            </a:p>
          </p:txBody>
        </p:sp>
        <p:cxnSp>
          <p:nvCxnSpPr>
            <p:cNvPr id="44" name="Straight Arrow Connector 43">
              <a:extLst>
                <a:ext uri="{FF2B5EF4-FFF2-40B4-BE49-F238E27FC236}">
                  <a16:creationId xmlns="" xmlns:a16="http://schemas.microsoft.com/office/drawing/2014/main" id="{486EA506-38AE-48F4-A853-0A300A838939}"/>
                </a:ext>
              </a:extLst>
            </p:cNvPr>
            <p:cNvCxnSpPr>
              <a:cxnSpLocks/>
            </p:cNvCxnSpPr>
            <p:nvPr/>
          </p:nvCxnSpPr>
          <p:spPr bwMode="auto">
            <a:xfrm>
              <a:off x="7640700" y="6180456"/>
              <a:ext cx="1198500" cy="144144"/>
            </a:xfrm>
            <a:prstGeom prst="straightConnector1">
              <a:avLst/>
            </a:prstGeom>
            <a:noFill/>
            <a:ln w="9525" cap="flat" cmpd="sng" algn="ctr">
              <a:solidFill>
                <a:schemeClr val="accent3">
                  <a:lumMod val="75000"/>
                </a:schemeClr>
              </a:solidFill>
              <a:prstDash val="solid"/>
              <a:round/>
              <a:headEnd type="none" w="med" len="med"/>
              <a:tailEnd type="triangle"/>
            </a:ln>
            <a:effectLst/>
          </p:spPr>
        </p:cxnSp>
        <p:sp>
          <p:nvSpPr>
            <p:cNvPr id="46" name="TextBox 45">
              <a:extLst>
                <a:ext uri="{FF2B5EF4-FFF2-40B4-BE49-F238E27FC236}">
                  <a16:creationId xmlns="" xmlns:a16="http://schemas.microsoft.com/office/drawing/2014/main" id="{9FEF4F80-378D-43D9-A850-7216F96C2D37}"/>
                </a:ext>
              </a:extLst>
            </p:cNvPr>
            <p:cNvSpPr txBox="1"/>
            <p:nvPr/>
          </p:nvSpPr>
          <p:spPr>
            <a:xfrm>
              <a:off x="8862863" y="6187345"/>
              <a:ext cx="2127505" cy="430887"/>
            </a:xfrm>
            <a:prstGeom prst="rect">
              <a:avLst/>
            </a:prstGeom>
            <a:noFill/>
          </p:spPr>
          <p:txBody>
            <a:bodyPr wrap="none" rtlCol="0">
              <a:spAutoFit/>
            </a:bodyPr>
            <a:lstStyle/>
            <a:p>
              <a:r>
                <a:rPr lang="en-US" sz="1100" dirty="0">
                  <a:solidFill>
                    <a:schemeClr val="accent5">
                      <a:lumMod val="25000"/>
                    </a:schemeClr>
                  </a:solidFill>
                </a:rPr>
                <a:t>Still very high.</a:t>
              </a:r>
              <a:br>
                <a:rPr lang="en-US" sz="1100" dirty="0">
                  <a:solidFill>
                    <a:schemeClr val="accent5">
                      <a:lumMod val="25000"/>
                    </a:schemeClr>
                  </a:solidFill>
                </a:rPr>
              </a:br>
              <a:r>
                <a:rPr lang="en-US" sz="1100" dirty="0">
                  <a:solidFill>
                    <a:schemeClr val="accent5">
                      <a:lumMod val="25000"/>
                    </a:schemeClr>
                  </a:solidFill>
                </a:rPr>
                <a:t>DAQ rate should less 1000 cps</a:t>
              </a:r>
            </a:p>
          </p:txBody>
        </p:sp>
      </p:grpSp>
    </p:spTree>
    <p:extLst>
      <p:ext uri="{BB962C8B-B14F-4D97-AF65-F5344CB8AC3E}">
        <p14:creationId xmlns:p14="http://schemas.microsoft.com/office/powerpoint/2010/main" val="18927763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95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9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90600" y="0"/>
            <a:ext cx="9677399" cy="533400"/>
          </a:xfrm>
        </p:spPr>
        <p:txBody>
          <a:bodyPr/>
          <a:lstStyle/>
          <a:p>
            <a:pPr eaLnBrk="1" hangingPunct="1">
              <a:tabLst>
                <a:tab pos="857220" algn="l"/>
              </a:tabLst>
              <a:defRPr/>
            </a:pPr>
            <a:r>
              <a:rPr lang="en-US" sz="2800" b="1" dirty="0"/>
              <a:t>“Wedge” selection (energy loss difference)</a:t>
            </a:r>
          </a:p>
        </p:txBody>
      </p:sp>
      <p:sp>
        <p:nvSpPr>
          <p:cNvPr id="21" name="Footer Placeholder 20"/>
          <p:cNvSpPr>
            <a:spLocks noGrp="1"/>
          </p:cNvSpPr>
          <p:nvPr>
            <p:ph type="ftr" sz="quarter" idx="11"/>
          </p:nvPr>
        </p:nvSpPr>
        <p:spPr/>
        <p:txBody>
          <a:bodyPr/>
          <a:lstStyle/>
          <a:p>
            <a:pPr>
              <a:defRPr/>
            </a:pPr>
            <a:r>
              <a:rPr lang="nn-NO"/>
              <a:t>OT@SIM.NSCL.MSU  04/04/18</a:t>
            </a:r>
            <a:endParaRPr lang="en-US"/>
          </a:p>
        </p:txBody>
      </p:sp>
      <p:sp>
        <p:nvSpPr>
          <p:cNvPr id="10" name="Slide Number Placeholder 9"/>
          <p:cNvSpPr>
            <a:spLocks noGrp="1"/>
          </p:cNvSpPr>
          <p:nvPr>
            <p:ph type="sldNum" sz="quarter" idx="12"/>
          </p:nvPr>
        </p:nvSpPr>
        <p:spPr/>
        <p:txBody>
          <a:bodyPr/>
          <a:lstStyle/>
          <a:p>
            <a:pPr>
              <a:defRPr/>
            </a:pPr>
            <a:fld id="{F2F21981-AD5D-4B5F-B513-F44163497774}" type="slidenum">
              <a:rPr lang="en-US" smtClean="0"/>
              <a:pPr>
                <a:defRPr/>
              </a:pPr>
              <a:t>33</a:t>
            </a:fld>
            <a:endParaRPr lang="en-US"/>
          </a:p>
        </p:txBody>
      </p:sp>
      <p:pic>
        <p:nvPicPr>
          <p:cNvPr id="7" name="Picture 6">
            <a:extLst>
              <a:ext uri="{FF2B5EF4-FFF2-40B4-BE49-F238E27FC236}">
                <a16:creationId xmlns="" xmlns:a16="http://schemas.microsoft.com/office/drawing/2014/main" id="{8B6B142C-6C89-475E-95CB-4193C16285A3}"/>
              </a:ext>
            </a:extLst>
          </p:cNvPr>
          <p:cNvPicPr>
            <a:picLocks noChangeAspect="1"/>
          </p:cNvPicPr>
          <p:nvPr/>
        </p:nvPicPr>
        <p:blipFill>
          <a:blip r:embed="rId2"/>
          <a:stretch>
            <a:fillRect/>
          </a:stretch>
        </p:blipFill>
        <p:spPr>
          <a:xfrm>
            <a:off x="0" y="715030"/>
            <a:ext cx="6400800" cy="1181595"/>
          </a:xfrm>
          <a:prstGeom prst="rect">
            <a:avLst/>
          </a:prstGeom>
        </p:spPr>
      </p:pic>
      <p:sp>
        <p:nvSpPr>
          <p:cNvPr id="8" name="Rectangle 7">
            <a:extLst>
              <a:ext uri="{FF2B5EF4-FFF2-40B4-BE49-F238E27FC236}">
                <a16:creationId xmlns="" xmlns:a16="http://schemas.microsoft.com/office/drawing/2014/main" id="{2F4A083F-923D-48EA-A05A-BD06CF1C2BF5}"/>
              </a:ext>
            </a:extLst>
          </p:cNvPr>
          <p:cNvSpPr/>
          <p:nvPr/>
        </p:nvSpPr>
        <p:spPr>
          <a:xfrm>
            <a:off x="5268087" y="1678491"/>
            <a:ext cx="1122423" cy="246221"/>
          </a:xfrm>
          <a:prstGeom prst="rect">
            <a:avLst/>
          </a:prstGeom>
        </p:spPr>
        <p:txBody>
          <a:bodyPr wrap="none">
            <a:spAutoFit/>
          </a:bodyPr>
          <a:lstStyle/>
          <a:p>
            <a:r>
              <a:rPr lang="en-US" sz="1000" i="1" dirty="0">
                <a:solidFill>
                  <a:schemeClr val="bg1">
                    <a:lumMod val="75000"/>
                  </a:schemeClr>
                </a:solidFill>
              </a:rPr>
              <a:t>www-pdg.lbl.gov</a:t>
            </a:r>
            <a:endParaRPr lang="en-US" sz="1000" dirty="0">
              <a:solidFill>
                <a:schemeClr val="bg1">
                  <a:lumMod val="75000"/>
                </a:schemeClr>
              </a:solidFill>
            </a:endParaRPr>
          </a:p>
        </p:txBody>
      </p:sp>
      <p:cxnSp>
        <p:nvCxnSpPr>
          <p:cNvPr id="19" name="Straight Arrow Connector 18">
            <a:extLst>
              <a:ext uri="{FF2B5EF4-FFF2-40B4-BE49-F238E27FC236}">
                <a16:creationId xmlns="" xmlns:a16="http://schemas.microsoft.com/office/drawing/2014/main" id="{C19F9E96-0883-4607-BE8B-1E1595180A06}"/>
              </a:ext>
            </a:extLst>
          </p:cNvPr>
          <p:cNvCxnSpPr>
            <a:cxnSpLocks/>
          </p:cNvCxnSpPr>
          <p:nvPr/>
        </p:nvCxnSpPr>
        <p:spPr bwMode="auto">
          <a:xfrm>
            <a:off x="1882966" y="1724832"/>
            <a:ext cx="0" cy="343586"/>
          </a:xfrm>
          <a:prstGeom prst="straightConnector1">
            <a:avLst/>
          </a:prstGeom>
          <a:noFill/>
          <a:ln w="9525" cap="flat" cmpd="sng" algn="ctr">
            <a:solidFill>
              <a:schemeClr val="accent3">
                <a:lumMod val="75000"/>
              </a:schemeClr>
            </a:solidFill>
            <a:prstDash val="solid"/>
            <a:round/>
            <a:headEnd type="none" w="med" len="med"/>
            <a:tailEnd type="triangle"/>
          </a:ln>
          <a:effectLst/>
        </p:spPr>
      </p:cxnSp>
      <p:sp>
        <p:nvSpPr>
          <p:cNvPr id="22" name="TextBox 21">
            <a:extLst>
              <a:ext uri="{FF2B5EF4-FFF2-40B4-BE49-F238E27FC236}">
                <a16:creationId xmlns="" xmlns:a16="http://schemas.microsoft.com/office/drawing/2014/main" id="{C7C18CCF-5C37-46B4-AE84-AFDB8D6593A7}"/>
              </a:ext>
            </a:extLst>
          </p:cNvPr>
          <p:cNvSpPr txBox="1"/>
          <p:nvPr/>
        </p:nvSpPr>
        <p:spPr>
          <a:xfrm>
            <a:off x="1503695" y="2072550"/>
            <a:ext cx="758542" cy="553998"/>
          </a:xfrm>
          <a:prstGeom prst="rect">
            <a:avLst/>
          </a:prstGeom>
          <a:noFill/>
        </p:spPr>
        <p:txBody>
          <a:bodyPr wrap="none" rtlCol="0">
            <a:spAutoFit/>
          </a:bodyPr>
          <a:lstStyle/>
          <a:p>
            <a:pPr algn="ctr"/>
            <a:r>
              <a:rPr lang="en-US" sz="1000" dirty="0">
                <a:solidFill>
                  <a:schemeClr val="accent3">
                    <a:lumMod val="50000"/>
                  </a:schemeClr>
                </a:solidFill>
              </a:rPr>
              <a:t>Atomic </a:t>
            </a:r>
          </a:p>
          <a:p>
            <a:pPr algn="ctr"/>
            <a:r>
              <a:rPr lang="en-US" sz="1000" dirty="0">
                <a:solidFill>
                  <a:schemeClr val="accent3">
                    <a:lumMod val="50000"/>
                  </a:schemeClr>
                </a:solidFill>
              </a:rPr>
              <a:t>number of</a:t>
            </a:r>
          </a:p>
          <a:p>
            <a:pPr algn="ctr"/>
            <a:r>
              <a:rPr lang="en-US" sz="1000" dirty="0">
                <a:solidFill>
                  <a:schemeClr val="accent3">
                    <a:lumMod val="50000"/>
                  </a:schemeClr>
                </a:solidFill>
              </a:rPr>
              <a:t> fragment</a:t>
            </a:r>
          </a:p>
        </p:txBody>
      </p:sp>
      <p:cxnSp>
        <p:nvCxnSpPr>
          <p:cNvPr id="24" name="Straight Arrow Connector 23">
            <a:extLst>
              <a:ext uri="{FF2B5EF4-FFF2-40B4-BE49-F238E27FC236}">
                <a16:creationId xmlns="" xmlns:a16="http://schemas.microsoft.com/office/drawing/2014/main" id="{554D1839-5901-4126-A1B3-7CCB4A641E0A}"/>
              </a:ext>
            </a:extLst>
          </p:cNvPr>
          <p:cNvCxnSpPr>
            <a:cxnSpLocks/>
          </p:cNvCxnSpPr>
          <p:nvPr/>
        </p:nvCxnSpPr>
        <p:spPr bwMode="auto">
          <a:xfrm>
            <a:off x="2234986" y="1868925"/>
            <a:ext cx="203414" cy="199493"/>
          </a:xfrm>
          <a:prstGeom prst="straightConnector1">
            <a:avLst/>
          </a:prstGeom>
          <a:noFill/>
          <a:ln w="9525" cap="flat" cmpd="sng" algn="ctr">
            <a:solidFill>
              <a:schemeClr val="accent3">
                <a:lumMod val="75000"/>
              </a:schemeClr>
            </a:solidFill>
            <a:prstDash val="solid"/>
            <a:round/>
            <a:headEnd type="none" w="med" len="med"/>
            <a:tailEnd type="triangle"/>
          </a:ln>
          <a:effectLst/>
        </p:spPr>
      </p:cxnSp>
      <p:sp>
        <p:nvSpPr>
          <p:cNvPr id="25" name="TextBox 24">
            <a:extLst>
              <a:ext uri="{FF2B5EF4-FFF2-40B4-BE49-F238E27FC236}">
                <a16:creationId xmlns="" xmlns:a16="http://schemas.microsoft.com/office/drawing/2014/main" id="{D22310F7-3356-4495-9C08-2942976A90E4}"/>
              </a:ext>
            </a:extLst>
          </p:cNvPr>
          <p:cNvSpPr txBox="1"/>
          <p:nvPr/>
        </p:nvSpPr>
        <p:spPr>
          <a:xfrm>
            <a:off x="2221359" y="2072550"/>
            <a:ext cx="731290" cy="400110"/>
          </a:xfrm>
          <a:prstGeom prst="rect">
            <a:avLst/>
          </a:prstGeom>
          <a:noFill/>
        </p:spPr>
        <p:txBody>
          <a:bodyPr wrap="none" rtlCol="0">
            <a:spAutoFit/>
          </a:bodyPr>
          <a:lstStyle/>
          <a:p>
            <a:pPr algn="ctr"/>
            <a:r>
              <a:rPr lang="en-US" sz="1000" dirty="0">
                <a:solidFill>
                  <a:schemeClr val="accent3">
                    <a:lumMod val="50000"/>
                  </a:schemeClr>
                </a:solidFill>
              </a:rPr>
              <a:t>Fragment</a:t>
            </a:r>
          </a:p>
          <a:p>
            <a:pPr algn="ctr"/>
            <a:r>
              <a:rPr lang="en-US" sz="1000" dirty="0">
                <a:solidFill>
                  <a:schemeClr val="accent3">
                    <a:lumMod val="50000"/>
                  </a:schemeClr>
                </a:solidFill>
              </a:rPr>
              <a:t>velocity</a:t>
            </a:r>
          </a:p>
        </p:txBody>
      </p:sp>
      <p:grpSp>
        <p:nvGrpSpPr>
          <p:cNvPr id="14349" name="Group 14348">
            <a:extLst>
              <a:ext uri="{FF2B5EF4-FFF2-40B4-BE49-F238E27FC236}">
                <a16:creationId xmlns="" xmlns:a16="http://schemas.microsoft.com/office/drawing/2014/main" id="{CC98FC4C-2534-442F-ADC8-DDA6186B70C4}"/>
              </a:ext>
            </a:extLst>
          </p:cNvPr>
          <p:cNvGrpSpPr/>
          <p:nvPr/>
        </p:nvGrpSpPr>
        <p:grpSpPr>
          <a:xfrm>
            <a:off x="468121" y="3160919"/>
            <a:ext cx="4819199" cy="3468481"/>
            <a:chOff x="468121" y="3160919"/>
            <a:chExt cx="4819199" cy="3468481"/>
          </a:xfrm>
        </p:grpSpPr>
        <p:pic>
          <p:nvPicPr>
            <p:cNvPr id="26" name="Picture 25">
              <a:extLst>
                <a:ext uri="{FF2B5EF4-FFF2-40B4-BE49-F238E27FC236}">
                  <a16:creationId xmlns="" xmlns:a16="http://schemas.microsoft.com/office/drawing/2014/main" id="{086B3756-89D7-4200-A28B-F992AE6729BC}"/>
                </a:ext>
              </a:extLst>
            </p:cNvPr>
            <p:cNvPicPr>
              <a:picLocks noChangeAspect="1"/>
            </p:cNvPicPr>
            <p:nvPr/>
          </p:nvPicPr>
          <p:blipFill>
            <a:blip r:embed="rId3"/>
            <a:stretch>
              <a:fillRect/>
            </a:stretch>
          </p:blipFill>
          <p:spPr>
            <a:xfrm>
              <a:off x="762000" y="4539080"/>
              <a:ext cx="4525320" cy="2090320"/>
            </a:xfrm>
            <a:prstGeom prst="rect">
              <a:avLst/>
            </a:prstGeom>
          </p:spPr>
        </p:pic>
        <p:pic>
          <p:nvPicPr>
            <p:cNvPr id="28" name="Picture 27">
              <a:extLst>
                <a:ext uri="{FF2B5EF4-FFF2-40B4-BE49-F238E27FC236}">
                  <a16:creationId xmlns="" xmlns:a16="http://schemas.microsoft.com/office/drawing/2014/main" id="{319B1F18-8D90-45EA-942F-099EEDB4A5C2}"/>
                </a:ext>
              </a:extLst>
            </p:cNvPr>
            <p:cNvPicPr>
              <a:picLocks noChangeAspect="1"/>
            </p:cNvPicPr>
            <p:nvPr/>
          </p:nvPicPr>
          <p:blipFill>
            <a:blip r:embed="rId4"/>
            <a:stretch>
              <a:fillRect/>
            </a:stretch>
          </p:blipFill>
          <p:spPr>
            <a:xfrm>
              <a:off x="468121" y="3160919"/>
              <a:ext cx="2005894" cy="1036000"/>
            </a:xfrm>
            <a:prstGeom prst="rect">
              <a:avLst/>
            </a:prstGeom>
          </p:spPr>
        </p:pic>
        <p:cxnSp>
          <p:nvCxnSpPr>
            <p:cNvPr id="30" name="Straight Arrow Connector 29">
              <a:extLst>
                <a:ext uri="{FF2B5EF4-FFF2-40B4-BE49-F238E27FC236}">
                  <a16:creationId xmlns="" xmlns:a16="http://schemas.microsoft.com/office/drawing/2014/main" id="{03F7E88F-0DA1-4B38-98F7-32613F6D7F32}"/>
                </a:ext>
              </a:extLst>
            </p:cNvPr>
            <p:cNvCxnSpPr>
              <a:cxnSpLocks/>
              <a:stCxn id="14339" idx="2"/>
            </p:cNvCxnSpPr>
            <p:nvPr/>
          </p:nvCxnSpPr>
          <p:spPr bwMode="auto">
            <a:xfrm>
              <a:off x="1067363" y="4144820"/>
              <a:ext cx="349846" cy="280767"/>
            </a:xfrm>
            <a:prstGeom prst="straightConnector1">
              <a:avLst/>
            </a:prstGeom>
            <a:noFill/>
            <a:ln w="9525" cap="flat" cmpd="sng" algn="ctr">
              <a:solidFill>
                <a:srgbClr val="FF0000"/>
              </a:solidFill>
              <a:prstDash val="solid"/>
              <a:round/>
              <a:headEnd type="none" w="med" len="med"/>
              <a:tailEnd type="triangle"/>
            </a:ln>
            <a:effectLst/>
          </p:spPr>
        </p:cxnSp>
        <p:sp>
          <p:nvSpPr>
            <p:cNvPr id="14339" name="Rectangle: Rounded Corners 14338">
              <a:extLst>
                <a:ext uri="{FF2B5EF4-FFF2-40B4-BE49-F238E27FC236}">
                  <a16:creationId xmlns="" xmlns:a16="http://schemas.microsoft.com/office/drawing/2014/main" id="{241724B7-56FF-46F1-AFEE-F00EE5312D11}"/>
                </a:ext>
              </a:extLst>
            </p:cNvPr>
            <p:cNvSpPr/>
            <p:nvPr/>
          </p:nvSpPr>
          <p:spPr bwMode="auto">
            <a:xfrm>
              <a:off x="495863" y="3829069"/>
              <a:ext cx="1143000" cy="315751"/>
            </a:xfrm>
            <a:prstGeom prst="roundRect">
              <a:avLst/>
            </a:prstGeom>
            <a:noFill/>
            <a:ln w="508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sp>
        <p:nvSpPr>
          <p:cNvPr id="5" name="TextBox 4"/>
          <p:cNvSpPr txBox="1"/>
          <p:nvPr/>
        </p:nvSpPr>
        <p:spPr>
          <a:xfrm>
            <a:off x="3200400" y="2126214"/>
            <a:ext cx="2922050" cy="400110"/>
          </a:xfrm>
          <a:prstGeom prst="rect">
            <a:avLst/>
          </a:prstGeom>
          <a:noFill/>
        </p:spPr>
        <p:txBody>
          <a:bodyPr wrap="square" rtlCol="0">
            <a:spAutoFit/>
          </a:bodyPr>
          <a:lstStyle/>
          <a:p>
            <a:r>
              <a:rPr lang="en-US" sz="1000" dirty="0">
                <a:solidFill>
                  <a:schemeClr val="accent3">
                    <a:lumMod val="50000"/>
                  </a:schemeClr>
                </a:solidFill>
              </a:rPr>
              <a:t>Then higher Z or smaller velocity,</a:t>
            </a:r>
            <a:br>
              <a:rPr lang="en-US" sz="1000" dirty="0">
                <a:solidFill>
                  <a:schemeClr val="accent3">
                    <a:lumMod val="50000"/>
                  </a:schemeClr>
                </a:solidFill>
              </a:rPr>
            </a:br>
            <a:r>
              <a:rPr lang="en-US" sz="1000" dirty="0">
                <a:solidFill>
                  <a:schemeClr val="accent3">
                    <a:lumMod val="50000"/>
                  </a:schemeClr>
                </a:solidFill>
              </a:rPr>
              <a:t>then larger </a:t>
            </a:r>
            <a:r>
              <a:rPr lang="en-US" sz="1000" dirty="0" err="1">
                <a:solidFill>
                  <a:schemeClr val="accent3">
                    <a:lumMod val="50000"/>
                  </a:schemeClr>
                </a:solidFill>
              </a:rPr>
              <a:t>dE</a:t>
            </a:r>
            <a:r>
              <a:rPr lang="en-US" sz="1000" dirty="0">
                <a:solidFill>
                  <a:schemeClr val="accent3">
                    <a:lumMod val="50000"/>
                  </a:schemeClr>
                </a:solidFill>
              </a:rPr>
              <a:t>/dx  </a:t>
            </a:r>
            <a:r>
              <a:rPr lang="en-US" sz="800" dirty="0">
                <a:solidFill>
                  <a:schemeClr val="tx2">
                    <a:lumMod val="75000"/>
                  </a:schemeClr>
                </a:solidFill>
              </a:rPr>
              <a:t>(in 10-100 MeV/u energy region)</a:t>
            </a:r>
          </a:p>
        </p:txBody>
      </p:sp>
      <p:sp>
        <p:nvSpPr>
          <p:cNvPr id="12" name="TextBox 11"/>
          <p:cNvSpPr txBox="1"/>
          <p:nvPr/>
        </p:nvSpPr>
        <p:spPr>
          <a:xfrm>
            <a:off x="3339250" y="2526324"/>
            <a:ext cx="2412840" cy="261610"/>
          </a:xfrm>
          <a:prstGeom prst="rect">
            <a:avLst/>
          </a:prstGeom>
          <a:noFill/>
        </p:spPr>
        <p:txBody>
          <a:bodyPr wrap="none" rtlCol="0">
            <a:spAutoFit/>
          </a:bodyPr>
          <a:lstStyle/>
          <a:p>
            <a:r>
              <a:rPr lang="en-US" sz="1100" dirty="0">
                <a:solidFill>
                  <a:srgbClr val="C00000"/>
                </a:solidFill>
              </a:rPr>
              <a:t>“Wedge” = wedge-shaped degrader</a:t>
            </a:r>
          </a:p>
        </p:txBody>
      </p:sp>
      <p:grpSp>
        <p:nvGrpSpPr>
          <p:cNvPr id="15" name="Group 14"/>
          <p:cNvGrpSpPr/>
          <p:nvPr/>
        </p:nvGrpSpPr>
        <p:grpSpPr>
          <a:xfrm>
            <a:off x="6652938" y="641602"/>
            <a:ext cx="5386661" cy="2023339"/>
            <a:chOff x="6652938" y="641602"/>
            <a:chExt cx="5386661" cy="2023339"/>
          </a:xfrm>
        </p:grpSpPr>
        <p:pic>
          <p:nvPicPr>
            <p:cNvPr id="6" name="Picture 5">
              <a:extLst>
                <a:ext uri="{FF2B5EF4-FFF2-40B4-BE49-F238E27FC236}">
                  <a16:creationId xmlns="" xmlns:a16="http://schemas.microsoft.com/office/drawing/2014/main" id="{6615F103-268F-43DE-9043-D0AAD8625406}"/>
                </a:ext>
              </a:extLst>
            </p:cNvPr>
            <p:cNvPicPr>
              <a:picLocks noChangeAspect="1"/>
            </p:cNvPicPr>
            <p:nvPr/>
          </p:nvPicPr>
          <p:blipFill>
            <a:blip r:embed="rId5"/>
            <a:stretch>
              <a:fillRect/>
            </a:stretch>
          </p:blipFill>
          <p:spPr>
            <a:xfrm>
              <a:off x="6652938" y="641602"/>
              <a:ext cx="5386661" cy="2023339"/>
            </a:xfrm>
            <a:prstGeom prst="rect">
              <a:avLst/>
            </a:prstGeom>
          </p:spPr>
        </p:pic>
        <p:sp>
          <p:nvSpPr>
            <p:cNvPr id="14" name="TextBox 13"/>
            <p:cNvSpPr txBox="1"/>
            <p:nvPr/>
          </p:nvSpPr>
          <p:spPr>
            <a:xfrm>
              <a:off x="9016650" y="1886775"/>
              <a:ext cx="367408" cy="169277"/>
            </a:xfrm>
            <a:prstGeom prst="rect">
              <a:avLst/>
            </a:prstGeom>
            <a:noFill/>
          </p:spPr>
          <p:txBody>
            <a:bodyPr wrap="none" rtlCol="0">
              <a:spAutoFit/>
            </a:bodyPr>
            <a:lstStyle/>
            <a:p>
              <a:r>
                <a:rPr lang="en-US" sz="500" b="1" dirty="0">
                  <a:solidFill>
                    <a:srgbClr val="C00000"/>
                  </a:solidFill>
                </a:rPr>
                <a:t>+2.5%</a:t>
              </a:r>
            </a:p>
          </p:txBody>
        </p:sp>
        <p:sp>
          <p:nvSpPr>
            <p:cNvPr id="31" name="TextBox 30"/>
            <p:cNvSpPr txBox="1"/>
            <p:nvPr/>
          </p:nvSpPr>
          <p:spPr>
            <a:xfrm>
              <a:off x="8993005" y="1645971"/>
              <a:ext cx="369012" cy="169277"/>
            </a:xfrm>
            <a:prstGeom prst="rect">
              <a:avLst/>
            </a:prstGeom>
            <a:noFill/>
          </p:spPr>
          <p:txBody>
            <a:bodyPr wrap="none" rtlCol="0">
              <a:spAutoFit/>
            </a:bodyPr>
            <a:lstStyle/>
            <a:p>
              <a:r>
                <a:rPr lang="en-US" sz="500" b="1" dirty="0">
                  <a:solidFill>
                    <a:srgbClr val="C00000"/>
                  </a:solidFill>
                </a:rPr>
                <a:t> -2.5%</a:t>
              </a:r>
            </a:p>
          </p:txBody>
        </p:sp>
      </p:grpSp>
      <p:grpSp>
        <p:nvGrpSpPr>
          <p:cNvPr id="16" name="Group 15"/>
          <p:cNvGrpSpPr/>
          <p:nvPr/>
        </p:nvGrpSpPr>
        <p:grpSpPr>
          <a:xfrm>
            <a:off x="5895626" y="2068418"/>
            <a:ext cx="6041759" cy="4711664"/>
            <a:chOff x="5895626" y="2068418"/>
            <a:chExt cx="6041759" cy="4711664"/>
          </a:xfrm>
        </p:grpSpPr>
        <p:pic>
          <p:nvPicPr>
            <p:cNvPr id="3" name="Picture 2"/>
            <p:cNvPicPr>
              <a:picLocks noChangeAspect="1"/>
            </p:cNvPicPr>
            <p:nvPr/>
          </p:nvPicPr>
          <p:blipFill>
            <a:blip r:embed="rId6"/>
            <a:stretch>
              <a:fillRect/>
            </a:stretch>
          </p:blipFill>
          <p:spPr>
            <a:xfrm>
              <a:off x="5895626" y="3149020"/>
              <a:ext cx="6041759" cy="3631062"/>
            </a:xfrm>
            <a:prstGeom prst="rect">
              <a:avLst/>
            </a:prstGeom>
          </p:spPr>
        </p:pic>
        <p:cxnSp>
          <p:nvCxnSpPr>
            <p:cNvPr id="38" name="Straight Arrow Connector 37">
              <a:extLst>
                <a:ext uri="{FF2B5EF4-FFF2-40B4-BE49-F238E27FC236}">
                  <a16:creationId xmlns="" xmlns:a16="http://schemas.microsoft.com/office/drawing/2014/main" id="{42617DD9-2514-4D87-8271-7056B6EE60A4}"/>
                </a:ext>
              </a:extLst>
            </p:cNvPr>
            <p:cNvCxnSpPr>
              <a:cxnSpLocks/>
            </p:cNvCxnSpPr>
            <p:nvPr/>
          </p:nvCxnSpPr>
          <p:spPr bwMode="auto">
            <a:xfrm flipV="1">
              <a:off x="8763000" y="2068418"/>
              <a:ext cx="2590800" cy="1063687"/>
            </a:xfrm>
            <a:prstGeom prst="straightConnector1">
              <a:avLst/>
            </a:prstGeom>
            <a:noFill/>
            <a:ln w="9525"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19796410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3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90600" y="0"/>
            <a:ext cx="9677399" cy="533400"/>
          </a:xfrm>
        </p:spPr>
        <p:txBody>
          <a:bodyPr/>
          <a:lstStyle/>
          <a:p>
            <a:pPr eaLnBrk="1" hangingPunct="1">
              <a:tabLst>
                <a:tab pos="857220" algn="l"/>
              </a:tabLst>
              <a:defRPr/>
            </a:pPr>
            <a:r>
              <a:rPr lang="en-US" sz="2800" b="1" dirty="0"/>
              <a:t>Wedge selection (energy loss difference)</a:t>
            </a:r>
          </a:p>
        </p:txBody>
      </p:sp>
      <p:sp>
        <p:nvSpPr>
          <p:cNvPr id="21" name="Footer Placeholder 20"/>
          <p:cNvSpPr>
            <a:spLocks noGrp="1"/>
          </p:cNvSpPr>
          <p:nvPr>
            <p:ph type="ftr" sz="quarter" idx="11"/>
          </p:nvPr>
        </p:nvSpPr>
        <p:spPr/>
        <p:txBody>
          <a:bodyPr/>
          <a:lstStyle/>
          <a:p>
            <a:pPr>
              <a:defRPr/>
            </a:pPr>
            <a:r>
              <a:rPr lang="nn-NO"/>
              <a:t>OT@SIM.NSCL.MSU  04/04/18</a:t>
            </a:r>
            <a:endParaRPr lang="en-US"/>
          </a:p>
        </p:txBody>
      </p:sp>
      <p:sp>
        <p:nvSpPr>
          <p:cNvPr id="10" name="Slide Number Placeholder 9"/>
          <p:cNvSpPr>
            <a:spLocks noGrp="1"/>
          </p:cNvSpPr>
          <p:nvPr>
            <p:ph type="sldNum" sz="quarter" idx="12"/>
          </p:nvPr>
        </p:nvSpPr>
        <p:spPr/>
        <p:txBody>
          <a:bodyPr/>
          <a:lstStyle/>
          <a:p>
            <a:pPr>
              <a:defRPr/>
            </a:pPr>
            <a:fld id="{F2F21981-AD5D-4B5F-B513-F44163497774}" type="slidenum">
              <a:rPr lang="en-US" smtClean="0"/>
              <a:pPr>
                <a:defRPr/>
              </a:pPr>
              <a:t>34</a:t>
            </a:fld>
            <a:endParaRPr lang="en-US"/>
          </a:p>
        </p:txBody>
      </p:sp>
      <p:pic>
        <p:nvPicPr>
          <p:cNvPr id="2" name="Picture 1">
            <a:extLst>
              <a:ext uri="{FF2B5EF4-FFF2-40B4-BE49-F238E27FC236}">
                <a16:creationId xmlns="" xmlns:a16="http://schemas.microsoft.com/office/drawing/2014/main" id="{D981F997-53E1-4677-9511-39604AC55615}"/>
              </a:ext>
            </a:extLst>
          </p:cNvPr>
          <p:cNvPicPr>
            <a:picLocks noChangeAspect="1"/>
          </p:cNvPicPr>
          <p:nvPr/>
        </p:nvPicPr>
        <p:blipFill>
          <a:blip r:embed="rId2"/>
          <a:stretch>
            <a:fillRect/>
          </a:stretch>
        </p:blipFill>
        <p:spPr>
          <a:xfrm>
            <a:off x="823522" y="1739723"/>
            <a:ext cx="1558190" cy="3429000"/>
          </a:xfrm>
          <a:prstGeom prst="rect">
            <a:avLst/>
          </a:prstGeom>
        </p:spPr>
      </p:pic>
      <p:pic>
        <p:nvPicPr>
          <p:cNvPr id="23" name="Picture 22">
            <a:extLst>
              <a:ext uri="{FF2B5EF4-FFF2-40B4-BE49-F238E27FC236}">
                <a16:creationId xmlns="" xmlns:a16="http://schemas.microsoft.com/office/drawing/2014/main" id="{DCF3B052-9934-47B6-A1ED-9CAF3DAF1E26}"/>
              </a:ext>
            </a:extLst>
          </p:cNvPr>
          <p:cNvPicPr>
            <a:picLocks noChangeAspect="1"/>
          </p:cNvPicPr>
          <p:nvPr/>
        </p:nvPicPr>
        <p:blipFill>
          <a:blip r:embed="rId3"/>
          <a:stretch>
            <a:fillRect/>
          </a:stretch>
        </p:blipFill>
        <p:spPr>
          <a:xfrm>
            <a:off x="600470" y="929352"/>
            <a:ext cx="2035538" cy="641333"/>
          </a:xfrm>
          <a:prstGeom prst="rect">
            <a:avLst/>
          </a:prstGeom>
        </p:spPr>
      </p:pic>
      <p:sp>
        <p:nvSpPr>
          <p:cNvPr id="27" name="Rectangle: Rounded Corners 26">
            <a:extLst>
              <a:ext uri="{FF2B5EF4-FFF2-40B4-BE49-F238E27FC236}">
                <a16:creationId xmlns="" xmlns:a16="http://schemas.microsoft.com/office/drawing/2014/main" id="{AD58D5CF-EDD1-4977-8499-006F9558BB6B}"/>
              </a:ext>
            </a:extLst>
          </p:cNvPr>
          <p:cNvSpPr/>
          <p:nvPr/>
        </p:nvSpPr>
        <p:spPr bwMode="auto">
          <a:xfrm>
            <a:off x="1297817" y="1190452"/>
            <a:ext cx="304800" cy="307351"/>
          </a:xfrm>
          <a:prstGeom prst="roundRect">
            <a:avLst/>
          </a:prstGeom>
          <a:noFill/>
          <a:ln w="47625"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9" name="TextBox 28">
            <a:extLst>
              <a:ext uri="{FF2B5EF4-FFF2-40B4-BE49-F238E27FC236}">
                <a16:creationId xmlns="" xmlns:a16="http://schemas.microsoft.com/office/drawing/2014/main" id="{2571CC39-3EA5-416E-AEBE-1EECF7A79A2A}"/>
              </a:ext>
            </a:extLst>
          </p:cNvPr>
          <p:cNvSpPr txBox="1"/>
          <p:nvPr/>
        </p:nvSpPr>
        <p:spPr>
          <a:xfrm>
            <a:off x="414010" y="663256"/>
            <a:ext cx="2388795" cy="261610"/>
          </a:xfrm>
          <a:prstGeom prst="rect">
            <a:avLst/>
          </a:prstGeom>
          <a:noFill/>
        </p:spPr>
        <p:txBody>
          <a:bodyPr wrap="none" rtlCol="0">
            <a:spAutoFit/>
          </a:bodyPr>
          <a:lstStyle/>
          <a:p>
            <a:r>
              <a:rPr lang="en-US" sz="1100" dirty="0"/>
              <a:t>Tune separator for setting fragment</a:t>
            </a:r>
          </a:p>
        </p:txBody>
      </p:sp>
      <p:pic>
        <p:nvPicPr>
          <p:cNvPr id="31" name="Picture 30">
            <a:extLst>
              <a:ext uri="{FF2B5EF4-FFF2-40B4-BE49-F238E27FC236}">
                <a16:creationId xmlns="" xmlns:a16="http://schemas.microsoft.com/office/drawing/2014/main" id="{8C854C9E-7DED-462B-8B56-D472D3BDF21A}"/>
              </a:ext>
            </a:extLst>
          </p:cNvPr>
          <p:cNvPicPr>
            <a:picLocks noChangeAspect="1"/>
          </p:cNvPicPr>
          <p:nvPr/>
        </p:nvPicPr>
        <p:blipFill>
          <a:blip r:embed="rId4"/>
          <a:stretch>
            <a:fillRect/>
          </a:stretch>
        </p:blipFill>
        <p:spPr>
          <a:xfrm>
            <a:off x="196701" y="5782887"/>
            <a:ext cx="1673819" cy="512442"/>
          </a:xfrm>
          <a:prstGeom prst="rect">
            <a:avLst/>
          </a:prstGeom>
        </p:spPr>
      </p:pic>
      <p:sp>
        <p:nvSpPr>
          <p:cNvPr id="32" name="Arrow: Down 31">
            <a:extLst>
              <a:ext uri="{FF2B5EF4-FFF2-40B4-BE49-F238E27FC236}">
                <a16:creationId xmlns="" xmlns:a16="http://schemas.microsoft.com/office/drawing/2014/main" id="{E1217A4A-52E7-4A49-B8D4-DF563B93EF1B}"/>
              </a:ext>
            </a:extLst>
          </p:cNvPr>
          <p:cNvSpPr/>
          <p:nvPr/>
        </p:nvSpPr>
        <p:spPr bwMode="auto">
          <a:xfrm rot="16200000">
            <a:off x="1950441" y="5946731"/>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33" name="Arrow: Down 32">
            <a:extLst>
              <a:ext uri="{FF2B5EF4-FFF2-40B4-BE49-F238E27FC236}">
                <a16:creationId xmlns="" xmlns:a16="http://schemas.microsoft.com/office/drawing/2014/main" id="{F978691D-8722-455E-AEF7-2F04146E6F1B}"/>
              </a:ext>
            </a:extLst>
          </p:cNvPr>
          <p:cNvSpPr/>
          <p:nvPr/>
        </p:nvSpPr>
        <p:spPr bwMode="auto">
          <a:xfrm>
            <a:off x="990600" y="5348910"/>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pic>
        <p:nvPicPr>
          <p:cNvPr id="3" name="Picture 2">
            <a:extLst>
              <a:ext uri="{FF2B5EF4-FFF2-40B4-BE49-F238E27FC236}">
                <a16:creationId xmlns="" xmlns:a16="http://schemas.microsoft.com/office/drawing/2014/main" id="{AA063EDF-8096-43DC-B178-876140FA2B85}"/>
              </a:ext>
            </a:extLst>
          </p:cNvPr>
          <p:cNvPicPr>
            <a:picLocks noChangeAspect="1"/>
          </p:cNvPicPr>
          <p:nvPr/>
        </p:nvPicPr>
        <p:blipFill>
          <a:blip r:embed="rId5"/>
          <a:stretch>
            <a:fillRect/>
          </a:stretch>
        </p:blipFill>
        <p:spPr>
          <a:xfrm>
            <a:off x="2381712" y="5337761"/>
            <a:ext cx="1103812" cy="1366405"/>
          </a:xfrm>
          <a:prstGeom prst="rect">
            <a:avLst/>
          </a:prstGeom>
        </p:spPr>
      </p:pic>
      <p:grpSp>
        <p:nvGrpSpPr>
          <p:cNvPr id="9" name="Group 8">
            <a:extLst>
              <a:ext uri="{FF2B5EF4-FFF2-40B4-BE49-F238E27FC236}">
                <a16:creationId xmlns="" xmlns:a16="http://schemas.microsoft.com/office/drawing/2014/main" id="{6386919F-91D9-4AA2-A964-95AB2EC27EAA}"/>
              </a:ext>
            </a:extLst>
          </p:cNvPr>
          <p:cNvGrpSpPr/>
          <p:nvPr/>
        </p:nvGrpSpPr>
        <p:grpSpPr>
          <a:xfrm>
            <a:off x="4411273" y="924866"/>
            <a:ext cx="6957205" cy="5658497"/>
            <a:chOff x="4411273" y="924866"/>
            <a:chExt cx="6957205" cy="5658497"/>
          </a:xfrm>
        </p:grpSpPr>
        <p:pic>
          <p:nvPicPr>
            <p:cNvPr id="4" name="Picture 3">
              <a:extLst>
                <a:ext uri="{FF2B5EF4-FFF2-40B4-BE49-F238E27FC236}">
                  <a16:creationId xmlns="" xmlns:a16="http://schemas.microsoft.com/office/drawing/2014/main" id="{7BFF4C0C-32D3-4421-8C01-17A38A25BC38}"/>
                </a:ext>
              </a:extLst>
            </p:cNvPr>
            <p:cNvPicPr>
              <a:picLocks noChangeAspect="1"/>
            </p:cNvPicPr>
            <p:nvPr/>
          </p:nvPicPr>
          <p:blipFill>
            <a:blip r:embed="rId6"/>
            <a:stretch>
              <a:fillRect/>
            </a:stretch>
          </p:blipFill>
          <p:spPr>
            <a:xfrm>
              <a:off x="4411273" y="924866"/>
              <a:ext cx="6957205" cy="4004783"/>
            </a:xfrm>
            <a:prstGeom prst="rect">
              <a:avLst/>
            </a:prstGeom>
          </p:spPr>
        </p:pic>
        <p:sp>
          <p:nvSpPr>
            <p:cNvPr id="36" name="TextBox 35">
              <a:extLst>
                <a:ext uri="{FF2B5EF4-FFF2-40B4-BE49-F238E27FC236}">
                  <a16:creationId xmlns="" xmlns:a16="http://schemas.microsoft.com/office/drawing/2014/main" id="{2A637798-927B-4630-BD67-4131F9ED495D}"/>
                </a:ext>
              </a:extLst>
            </p:cNvPr>
            <p:cNvSpPr txBox="1"/>
            <p:nvPr/>
          </p:nvSpPr>
          <p:spPr>
            <a:xfrm>
              <a:off x="5029200" y="1155442"/>
              <a:ext cx="2339102" cy="369332"/>
            </a:xfrm>
            <a:prstGeom prst="rect">
              <a:avLst/>
            </a:prstGeom>
            <a:noFill/>
          </p:spPr>
          <p:txBody>
            <a:bodyPr wrap="none" rtlCol="0">
              <a:spAutoFit/>
            </a:bodyPr>
            <a:lstStyle/>
            <a:p>
              <a:r>
                <a:rPr lang="en-US" sz="1800" dirty="0">
                  <a:solidFill>
                    <a:schemeClr val="accent5">
                      <a:lumMod val="25000"/>
                    </a:schemeClr>
                  </a:solidFill>
                </a:rPr>
                <a:t>After Focal Plain slits</a:t>
              </a:r>
            </a:p>
          </p:txBody>
        </p:sp>
        <p:pic>
          <p:nvPicPr>
            <p:cNvPr id="5" name="Picture 4">
              <a:extLst>
                <a:ext uri="{FF2B5EF4-FFF2-40B4-BE49-F238E27FC236}">
                  <a16:creationId xmlns="" xmlns:a16="http://schemas.microsoft.com/office/drawing/2014/main" id="{419B156D-11C1-4CD1-BBAA-1BC0237BE486}"/>
                </a:ext>
              </a:extLst>
            </p:cNvPr>
            <p:cNvPicPr>
              <a:picLocks noChangeAspect="1"/>
            </p:cNvPicPr>
            <p:nvPr/>
          </p:nvPicPr>
          <p:blipFill>
            <a:blip r:embed="rId7"/>
            <a:stretch>
              <a:fillRect/>
            </a:stretch>
          </p:blipFill>
          <p:spPr>
            <a:xfrm>
              <a:off x="6781800" y="5458563"/>
              <a:ext cx="2687700" cy="1124800"/>
            </a:xfrm>
            <a:prstGeom prst="rect">
              <a:avLst/>
            </a:prstGeom>
          </p:spPr>
        </p:pic>
      </p:grpSp>
      <p:grpSp>
        <p:nvGrpSpPr>
          <p:cNvPr id="14" name="Group 13">
            <a:extLst>
              <a:ext uri="{FF2B5EF4-FFF2-40B4-BE49-F238E27FC236}">
                <a16:creationId xmlns="" xmlns:a16="http://schemas.microsoft.com/office/drawing/2014/main" id="{FEB8E12A-121F-4786-ADD4-A107779A7459}"/>
              </a:ext>
            </a:extLst>
          </p:cNvPr>
          <p:cNvGrpSpPr/>
          <p:nvPr/>
        </p:nvGrpSpPr>
        <p:grpSpPr>
          <a:xfrm>
            <a:off x="4937761" y="2715252"/>
            <a:ext cx="3281252" cy="1800875"/>
            <a:chOff x="4937761" y="2715252"/>
            <a:chExt cx="3281252" cy="1800875"/>
          </a:xfrm>
        </p:grpSpPr>
        <p:grpSp>
          <p:nvGrpSpPr>
            <p:cNvPr id="13" name="Group 12">
              <a:extLst>
                <a:ext uri="{FF2B5EF4-FFF2-40B4-BE49-F238E27FC236}">
                  <a16:creationId xmlns="" xmlns:a16="http://schemas.microsoft.com/office/drawing/2014/main" id="{9E50C652-52EF-481B-B067-9D9EF2E54AD1}"/>
                </a:ext>
              </a:extLst>
            </p:cNvPr>
            <p:cNvGrpSpPr/>
            <p:nvPr/>
          </p:nvGrpSpPr>
          <p:grpSpPr>
            <a:xfrm>
              <a:off x="4937761" y="2715252"/>
              <a:ext cx="2987039" cy="1800875"/>
              <a:chOff x="4937761" y="2715252"/>
              <a:chExt cx="2987039" cy="1800875"/>
            </a:xfrm>
          </p:grpSpPr>
          <p:pic>
            <p:nvPicPr>
              <p:cNvPr id="11" name="Picture 10">
                <a:extLst>
                  <a:ext uri="{FF2B5EF4-FFF2-40B4-BE49-F238E27FC236}">
                    <a16:creationId xmlns="" xmlns:a16="http://schemas.microsoft.com/office/drawing/2014/main" id="{D64473C6-A569-40A9-995B-6E3D1F8EDBA4}"/>
                  </a:ext>
                </a:extLst>
              </p:cNvPr>
              <p:cNvPicPr>
                <a:picLocks noChangeAspect="1"/>
              </p:cNvPicPr>
              <p:nvPr/>
            </p:nvPicPr>
            <p:blipFill>
              <a:blip r:embed="rId8"/>
              <a:stretch>
                <a:fillRect/>
              </a:stretch>
            </p:blipFill>
            <p:spPr>
              <a:xfrm>
                <a:off x="4937761" y="2715252"/>
                <a:ext cx="2987039" cy="1800875"/>
              </a:xfrm>
              <a:prstGeom prst="rect">
                <a:avLst/>
              </a:prstGeom>
            </p:spPr>
          </p:pic>
          <p:sp>
            <p:nvSpPr>
              <p:cNvPr id="12" name="TextBox 11">
                <a:extLst>
                  <a:ext uri="{FF2B5EF4-FFF2-40B4-BE49-F238E27FC236}">
                    <a16:creationId xmlns="" xmlns:a16="http://schemas.microsoft.com/office/drawing/2014/main" id="{AFF27987-9F86-4E09-A87C-408285729306}"/>
                  </a:ext>
                </a:extLst>
              </p:cNvPr>
              <p:cNvSpPr txBox="1"/>
              <p:nvPr/>
            </p:nvSpPr>
            <p:spPr>
              <a:xfrm rot="19894026">
                <a:off x="5051483" y="3298195"/>
                <a:ext cx="2089033" cy="261610"/>
              </a:xfrm>
              <a:prstGeom prst="rect">
                <a:avLst/>
              </a:prstGeom>
              <a:noFill/>
            </p:spPr>
            <p:txBody>
              <a:bodyPr wrap="none" rtlCol="0">
                <a:spAutoFit/>
              </a:bodyPr>
              <a:lstStyle/>
              <a:p>
                <a:r>
                  <a:rPr lang="en-US" sz="1100" dirty="0"/>
                  <a:t>Fragment production in wedge</a:t>
                </a:r>
              </a:p>
            </p:txBody>
          </p:sp>
        </p:grpSp>
        <p:sp>
          <p:nvSpPr>
            <p:cNvPr id="43" name="TextBox 42">
              <a:extLst>
                <a:ext uri="{FF2B5EF4-FFF2-40B4-BE49-F238E27FC236}">
                  <a16:creationId xmlns="" xmlns:a16="http://schemas.microsoft.com/office/drawing/2014/main" id="{52686E74-86E2-44D2-90C8-103BE9221307}"/>
                </a:ext>
              </a:extLst>
            </p:cNvPr>
            <p:cNvSpPr txBox="1"/>
            <p:nvPr/>
          </p:nvSpPr>
          <p:spPr>
            <a:xfrm rot="19894026">
              <a:off x="6111785" y="3566368"/>
              <a:ext cx="2107228" cy="600164"/>
            </a:xfrm>
            <a:prstGeom prst="rect">
              <a:avLst/>
            </a:prstGeom>
            <a:noFill/>
          </p:spPr>
          <p:txBody>
            <a:bodyPr wrap="square" rtlCol="0">
              <a:spAutoFit/>
            </a:bodyPr>
            <a:lstStyle/>
            <a:p>
              <a:pPr algn="ctr"/>
              <a:r>
                <a:rPr lang="en-US" sz="1100" dirty="0">
                  <a:solidFill>
                    <a:schemeClr val="bg1">
                      <a:lumMod val="50000"/>
                    </a:schemeClr>
                  </a:solidFill>
                </a:rPr>
                <a:t>FRIB : the second wedge </a:t>
              </a:r>
              <a:br>
                <a:rPr lang="en-US" sz="1100" dirty="0">
                  <a:solidFill>
                    <a:schemeClr val="bg1">
                      <a:lumMod val="50000"/>
                    </a:schemeClr>
                  </a:solidFill>
                </a:rPr>
              </a:br>
              <a:r>
                <a:rPr lang="en-US" sz="1100" dirty="0">
                  <a:solidFill>
                    <a:schemeClr val="bg1">
                      <a:lumMod val="50000"/>
                    </a:schemeClr>
                  </a:solidFill>
                </a:rPr>
                <a:t>separation stage to eliminate </a:t>
              </a:r>
              <a:br>
                <a:rPr lang="en-US" sz="1100" dirty="0">
                  <a:solidFill>
                    <a:schemeClr val="bg1">
                      <a:lumMod val="50000"/>
                    </a:schemeClr>
                  </a:solidFill>
                </a:rPr>
              </a:br>
              <a:r>
                <a:rPr lang="en-US" sz="1100" dirty="0">
                  <a:solidFill>
                    <a:schemeClr val="bg1">
                      <a:lumMod val="50000"/>
                    </a:schemeClr>
                  </a:solidFill>
                </a:rPr>
                <a:t>these products</a:t>
              </a:r>
            </a:p>
          </p:txBody>
        </p:sp>
      </p:grpSp>
    </p:spTree>
    <p:extLst>
      <p:ext uri="{BB962C8B-B14F-4D97-AF65-F5344CB8AC3E}">
        <p14:creationId xmlns:p14="http://schemas.microsoft.com/office/powerpoint/2010/main" val="23451844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4513F13C-E719-4667-8A8F-C618255BE42F}"/>
              </a:ext>
            </a:extLst>
          </p:cNvPr>
          <p:cNvPicPr>
            <a:picLocks/>
          </p:cNvPicPr>
          <p:nvPr/>
        </p:nvPicPr>
        <p:blipFill>
          <a:blip r:embed="rId2"/>
          <a:stretch>
            <a:fillRect/>
          </a:stretch>
        </p:blipFill>
        <p:spPr>
          <a:xfrm>
            <a:off x="8153400" y="631634"/>
            <a:ext cx="3955023" cy="4506817"/>
          </a:xfrm>
          <a:prstGeom prst="rect">
            <a:avLst/>
          </a:prstGeom>
        </p:spPr>
      </p:pic>
      <p:pic>
        <p:nvPicPr>
          <p:cNvPr id="7" name="Picture 6">
            <a:extLst>
              <a:ext uri="{FF2B5EF4-FFF2-40B4-BE49-F238E27FC236}">
                <a16:creationId xmlns="" xmlns:a16="http://schemas.microsoft.com/office/drawing/2014/main" id="{741A77CA-AB12-4F1F-BF10-E5ABCDD7571B}"/>
              </a:ext>
            </a:extLst>
          </p:cNvPr>
          <p:cNvPicPr>
            <a:picLocks/>
          </p:cNvPicPr>
          <p:nvPr/>
        </p:nvPicPr>
        <p:blipFill>
          <a:blip r:embed="rId3"/>
          <a:stretch>
            <a:fillRect/>
          </a:stretch>
        </p:blipFill>
        <p:spPr>
          <a:xfrm>
            <a:off x="4110242" y="631634"/>
            <a:ext cx="3955023" cy="4506817"/>
          </a:xfrm>
          <a:prstGeom prst="rect">
            <a:avLst/>
          </a:prstGeom>
        </p:spPr>
      </p:pic>
      <p:pic>
        <p:nvPicPr>
          <p:cNvPr id="8" name="Picture 7">
            <a:extLst>
              <a:ext uri="{FF2B5EF4-FFF2-40B4-BE49-F238E27FC236}">
                <a16:creationId xmlns="" xmlns:a16="http://schemas.microsoft.com/office/drawing/2014/main" id="{B26449F5-588D-482C-ADF8-A5B07D004C2B}"/>
              </a:ext>
            </a:extLst>
          </p:cNvPr>
          <p:cNvPicPr>
            <a:picLocks/>
          </p:cNvPicPr>
          <p:nvPr/>
        </p:nvPicPr>
        <p:blipFill>
          <a:blip r:embed="rId4"/>
          <a:stretch>
            <a:fillRect/>
          </a:stretch>
        </p:blipFill>
        <p:spPr>
          <a:xfrm>
            <a:off x="-4557" y="566451"/>
            <a:ext cx="4114800" cy="4572000"/>
          </a:xfrm>
          <a:prstGeom prst="rect">
            <a:avLst/>
          </a:prstGeom>
        </p:spPr>
      </p:pic>
      <p:sp>
        <p:nvSpPr>
          <p:cNvPr id="14338" name="Rectangle 2"/>
          <p:cNvSpPr>
            <a:spLocks noGrp="1" noChangeArrowheads="1"/>
          </p:cNvSpPr>
          <p:nvPr>
            <p:ph type="title"/>
          </p:nvPr>
        </p:nvSpPr>
        <p:spPr>
          <a:xfrm>
            <a:off x="990600" y="0"/>
            <a:ext cx="9677399" cy="533400"/>
          </a:xfrm>
        </p:spPr>
        <p:txBody>
          <a:bodyPr/>
          <a:lstStyle/>
          <a:p>
            <a:pPr eaLnBrk="1" hangingPunct="1">
              <a:tabLst>
                <a:tab pos="857220" algn="l"/>
              </a:tabLst>
              <a:defRPr/>
            </a:pPr>
            <a:r>
              <a:rPr lang="en-US" sz="2800" b="1" dirty="0"/>
              <a:t>Selection summary</a:t>
            </a:r>
          </a:p>
        </p:txBody>
      </p:sp>
      <p:sp>
        <p:nvSpPr>
          <p:cNvPr id="21" name="Footer Placeholder 20"/>
          <p:cNvSpPr>
            <a:spLocks noGrp="1"/>
          </p:cNvSpPr>
          <p:nvPr>
            <p:ph type="ftr" sz="quarter" idx="11"/>
          </p:nvPr>
        </p:nvSpPr>
        <p:spPr/>
        <p:txBody>
          <a:bodyPr/>
          <a:lstStyle/>
          <a:p>
            <a:pPr>
              <a:defRPr/>
            </a:pPr>
            <a:r>
              <a:rPr lang="nn-NO"/>
              <a:t>OT@SIM.NSCL.MSU  04/04/18</a:t>
            </a:r>
            <a:endParaRPr lang="en-US"/>
          </a:p>
        </p:txBody>
      </p:sp>
      <p:sp>
        <p:nvSpPr>
          <p:cNvPr id="10" name="Slide Number Placeholder 9"/>
          <p:cNvSpPr>
            <a:spLocks noGrp="1"/>
          </p:cNvSpPr>
          <p:nvPr>
            <p:ph type="sldNum" sz="quarter" idx="12"/>
          </p:nvPr>
        </p:nvSpPr>
        <p:spPr/>
        <p:txBody>
          <a:bodyPr/>
          <a:lstStyle/>
          <a:p>
            <a:pPr>
              <a:defRPr/>
            </a:pPr>
            <a:fld id="{F2F21981-AD5D-4B5F-B513-F44163497774}" type="slidenum">
              <a:rPr lang="en-US" smtClean="0"/>
              <a:pPr>
                <a:defRPr/>
              </a:pPr>
              <a:t>35</a:t>
            </a:fld>
            <a:endParaRPr lang="en-US"/>
          </a:p>
        </p:txBody>
      </p:sp>
      <p:sp>
        <p:nvSpPr>
          <p:cNvPr id="36" name="TextBox 35">
            <a:extLst>
              <a:ext uri="{FF2B5EF4-FFF2-40B4-BE49-F238E27FC236}">
                <a16:creationId xmlns="" xmlns:a16="http://schemas.microsoft.com/office/drawing/2014/main" id="{2A637798-927B-4630-BD67-4131F9ED495D}"/>
              </a:ext>
            </a:extLst>
          </p:cNvPr>
          <p:cNvSpPr txBox="1"/>
          <p:nvPr/>
        </p:nvSpPr>
        <p:spPr>
          <a:xfrm>
            <a:off x="8328897" y="919904"/>
            <a:ext cx="2339102" cy="615553"/>
          </a:xfrm>
          <a:prstGeom prst="rect">
            <a:avLst/>
          </a:prstGeom>
          <a:noFill/>
        </p:spPr>
        <p:txBody>
          <a:bodyPr wrap="none" rtlCol="0">
            <a:spAutoFit/>
          </a:bodyPr>
          <a:lstStyle/>
          <a:p>
            <a:r>
              <a:rPr lang="en-US" sz="1800" dirty="0">
                <a:solidFill>
                  <a:schemeClr val="accent5">
                    <a:lumMod val="25000"/>
                  </a:schemeClr>
                </a:solidFill>
              </a:rPr>
              <a:t>After Focal Plain slits</a:t>
            </a:r>
          </a:p>
          <a:p>
            <a:r>
              <a:rPr lang="en-US" sz="1600" i="1" dirty="0">
                <a:solidFill>
                  <a:schemeClr val="accent6">
                    <a:lumMod val="50000"/>
                  </a:schemeClr>
                </a:solidFill>
              </a:rPr>
              <a:t>“Wedge”</a:t>
            </a:r>
            <a:r>
              <a:rPr lang="en-US" sz="1600" i="1" dirty="0">
                <a:solidFill>
                  <a:schemeClr val="accent6">
                    <a:lumMod val="50000"/>
                  </a:schemeClr>
                </a:solidFill>
                <a:sym typeface="Symbol" panose="05050102010706020507" pitchFamily="18" charset="2"/>
              </a:rPr>
              <a:t> selection</a:t>
            </a:r>
            <a:endParaRPr lang="en-US" sz="1600" i="1" dirty="0">
              <a:solidFill>
                <a:schemeClr val="accent6">
                  <a:lumMod val="50000"/>
                </a:schemeClr>
              </a:solidFill>
            </a:endParaRPr>
          </a:p>
        </p:txBody>
      </p:sp>
      <p:sp>
        <p:nvSpPr>
          <p:cNvPr id="18" name="TextBox 17">
            <a:extLst>
              <a:ext uri="{FF2B5EF4-FFF2-40B4-BE49-F238E27FC236}">
                <a16:creationId xmlns="" xmlns:a16="http://schemas.microsoft.com/office/drawing/2014/main" id="{2311A909-C229-4B90-992C-7A5715D89CD7}"/>
              </a:ext>
            </a:extLst>
          </p:cNvPr>
          <p:cNvSpPr txBox="1"/>
          <p:nvPr/>
        </p:nvSpPr>
        <p:spPr>
          <a:xfrm>
            <a:off x="4198378" y="919904"/>
            <a:ext cx="1981199" cy="615553"/>
          </a:xfrm>
          <a:prstGeom prst="rect">
            <a:avLst/>
          </a:prstGeom>
          <a:noFill/>
        </p:spPr>
        <p:txBody>
          <a:bodyPr wrap="square" rtlCol="0">
            <a:spAutoFit/>
          </a:bodyPr>
          <a:lstStyle/>
          <a:p>
            <a:r>
              <a:rPr lang="en-US" sz="1800" dirty="0">
                <a:solidFill>
                  <a:schemeClr val="accent5">
                    <a:lumMod val="25000"/>
                  </a:schemeClr>
                </a:solidFill>
              </a:rPr>
              <a:t>After Image2 slits</a:t>
            </a:r>
          </a:p>
          <a:p>
            <a:r>
              <a:rPr lang="en-US" sz="1600" dirty="0">
                <a:solidFill>
                  <a:schemeClr val="accent6">
                    <a:lumMod val="50000"/>
                  </a:schemeClr>
                </a:solidFill>
              </a:rPr>
              <a:t>B</a:t>
            </a:r>
            <a:r>
              <a:rPr lang="en-US" sz="1600" dirty="0">
                <a:solidFill>
                  <a:schemeClr val="accent6">
                    <a:lumMod val="50000"/>
                  </a:schemeClr>
                </a:solidFill>
                <a:sym typeface="Symbol" panose="05050102010706020507" pitchFamily="18" charset="2"/>
              </a:rPr>
              <a:t> </a:t>
            </a:r>
            <a:r>
              <a:rPr lang="en-US" sz="1600" i="1" dirty="0">
                <a:solidFill>
                  <a:schemeClr val="accent6">
                    <a:lumMod val="50000"/>
                  </a:schemeClr>
                </a:solidFill>
                <a:sym typeface="Symbol" panose="05050102010706020507" pitchFamily="18" charset="2"/>
              </a:rPr>
              <a:t>selection</a:t>
            </a:r>
            <a:endParaRPr lang="en-US" sz="1600" i="1" dirty="0">
              <a:solidFill>
                <a:schemeClr val="accent6">
                  <a:lumMod val="50000"/>
                </a:schemeClr>
              </a:solidFill>
            </a:endParaRPr>
          </a:p>
        </p:txBody>
      </p:sp>
      <p:sp>
        <p:nvSpPr>
          <p:cNvPr id="24" name="TextBox 23">
            <a:extLst>
              <a:ext uri="{FF2B5EF4-FFF2-40B4-BE49-F238E27FC236}">
                <a16:creationId xmlns="" xmlns:a16="http://schemas.microsoft.com/office/drawing/2014/main" id="{D64B4439-5F74-4EF3-8AFC-9B1BDC1C3F97}"/>
              </a:ext>
            </a:extLst>
          </p:cNvPr>
          <p:cNvSpPr txBox="1"/>
          <p:nvPr/>
        </p:nvSpPr>
        <p:spPr>
          <a:xfrm>
            <a:off x="371819" y="919904"/>
            <a:ext cx="1373196" cy="369332"/>
          </a:xfrm>
          <a:prstGeom prst="rect">
            <a:avLst/>
          </a:prstGeom>
          <a:noFill/>
        </p:spPr>
        <p:txBody>
          <a:bodyPr wrap="none" rtlCol="0">
            <a:spAutoFit/>
          </a:bodyPr>
          <a:lstStyle/>
          <a:p>
            <a:r>
              <a:rPr lang="en-US" sz="1800" dirty="0">
                <a:solidFill>
                  <a:schemeClr val="accent5">
                    <a:lumMod val="25000"/>
                  </a:schemeClr>
                </a:solidFill>
              </a:rPr>
              <a:t>After Target</a:t>
            </a:r>
          </a:p>
        </p:txBody>
      </p:sp>
      <p:pic>
        <p:nvPicPr>
          <p:cNvPr id="12" name="Picture 11">
            <a:extLst>
              <a:ext uri="{FF2B5EF4-FFF2-40B4-BE49-F238E27FC236}">
                <a16:creationId xmlns="" xmlns:a16="http://schemas.microsoft.com/office/drawing/2014/main" id="{83CF63DD-C36A-4C01-8528-5A9C7147139E}"/>
              </a:ext>
            </a:extLst>
          </p:cNvPr>
          <p:cNvPicPr>
            <a:picLocks noChangeAspect="1"/>
          </p:cNvPicPr>
          <p:nvPr/>
        </p:nvPicPr>
        <p:blipFill>
          <a:blip r:embed="rId5"/>
          <a:stretch>
            <a:fillRect/>
          </a:stretch>
        </p:blipFill>
        <p:spPr>
          <a:xfrm>
            <a:off x="3164512" y="5426721"/>
            <a:ext cx="5750888" cy="1203733"/>
          </a:xfrm>
          <a:prstGeom prst="rect">
            <a:avLst/>
          </a:prstGeom>
        </p:spPr>
      </p:pic>
    </p:spTree>
    <p:extLst>
      <p:ext uri="{BB962C8B-B14F-4D97-AF65-F5344CB8AC3E}">
        <p14:creationId xmlns:p14="http://schemas.microsoft.com/office/powerpoint/2010/main" val="2486939556"/>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000" y="0"/>
            <a:ext cx="7696200" cy="533400"/>
          </a:xfrm>
        </p:spPr>
        <p:txBody>
          <a:bodyPr/>
          <a:lstStyle/>
          <a:p>
            <a:r>
              <a:rPr lang="en-US" sz="2800" dirty="0"/>
              <a:t>1</a:t>
            </a:r>
          </a:p>
        </p:txBody>
      </p:sp>
      <p:sp>
        <p:nvSpPr>
          <p:cNvPr id="4" name="Footer Placeholder 3"/>
          <p:cNvSpPr>
            <a:spLocks noGrp="1"/>
          </p:cNvSpPr>
          <p:nvPr>
            <p:ph type="ftr" sz="quarter" idx="11"/>
          </p:nvPr>
        </p:nvSpPr>
        <p:spPr/>
        <p:txBody>
          <a:bodyPr/>
          <a:lstStyle/>
          <a:p>
            <a:pPr>
              <a:defRPr/>
            </a:pPr>
            <a:r>
              <a:rPr lang="nn-NO"/>
              <a:t>OT@SIM.NSCL.MSU  04/04/18</a:t>
            </a:r>
            <a:endParaRPr lang="en-US"/>
          </a:p>
        </p:txBody>
      </p:sp>
      <p:sp>
        <p:nvSpPr>
          <p:cNvPr id="5" name="Slide Number Placeholder 4"/>
          <p:cNvSpPr>
            <a:spLocks noGrp="1"/>
          </p:cNvSpPr>
          <p:nvPr>
            <p:ph type="sldNum" sz="quarter" idx="12"/>
          </p:nvPr>
        </p:nvSpPr>
        <p:spPr/>
        <p:txBody>
          <a:bodyPr/>
          <a:lstStyle/>
          <a:p>
            <a:pPr>
              <a:defRPr/>
            </a:pPr>
            <a:fld id="{6BFA1CDA-62A8-4B2A-ABBD-8FE174704D3A}" type="slidenum">
              <a:rPr lang="en-US" smtClean="0"/>
              <a:pPr>
                <a:defRPr/>
              </a:pPr>
              <a:t>36</a:t>
            </a:fld>
            <a:endParaRPr lang="en-US"/>
          </a:p>
        </p:txBody>
      </p:sp>
      <p:sp>
        <p:nvSpPr>
          <p:cNvPr id="13" name="TextBox 12"/>
          <p:cNvSpPr txBox="1"/>
          <p:nvPr/>
        </p:nvSpPr>
        <p:spPr>
          <a:xfrm>
            <a:off x="0" y="0"/>
            <a:ext cx="12192000" cy="6858000"/>
          </a:xfrm>
          <a:prstGeom prst="rect">
            <a:avLst/>
          </a:prstGeom>
          <a:solidFill>
            <a:schemeClr val="accent1">
              <a:lumMod val="50000"/>
            </a:schemeClr>
          </a:solidFill>
        </p:spPr>
        <p:txBody>
          <a:bodyPr wrap="none" rtlCol="0">
            <a:noAutofit/>
          </a:bodyPr>
          <a:lstStyle/>
          <a:p>
            <a:endParaRPr lang="en-US" sz="6000" dirty="0">
              <a:solidFill>
                <a:schemeClr val="tx1">
                  <a:lumMod val="95000"/>
                </a:schemeClr>
              </a:solidFill>
            </a:endParaRPr>
          </a:p>
          <a:p>
            <a:endParaRPr lang="en-US" sz="6000" dirty="0">
              <a:solidFill>
                <a:schemeClr val="tx1">
                  <a:lumMod val="95000"/>
                </a:schemeClr>
              </a:solidFill>
            </a:endParaRPr>
          </a:p>
          <a:p>
            <a:endParaRPr lang="ru-RU" sz="6000" dirty="0">
              <a:solidFill>
                <a:schemeClr val="tx1">
                  <a:lumMod val="95000"/>
                </a:schemeClr>
              </a:solidFill>
            </a:endParaRPr>
          </a:p>
          <a:p>
            <a:pPr algn="ctr"/>
            <a:r>
              <a:rPr lang="en-US" sz="6000" dirty="0">
                <a:solidFill>
                  <a:schemeClr val="tx1">
                    <a:lumMod val="95000"/>
                  </a:schemeClr>
                </a:solidFill>
              </a:rPr>
              <a:t>Identification</a:t>
            </a:r>
          </a:p>
        </p:txBody>
      </p:sp>
    </p:spTree>
    <p:extLst>
      <p:ext uri="{BB962C8B-B14F-4D97-AF65-F5344CB8AC3E}">
        <p14:creationId xmlns:p14="http://schemas.microsoft.com/office/powerpoint/2010/main" val="1030964171"/>
      </p:ext>
    </p:extLst>
  </p:cSld>
  <p:clrMapOvr>
    <a:masterClrMapping/>
  </p:clrMapOvr>
  <p:transition advClick="0" advTm="2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p:spPr>
        <p:txBody>
          <a:bodyPr/>
          <a:lstStyle/>
          <a:p>
            <a:r>
              <a:rPr lang="en-US"/>
              <a:t>OT@SIM.NSCL.MSU  04/04/18</a:t>
            </a:r>
          </a:p>
        </p:txBody>
      </p:sp>
      <p:sp>
        <p:nvSpPr>
          <p:cNvPr id="11" name="Slide Number Placeholder 5"/>
          <p:cNvSpPr>
            <a:spLocks noGrp="1"/>
          </p:cNvSpPr>
          <p:nvPr>
            <p:ph type="sldNum" sz="quarter" idx="12"/>
          </p:nvPr>
        </p:nvSpPr>
        <p:spPr/>
        <p:txBody>
          <a:bodyPr/>
          <a:lstStyle/>
          <a:p>
            <a:pPr>
              <a:defRPr/>
            </a:pPr>
            <a:fld id="{14E7104A-F5E3-4D3A-8DF0-8CE781A83D9B}" type="slidenum">
              <a:rPr lang="en-US"/>
              <a:pPr>
                <a:defRPr/>
              </a:pPr>
              <a:t>37</a:t>
            </a:fld>
            <a:endParaRPr lang="en-US"/>
          </a:p>
        </p:txBody>
      </p:sp>
      <p:sp>
        <p:nvSpPr>
          <p:cNvPr id="1513474" name="Rectangle 2"/>
          <p:cNvSpPr>
            <a:spLocks noGrp="1" noChangeArrowheads="1"/>
          </p:cNvSpPr>
          <p:nvPr>
            <p:ph type="title"/>
          </p:nvPr>
        </p:nvSpPr>
        <p:spPr>
          <a:xfrm>
            <a:off x="1905000" y="76200"/>
            <a:ext cx="7696200" cy="381000"/>
          </a:xfrm>
        </p:spPr>
        <p:txBody>
          <a:bodyPr/>
          <a:lstStyle/>
          <a:p>
            <a:pPr eaLnBrk="1" hangingPunct="1">
              <a:lnSpc>
                <a:spcPct val="90000"/>
              </a:lnSpc>
              <a:defRPr/>
            </a:pPr>
            <a:r>
              <a:rPr lang="en-US" b="1" dirty="0">
                <a:solidFill>
                  <a:srgbClr val="C00000"/>
                </a:solidFill>
                <a:cs typeface="Times New Roman" pitchFamily="18" charset="0"/>
              </a:rPr>
              <a:t>P</a:t>
            </a:r>
            <a:r>
              <a:rPr lang="en-US" b="1" dirty="0">
                <a:solidFill>
                  <a:srgbClr val="DDDDDD"/>
                </a:solidFill>
                <a:cs typeface="Times New Roman" pitchFamily="18" charset="0"/>
              </a:rPr>
              <a:t>article   </a:t>
            </a:r>
            <a:r>
              <a:rPr lang="en-US" b="1" dirty="0" err="1">
                <a:solidFill>
                  <a:srgbClr val="C00000"/>
                </a:solidFill>
                <a:cs typeface="Times New Roman" pitchFamily="18" charset="0"/>
              </a:rPr>
              <a:t>ID</a:t>
            </a:r>
            <a:r>
              <a:rPr lang="en-US" b="1" dirty="0" err="1">
                <a:solidFill>
                  <a:srgbClr val="DDDDDD"/>
                </a:solidFill>
                <a:cs typeface="Times New Roman" pitchFamily="18" charset="0"/>
              </a:rPr>
              <a:t>entification</a:t>
            </a:r>
            <a:endParaRPr lang="en-US" b="1" dirty="0">
              <a:solidFill>
                <a:srgbClr val="DDDDDD"/>
              </a:solidFill>
              <a:cs typeface="Times New Roman" pitchFamily="18" charset="0"/>
            </a:endParaRPr>
          </a:p>
        </p:txBody>
      </p:sp>
      <p:sp>
        <p:nvSpPr>
          <p:cNvPr id="2" name="Rectangle 1"/>
          <p:cNvSpPr/>
          <p:nvPr/>
        </p:nvSpPr>
        <p:spPr>
          <a:xfrm>
            <a:off x="244385" y="799601"/>
            <a:ext cx="4953000" cy="5663089"/>
          </a:xfrm>
          <a:prstGeom prst="rect">
            <a:avLst/>
          </a:prstGeom>
        </p:spPr>
        <p:txBody>
          <a:bodyPr wrap="square">
            <a:spAutoFit/>
          </a:bodyPr>
          <a:lstStyle/>
          <a:p>
            <a:pPr algn="l"/>
            <a:r>
              <a:rPr lang="en-US" sz="2000" dirty="0">
                <a:solidFill>
                  <a:srgbClr val="C00000"/>
                </a:solidFill>
              </a:rPr>
              <a:t>What  do we want to know?</a:t>
            </a:r>
          </a:p>
          <a:p>
            <a:pPr algn="l"/>
            <a:endParaRPr lang="en-US" sz="2000" dirty="0">
              <a:solidFill>
                <a:srgbClr val="C00000"/>
              </a:solidFill>
            </a:endParaRPr>
          </a:p>
          <a:p>
            <a:pPr marL="693738" indent="-349250" algn="l">
              <a:spcAft>
                <a:spcPts val="600"/>
              </a:spcAft>
              <a:buAutoNum type="arabicPeriod"/>
            </a:pPr>
            <a:r>
              <a:rPr lang="en-US" sz="2000" dirty="0">
                <a:solidFill>
                  <a:schemeClr val="bg1">
                    <a:lumMod val="50000"/>
                  </a:schemeClr>
                </a:solidFill>
              </a:rPr>
              <a:t>A</a:t>
            </a:r>
          </a:p>
          <a:p>
            <a:pPr marL="693738" indent="-349250" algn="l">
              <a:spcAft>
                <a:spcPts val="600"/>
              </a:spcAft>
              <a:buAutoNum type="arabicPeriod"/>
            </a:pPr>
            <a:r>
              <a:rPr lang="en-US" sz="2000" dirty="0">
                <a:solidFill>
                  <a:schemeClr val="bg1">
                    <a:lumMod val="50000"/>
                  </a:schemeClr>
                </a:solidFill>
              </a:rPr>
              <a:t>Z</a:t>
            </a:r>
          </a:p>
          <a:p>
            <a:pPr marL="693738" indent="-349250" algn="l">
              <a:spcAft>
                <a:spcPts val="600"/>
              </a:spcAft>
              <a:buAutoNum type="arabicPeriod"/>
            </a:pPr>
            <a:r>
              <a:rPr lang="en-US" sz="2000" dirty="0">
                <a:solidFill>
                  <a:schemeClr val="bg1">
                    <a:lumMod val="50000"/>
                  </a:schemeClr>
                </a:solidFill>
              </a:rPr>
              <a:t>Q</a:t>
            </a:r>
          </a:p>
          <a:p>
            <a:pPr marL="693738" indent="-349250" algn="l">
              <a:buAutoNum type="arabicPeriod"/>
            </a:pPr>
            <a:r>
              <a:rPr lang="en-US" sz="2000" dirty="0">
                <a:solidFill>
                  <a:schemeClr val="bg1">
                    <a:lumMod val="50000"/>
                  </a:schemeClr>
                </a:solidFill>
              </a:rPr>
              <a:t>Energy </a:t>
            </a:r>
            <a:r>
              <a:rPr lang="en-US" sz="1400" dirty="0">
                <a:solidFill>
                  <a:schemeClr val="bg1">
                    <a:lumMod val="50000"/>
                  </a:schemeClr>
                </a:solidFill>
              </a:rPr>
              <a:t>(property of incoming ion in detectors)</a:t>
            </a:r>
          </a:p>
          <a:p>
            <a:pPr algn="l"/>
            <a:endParaRPr lang="en-US" sz="2000" dirty="0"/>
          </a:p>
          <a:p>
            <a:pPr algn="l"/>
            <a:r>
              <a:rPr lang="en-US" sz="2000" dirty="0">
                <a:solidFill>
                  <a:srgbClr val="008000"/>
                </a:solidFill>
              </a:rPr>
              <a:t>What do we measure?</a:t>
            </a:r>
          </a:p>
          <a:p>
            <a:pPr marL="457200" indent="-457200" algn="l">
              <a:buFont typeface="+mj-lt"/>
              <a:buAutoNum type="arabicPeriod"/>
            </a:pPr>
            <a:endParaRPr lang="en-US" sz="2000" dirty="0"/>
          </a:p>
          <a:p>
            <a:pPr marL="693738" indent="-349250" algn="l">
              <a:spcAft>
                <a:spcPts val="600"/>
              </a:spcAft>
              <a:buFont typeface="+mj-lt"/>
              <a:buAutoNum type="arabicPeriod"/>
            </a:pPr>
            <a:r>
              <a:rPr lang="en-US" sz="2000" dirty="0">
                <a:solidFill>
                  <a:schemeClr val="bg1">
                    <a:lumMod val="50000"/>
                  </a:schemeClr>
                </a:solidFill>
              </a:rPr>
              <a:t>Total kinetic energy</a:t>
            </a:r>
          </a:p>
          <a:p>
            <a:pPr marL="693738" indent="-349250" algn="l">
              <a:spcAft>
                <a:spcPts val="600"/>
              </a:spcAft>
              <a:buFont typeface="+mj-lt"/>
              <a:buAutoNum type="arabicPeriod"/>
            </a:pPr>
            <a:r>
              <a:rPr lang="en-US" sz="2000" dirty="0">
                <a:solidFill>
                  <a:schemeClr val="bg1">
                    <a:lumMod val="50000"/>
                  </a:schemeClr>
                </a:solidFill>
              </a:rPr>
              <a:t>Magnetic (electric) rigidity </a:t>
            </a:r>
          </a:p>
          <a:p>
            <a:pPr marL="693738" indent="-349250" algn="l">
              <a:spcAft>
                <a:spcPts val="600"/>
              </a:spcAft>
              <a:buFont typeface="+mj-lt"/>
              <a:buAutoNum type="arabicPeriod"/>
            </a:pPr>
            <a:r>
              <a:rPr lang="en-US" sz="2000" dirty="0">
                <a:solidFill>
                  <a:schemeClr val="bg1">
                    <a:lumMod val="50000"/>
                  </a:schemeClr>
                </a:solidFill>
              </a:rPr>
              <a:t>Energy loss in detector</a:t>
            </a:r>
          </a:p>
          <a:p>
            <a:pPr marL="693738" indent="-349250" algn="l">
              <a:buFont typeface="+mj-lt"/>
              <a:buAutoNum type="arabicPeriod"/>
            </a:pPr>
            <a:r>
              <a:rPr lang="en-US" sz="2000" dirty="0">
                <a:solidFill>
                  <a:schemeClr val="bg1">
                    <a:lumMod val="50000"/>
                  </a:schemeClr>
                </a:solidFill>
              </a:rPr>
              <a:t>Velocity (time of flight)</a:t>
            </a:r>
          </a:p>
          <a:p>
            <a:pPr marL="693738" indent="-349250" algn="l">
              <a:buFont typeface="+mj-lt"/>
              <a:buAutoNum type="arabicPeriod"/>
            </a:pPr>
            <a:endParaRPr lang="en-US" sz="2000" dirty="0">
              <a:solidFill>
                <a:schemeClr val="bg1">
                  <a:lumMod val="50000"/>
                </a:schemeClr>
              </a:solidFill>
            </a:endParaRPr>
          </a:p>
          <a:p>
            <a:pPr marL="693738" indent="-349250" algn="l">
              <a:buFont typeface="+mj-lt"/>
              <a:buAutoNum type="arabicPeriod"/>
            </a:pPr>
            <a:endParaRPr lang="en-US" sz="2000" dirty="0">
              <a:solidFill>
                <a:schemeClr val="bg1">
                  <a:lumMod val="50000"/>
                </a:schemeClr>
              </a:solidFill>
            </a:endParaRPr>
          </a:p>
          <a:p>
            <a:pPr marL="344488" algn="l"/>
            <a:r>
              <a:rPr lang="en-US" sz="1600" dirty="0">
                <a:solidFill>
                  <a:schemeClr val="tx1">
                    <a:lumMod val="65000"/>
                  </a:schemeClr>
                </a:solidFill>
              </a:rPr>
              <a:t>In our case (low Z, </a:t>
            </a:r>
            <a:r>
              <a:rPr lang="en-US" sz="1600" i="1" dirty="0">
                <a:solidFill>
                  <a:schemeClr val="tx1">
                    <a:lumMod val="65000"/>
                  </a:schemeClr>
                </a:solidFill>
              </a:rPr>
              <a:t>E</a:t>
            </a:r>
            <a:r>
              <a:rPr lang="en-US" sz="1600" dirty="0">
                <a:solidFill>
                  <a:schemeClr val="tx1">
                    <a:lumMod val="65000"/>
                  </a:schemeClr>
                </a:solidFill>
              </a:rPr>
              <a:t>=140 MeV/u) we assume Q=Z, so we do need only 3 values to measure</a:t>
            </a:r>
          </a:p>
        </p:txBody>
      </p:sp>
      <p:grpSp>
        <p:nvGrpSpPr>
          <p:cNvPr id="26" name="Group 25">
            <a:extLst>
              <a:ext uri="{FF2B5EF4-FFF2-40B4-BE49-F238E27FC236}">
                <a16:creationId xmlns="" xmlns:a16="http://schemas.microsoft.com/office/drawing/2014/main" id="{4F625F2E-7A37-42C2-86F8-F2E249401D7A}"/>
              </a:ext>
            </a:extLst>
          </p:cNvPr>
          <p:cNvGrpSpPr/>
          <p:nvPr/>
        </p:nvGrpSpPr>
        <p:grpSpPr>
          <a:xfrm>
            <a:off x="5867400" y="701279"/>
            <a:ext cx="6353978" cy="5624719"/>
            <a:chOff x="5867400" y="701279"/>
            <a:chExt cx="6353978" cy="5624719"/>
          </a:xfrm>
        </p:grpSpPr>
        <p:pic>
          <p:nvPicPr>
            <p:cNvPr id="7" name="Picture 2">
              <a:extLst>
                <a:ext uri="{FF2B5EF4-FFF2-40B4-BE49-F238E27FC236}">
                  <a16:creationId xmlns="" xmlns:a16="http://schemas.microsoft.com/office/drawing/2014/main" id="{DC6CF9FD-267A-432B-91F3-CCCD90FB0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050310"/>
              <a:ext cx="5970599" cy="3532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 xmlns:a16="http://schemas.microsoft.com/office/drawing/2014/main" id="{58EB9901-4148-4213-B75D-C15BE47ED232}"/>
                </a:ext>
              </a:extLst>
            </p:cNvPr>
            <p:cNvSpPr txBox="1"/>
            <p:nvPr/>
          </p:nvSpPr>
          <p:spPr>
            <a:xfrm>
              <a:off x="10773579" y="701279"/>
              <a:ext cx="1447799" cy="246221"/>
            </a:xfrm>
            <a:prstGeom prst="rect">
              <a:avLst/>
            </a:prstGeom>
            <a:noFill/>
          </p:spPr>
          <p:txBody>
            <a:bodyPr wrap="square" rtlCol="0">
              <a:spAutoFit/>
            </a:bodyPr>
            <a:lstStyle/>
            <a:p>
              <a:r>
                <a:rPr lang="en-US" sz="1000" i="1" dirty="0">
                  <a:solidFill>
                    <a:schemeClr val="tx2">
                      <a:lumMod val="50000"/>
                    </a:schemeClr>
                  </a:solidFill>
                </a:rPr>
                <a:t>Courtesy by </a:t>
              </a:r>
              <a:r>
                <a:rPr lang="en-US" sz="1000" i="1" dirty="0" err="1">
                  <a:solidFill>
                    <a:schemeClr val="tx2">
                      <a:lumMod val="50000"/>
                    </a:schemeClr>
                  </a:solidFill>
                </a:rPr>
                <a:t>A.Stolz</a:t>
              </a:r>
              <a:endParaRPr lang="en-US" sz="1000" i="1" dirty="0">
                <a:solidFill>
                  <a:schemeClr val="tx2">
                    <a:lumMod val="50000"/>
                  </a:schemeClr>
                </a:solidFill>
              </a:endParaRPr>
            </a:p>
          </p:txBody>
        </p:sp>
        <p:cxnSp>
          <p:nvCxnSpPr>
            <p:cNvPr id="4" name="Straight Connector 3">
              <a:extLst>
                <a:ext uri="{FF2B5EF4-FFF2-40B4-BE49-F238E27FC236}">
                  <a16:creationId xmlns="" xmlns:a16="http://schemas.microsoft.com/office/drawing/2014/main" id="{3D575CAC-7C28-49CE-889E-C0601D8A7C27}"/>
                </a:ext>
              </a:extLst>
            </p:cNvPr>
            <p:cNvCxnSpPr>
              <a:cxnSpLocks/>
            </p:cNvCxnSpPr>
            <p:nvPr/>
          </p:nvCxnSpPr>
          <p:spPr bwMode="auto">
            <a:xfrm>
              <a:off x="6728823" y="4463266"/>
              <a:ext cx="266700" cy="114300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12" name="Straight Connector 11">
              <a:extLst>
                <a:ext uri="{FF2B5EF4-FFF2-40B4-BE49-F238E27FC236}">
                  <a16:creationId xmlns="" xmlns:a16="http://schemas.microsoft.com/office/drawing/2014/main" id="{6C3E37C0-D4BE-4435-86D1-272E39CED3C3}"/>
                </a:ext>
              </a:extLst>
            </p:cNvPr>
            <p:cNvCxnSpPr>
              <a:cxnSpLocks/>
            </p:cNvCxnSpPr>
            <p:nvPr/>
          </p:nvCxnSpPr>
          <p:spPr bwMode="auto">
            <a:xfrm flipH="1">
              <a:off x="10058400" y="4463266"/>
              <a:ext cx="1292646" cy="1255565"/>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13" name="Straight Connector 12">
              <a:extLst>
                <a:ext uri="{FF2B5EF4-FFF2-40B4-BE49-F238E27FC236}">
                  <a16:creationId xmlns="" xmlns:a16="http://schemas.microsoft.com/office/drawing/2014/main" id="{E72FB7A6-4DE6-4C1C-AE73-139C1D015094}"/>
                </a:ext>
              </a:extLst>
            </p:cNvPr>
            <p:cNvCxnSpPr>
              <a:cxnSpLocks/>
            </p:cNvCxnSpPr>
            <p:nvPr/>
          </p:nvCxnSpPr>
          <p:spPr bwMode="auto">
            <a:xfrm>
              <a:off x="8466547" y="4499631"/>
              <a:ext cx="1219200" cy="121920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16" name="TextBox 15">
              <a:extLst>
                <a:ext uri="{FF2B5EF4-FFF2-40B4-BE49-F238E27FC236}">
                  <a16:creationId xmlns="" xmlns:a16="http://schemas.microsoft.com/office/drawing/2014/main" id="{F19867A8-731A-44F2-A579-C9E7CD060693}"/>
                </a:ext>
              </a:extLst>
            </p:cNvPr>
            <p:cNvSpPr txBox="1"/>
            <p:nvPr/>
          </p:nvSpPr>
          <p:spPr>
            <a:xfrm>
              <a:off x="9076147" y="5718831"/>
              <a:ext cx="1352037" cy="338554"/>
            </a:xfrm>
            <a:prstGeom prst="rect">
              <a:avLst/>
            </a:prstGeom>
            <a:noFill/>
          </p:spPr>
          <p:txBody>
            <a:bodyPr wrap="none" rtlCol="0">
              <a:spAutoFit/>
            </a:bodyPr>
            <a:lstStyle/>
            <a:p>
              <a:r>
                <a:rPr lang="en-US" sz="1600" dirty="0">
                  <a:solidFill>
                    <a:schemeClr val="bg1">
                      <a:lumMod val="50000"/>
                    </a:schemeClr>
                  </a:solidFill>
                </a:rPr>
                <a:t>Time of flight</a:t>
              </a:r>
            </a:p>
          </p:txBody>
        </p:sp>
        <p:sp>
          <p:nvSpPr>
            <p:cNvPr id="19" name="TextBox 18">
              <a:extLst>
                <a:ext uri="{FF2B5EF4-FFF2-40B4-BE49-F238E27FC236}">
                  <a16:creationId xmlns="" xmlns:a16="http://schemas.microsoft.com/office/drawing/2014/main" id="{6632DE36-C94C-4C31-A00F-73010F3909E3}"/>
                </a:ext>
              </a:extLst>
            </p:cNvPr>
            <p:cNvSpPr txBox="1"/>
            <p:nvPr/>
          </p:nvSpPr>
          <p:spPr>
            <a:xfrm>
              <a:off x="6252165" y="5661565"/>
              <a:ext cx="1665841" cy="338554"/>
            </a:xfrm>
            <a:prstGeom prst="rect">
              <a:avLst/>
            </a:prstGeom>
            <a:noFill/>
          </p:spPr>
          <p:txBody>
            <a:bodyPr wrap="none" rtlCol="0">
              <a:spAutoFit/>
            </a:bodyPr>
            <a:lstStyle/>
            <a:p>
              <a:r>
                <a:rPr lang="en-US" sz="1600" dirty="0">
                  <a:solidFill>
                    <a:schemeClr val="bg1">
                      <a:lumMod val="50000"/>
                    </a:schemeClr>
                  </a:solidFill>
                </a:rPr>
                <a:t>Magnetic rigidity</a:t>
              </a:r>
            </a:p>
          </p:txBody>
        </p:sp>
        <p:cxnSp>
          <p:nvCxnSpPr>
            <p:cNvPr id="20" name="Straight Connector 19">
              <a:extLst>
                <a:ext uri="{FF2B5EF4-FFF2-40B4-BE49-F238E27FC236}">
                  <a16:creationId xmlns="" xmlns:a16="http://schemas.microsoft.com/office/drawing/2014/main" id="{0447490D-BD38-416A-A5C2-FDD139830E2E}"/>
                </a:ext>
              </a:extLst>
            </p:cNvPr>
            <p:cNvCxnSpPr>
              <a:cxnSpLocks/>
            </p:cNvCxnSpPr>
            <p:nvPr/>
          </p:nvCxnSpPr>
          <p:spPr bwMode="auto">
            <a:xfrm flipH="1">
              <a:off x="10270776" y="4121491"/>
              <a:ext cx="314815" cy="683550"/>
            </a:xfrm>
            <a:prstGeom prst="line">
              <a:avLst/>
            </a:prstGeom>
            <a:noFill/>
            <a:ln w="9525" cap="flat" cmpd="sng" algn="ctr">
              <a:solidFill>
                <a:schemeClr val="bg1">
                  <a:lumMod val="60000"/>
                  <a:lumOff val="40000"/>
                </a:schemeClr>
              </a:solidFill>
              <a:prstDash val="solid"/>
              <a:round/>
              <a:headEnd type="none" w="med" len="med"/>
              <a:tailEnd type="none" w="med" len="med"/>
            </a:ln>
            <a:effectLst/>
          </p:spPr>
        </p:cxnSp>
        <p:sp>
          <p:nvSpPr>
            <p:cNvPr id="22" name="TextBox 21">
              <a:extLst>
                <a:ext uri="{FF2B5EF4-FFF2-40B4-BE49-F238E27FC236}">
                  <a16:creationId xmlns="" xmlns:a16="http://schemas.microsoft.com/office/drawing/2014/main" id="{43448F91-0627-4BC4-B480-63350B75D009}"/>
                </a:ext>
              </a:extLst>
            </p:cNvPr>
            <p:cNvSpPr txBox="1"/>
            <p:nvPr/>
          </p:nvSpPr>
          <p:spPr>
            <a:xfrm>
              <a:off x="9936813" y="4805041"/>
              <a:ext cx="434734" cy="338554"/>
            </a:xfrm>
            <a:prstGeom prst="rect">
              <a:avLst/>
            </a:prstGeom>
            <a:noFill/>
          </p:spPr>
          <p:txBody>
            <a:bodyPr wrap="none" rtlCol="0">
              <a:spAutoFit/>
            </a:bodyPr>
            <a:lstStyle/>
            <a:p>
              <a:r>
                <a:rPr lang="en-US" sz="1600" dirty="0" err="1">
                  <a:solidFill>
                    <a:srgbClr val="0070C0"/>
                  </a:solidFill>
                </a:rPr>
                <a:t>dE</a:t>
              </a:r>
              <a:endParaRPr lang="en-US" sz="1600" dirty="0">
                <a:solidFill>
                  <a:srgbClr val="0070C0"/>
                </a:solidFill>
              </a:endParaRPr>
            </a:p>
          </p:txBody>
        </p:sp>
        <p:cxnSp>
          <p:nvCxnSpPr>
            <p:cNvPr id="23" name="Straight Connector 22">
              <a:extLst>
                <a:ext uri="{FF2B5EF4-FFF2-40B4-BE49-F238E27FC236}">
                  <a16:creationId xmlns="" xmlns:a16="http://schemas.microsoft.com/office/drawing/2014/main" id="{D4770D45-E9D8-4880-991E-66BA93B19CFA}"/>
                </a:ext>
              </a:extLst>
            </p:cNvPr>
            <p:cNvCxnSpPr>
              <a:cxnSpLocks/>
            </p:cNvCxnSpPr>
            <p:nvPr/>
          </p:nvCxnSpPr>
          <p:spPr bwMode="auto">
            <a:xfrm>
              <a:off x="10622613" y="4142504"/>
              <a:ext cx="686662" cy="1791825"/>
            </a:xfrm>
            <a:prstGeom prst="line">
              <a:avLst/>
            </a:prstGeom>
            <a:noFill/>
            <a:ln w="9525" cap="flat" cmpd="sng" algn="ctr">
              <a:solidFill>
                <a:schemeClr val="accent6">
                  <a:lumMod val="50000"/>
                </a:schemeClr>
              </a:solidFill>
              <a:prstDash val="solid"/>
              <a:round/>
              <a:headEnd type="none" w="med" len="med"/>
              <a:tailEnd type="none" w="med" len="med"/>
            </a:ln>
            <a:effectLst/>
          </p:spPr>
        </p:cxnSp>
        <p:cxnSp>
          <p:nvCxnSpPr>
            <p:cNvPr id="25" name="Straight Connector 24">
              <a:extLst>
                <a:ext uri="{FF2B5EF4-FFF2-40B4-BE49-F238E27FC236}">
                  <a16:creationId xmlns="" xmlns:a16="http://schemas.microsoft.com/office/drawing/2014/main" id="{C8DEDE6D-46D0-477E-995C-73CC1BF77A12}"/>
                </a:ext>
              </a:extLst>
            </p:cNvPr>
            <p:cNvCxnSpPr>
              <a:cxnSpLocks/>
            </p:cNvCxnSpPr>
            <p:nvPr/>
          </p:nvCxnSpPr>
          <p:spPr bwMode="auto">
            <a:xfrm>
              <a:off x="11079408" y="4370935"/>
              <a:ext cx="219346" cy="1563394"/>
            </a:xfrm>
            <a:prstGeom prst="line">
              <a:avLst/>
            </a:prstGeom>
            <a:noFill/>
            <a:ln w="9525" cap="flat" cmpd="sng" algn="ctr">
              <a:solidFill>
                <a:schemeClr val="accent6">
                  <a:lumMod val="50000"/>
                </a:schemeClr>
              </a:solidFill>
              <a:prstDash val="solid"/>
              <a:round/>
              <a:headEnd type="none" w="med" len="med"/>
              <a:tailEnd type="none" w="med" len="med"/>
            </a:ln>
            <a:effectLst/>
          </p:spPr>
        </p:cxnSp>
        <p:sp>
          <p:nvSpPr>
            <p:cNvPr id="28" name="TextBox 27">
              <a:extLst>
                <a:ext uri="{FF2B5EF4-FFF2-40B4-BE49-F238E27FC236}">
                  <a16:creationId xmlns="" xmlns:a16="http://schemas.microsoft.com/office/drawing/2014/main" id="{C559AD1C-55EE-4CA8-937F-1DDD9B4DBE74}"/>
                </a:ext>
              </a:extLst>
            </p:cNvPr>
            <p:cNvSpPr txBox="1"/>
            <p:nvPr/>
          </p:nvSpPr>
          <p:spPr>
            <a:xfrm>
              <a:off x="11123617" y="5987444"/>
              <a:ext cx="582211" cy="338554"/>
            </a:xfrm>
            <a:prstGeom prst="rect">
              <a:avLst/>
            </a:prstGeom>
            <a:noFill/>
          </p:spPr>
          <p:txBody>
            <a:bodyPr wrap="none" rtlCol="0">
              <a:spAutoFit/>
            </a:bodyPr>
            <a:lstStyle/>
            <a:p>
              <a:r>
                <a:rPr lang="en-US" sz="1600" dirty="0">
                  <a:solidFill>
                    <a:srgbClr val="006600"/>
                  </a:solidFill>
                </a:rPr>
                <a:t>TKE</a:t>
              </a:r>
            </a:p>
          </p:txBody>
        </p:sp>
      </p:grpSp>
    </p:spTree>
    <p:extLst>
      <p:ext uri="{BB962C8B-B14F-4D97-AF65-F5344CB8AC3E}">
        <p14:creationId xmlns:p14="http://schemas.microsoft.com/office/powerpoint/2010/main" val="839288832"/>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000" y="0"/>
            <a:ext cx="7696200" cy="533400"/>
          </a:xfrm>
        </p:spPr>
        <p:txBody>
          <a:bodyPr/>
          <a:lstStyle/>
          <a:p>
            <a:r>
              <a:rPr lang="en-US" dirty="0"/>
              <a:t>Correlation plots and B</a:t>
            </a:r>
            <a:r>
              <a:rPr lang="en-US" dirty="0">
                <a:sym typeface="Symbol"/>
              </a:rPr>
              <a:t></a:t>
            </a:r>
            <a:r>
              <a:rPr lang="en-US" dirty="0"/>
              <a:t>-selection</a:t>
            </a:r>
          </a:p>
        </p:txBody>
      </p:sp>
      <p:sp>
        <p:nvSpPr>
          <p:cNvPr id="4" name="Footer Placeholder 3"/>
          <p:cNvSpPr>
            <a:spLocks noGrp="1"/>
          </p:cNvSpPr>
          <p:nvPr>
            <p:ph type="ftr" sz="quarter" idx="11"/>
          </p:nvPr>
        </p:nvSpPr>
        <p:spPr/>
        <p:txBody>
          <a:bodyPr/>
          <a:lstStyle/>
          <a:p>
            <a:pPr>
              <a:defRPr/>
            </a:pPr>
            <a:r>
              <a:rPr lang="nn-NO"/>
              <a:t>OT@SIM.NSCL.MSU  04/04/18</a:t>
            </a:r>
            <a:endParaRPr lang="en-US"/>
          </a:p>
        </p:txBody>
      </p:sp>
      <p:sp>
        <p:nvSpPr>
          <p:cNvPr id="5" name="Slide Number Placeholder 4"/>
          <p:cNvSpPr>
            <a:spLocks noGrp="1"/>
          </p:cNvSpPr>
          <p:nvPr>
            <p:ph type="sldNum" sz="quarter" idx="12"/>
          </p:nvPr>
        </p:nvSpPr>
        <p:spPr/>
        <p:txBody>
          <a:bodyPr/>
          <a:lstStyle/>
          <a:p>
            <a:pPr>
              <a:defRPr/>
            </a:pPr>
            <a:fld id="{6BFA1CDA-62A8-4B2A-ABBD-8FE174704D3A}" type="slidenum">
              <a:rPr lang="en-US" smtClean="0"/>
              <a:pPr>
                <a:defRPr/>
              </a:pPr>
              <a:t>38</a:t>
            </a:fld>
            <a:endParaRPr lang="en-US"/>
          </a:p>
        </p:txBody>
      </p:sp>
      <p:grpSp>
        <p:nvGrpSpPr>
          <p:cNvPr id="9" name="Group 8"/>
          <p:cNvGrpSpPr/>
          <p:nvPr/>
        </p:nvGrpSpPr>
        <p:grpSpPr>
          <a:xfrm>
            <a:off x="1524000" y="574344"/>
            <a:ext cx="4480560" cy="3108960"/>
            <a:chOff x="0" y="574344"/>
            <a:chExt cx="4480560" cy="3108960"/>
          </a:xfrm>
        </p:grpSpPr>
        <p:pic>
          <p:nvPicPr>
            <p:cNvPr id="11268" name="Picture 4"/>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4344"/>
              <a:ext cx="4480560"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277457" y="2502852"/>
              <a:ext cx="271228" cy="261610"/>
            </a:xfrm>
            <a:prstGeom prst="rect">
              <a:avLst/>
            </a:prstGeom>
            <a:noFill/>
          </p:spPr>
          <p:txBody>
            <a:bodyPr wrap="none" rtlCol="0">
              <a:spAutoFit/>
            </a:bodyPr>
            <a:lstStyle/>
            <a:p>
              <a:r>
                <a:rPr lang="en-US" sz="1100" dirty="0">
                  <a:solidFill>
                    <a:srgbClr val="C00000"/>
                  </a:solidFill>
                  <a:effectLst>
                    <a:outerShdw blurRad="38100" dist="38100" dir="2700000" algn="tl">
                      <a:srgbClr val="000000">
                        <a:alpha val="43137"/>
                      </a:srgbClr>
                    </a:outerShdw>
                  </a:effectLst>
                </a:rPr>
                <a:t>F</a:t>
              </a:r>
            </a:p>
          </p:txBody>
        </p:sp>
        <p:sp>
          <p:nvSpPr>
            <p:cNvPr id="35" name="TextBox 34"/>
            <p:cNvSpPr txBox="1"/>
            <p:nvPr/>
          </p:nvSpPr>
          <p:spPr>
            <a:xfrm>
              <a:off x="214884" y="2938790"/>
              <a:ext cx="365806" cy="261610"/>
            </a:xfrm>
            <a:prstGeom prst="rect">
              <a:avLst/>
            </a:prstGeom>
            <a:noFill/>
          </p:spPr>
          <p:txBody>
            <a:bodyPr wrap="none" rtlCol="0">
              <a:spAutoFit/>
            </a:bodyPr>
            <a:lstStyle/>
            <a:p>
              <a:r>
                <a:rPr lang="en-US" sz="1100" dirty="0">
                  <a:solidFill>
                    <a:srgbClr val="C00000"/>
                  </a:solidFill>
                  <a:effectLst>
                    <a:outerShdw blurRad="38100" dist="38100" dir="2700000" algn="tl">
                      <a:srgbClr val="000000">
                        <a:alpha val="43137"/>
                      </a:srgbClr>
                    </a:outerShdw>
                  </a:effectLst>
                </a:rPr>
                <a:t>Ne</a:t>
              </a:r>
            </a:p>
          </p:txBody>
        </p:sp>
        <p:sp>
          <p:nvSpPr>
            <p:cNvPr id="36" name="TextBox 35"/>
            <p:cNvSpPr txBox="1"/>
            <p:nvPr/>
          </p:nvSpPr>
          <p:spPr>
            <a:xfrm>
              <a:off x="250951" y="3243590"/>
              <a:ext cx="293670" cy="261610"/>
            </a:xfrm>
            <a:prstGeom prst="rect">
              <a:avLst/>
            </a:prstGeom>
            <a:noFill/>
          </p:spPr>
          <p:txBody>
            <a:bodyPr wrap="none" rtlCol="0">
              <a:spAutoFit/>
            </a:bodyPr>
            <a:lstStyle/>
            <a:p>
              <a:r>
                <a:rPr lang="en-US" sz="1100" dirty="0">
                  <a:solidFill>
                    <a:srgbClr val="C00000"/>
                  </a:solidFill>
                  <a:effectLst>
                    <a:outerShdw blurRad="38100" dist="38100" dir="2700000" algn="tl">
                      <a:srgbClr val="000000">
                        <a:alpha val="43137"/>
                      </a:srgbClr>
                    </a:outerShdw>
                  </a:effectLst>
                </a:rPr>
                <a:t>O</a:t>
              </a:r>
            </a:p>
          </p:txBody>
        </p:sp>
      </p:grpSp>
      <p:grpSp>
        <p:nvGrpSpPr>
          <p:cNvPr id="10" name="Group 9"/>
          <p:cNvGrpSpPr/>
          <p:nvPr/>
        </p:nvGrpSpPr>
        <p:grpSpPr>
          <a:xfrm>
            <a:off x="6167253" y="548639"/>
            <a:ext cx="4480560" cy="3108960"/>
            <a:chOff x="4643253" y="548639"/>
            <a:chExt cx="4480560" cy="3108960"/>
          </a:xfrm>
        </p:grpSpPr>
        <p:pic>
          <p:nvPicPr>
            <p:cNvPr id="11267"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253" y="548639"/>
              <a:ext cx="4480560"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411071" y="2249930"/>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F</a:t>
              </a:r>
            </a:p>
          </p:txBody>
        </p:sp>
        <p:sp>
          <p:nvSpPr>
            <p:cNvPr id="12" name="TextBox 11"/>
            <p:cNvSpPr txBox="1"/>
            <p:nvPr/>
          </p:nvSpPr>
          <p:spPr>
            <a:xfrm>
              <a:off x="8153400" y="2103119"/>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20</a:t>
              </a:r>
              <a:r>
                <a:rPr lang="en-US" sz="1100" dirty="0">
                  <a:solidFill>
                    <a:srgbClr val="C00000"/>
                  </a:solidFill>
                  <a:effectLst>
                    <a:outerShdw blurRad="38100" dist="38100" dir="2700000" algn="tl">
                      <a:srgbClr val="000000">
                        <a:alpha val="43137"/>
                      </a:srgbClr>
                    </a:outerShdw>
                  </a:effectLst>
                </a:rPr>
                <a:t>F</a:t>
              </a:r>
            </a:p>
          </p:txBody>
        </p:sp>
        <p:sp>
          <p:nvSpPr>
            <p:cNvPr id="13" name="TextBox 12"/>
            <p:cNvSpPr txBox="1"/>
            <p:nvPr/>
          </p:nvSpPr>
          <p:spPr>
            <a:xfrm>
              <a:off x="7964887" y="1953443"/>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F</a:t>
              </a:r>
            </a:p>
          </p:txBody>
        </p:sp>
        <p:sp>
          <p:nvSpPr>
            <p:cNvPr id="14" name="TextBox 13"/>
            <p:cNvSpPr txBox="1"/>
            <p:nvPr/>
          </p:nvSpPr>
          <p:spPr>
            <a:xfrm>
              <a:off x="7781660" y="1768458"/>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22</a:t>
              </a:r>
              <a:r>
                <a:rPr lang="en-US" sz="1100" dirty="0">
                  <a:solidFill>
                    <a:srgbClr val="C00000"/>
                  </a:solidFill>
                  <a:effectLst>
                    <a:outerShdw blurRad="38100" dist="38100" dir="2700000" algn="tl">
                      <a:srgbClr val="000000">
                        <a:alpha val="43137"/>
                      </a:srgbClr>
                    </a:outerShdw>
                  </a:effectLst>
                </a:rPr>
                <a:t>F</a:t>
              </a:r>
            </a:p>
          </p:txBody>
        </p:sp>
        <p:sp>
          <p:nvSpPr>
            <p:cNvPr id="15" name="TextBox 14"/>
            <p:cNvSpPr txBox="1"/>
            <p:nvPr/>
          </p:nvSpPr>
          <p:spPr>
            <a:xfrm>
              <a:off x="7272790" y="2756362"/>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O</a:t>
              </a:r>
            </a:p>
          </p:txBody>
        </p:sp>
        <p:sp>
          <p:nvSpPr>
            <p:cNvPr id="16" name="TextBox 15"/>
            <p:cNvSpPr txBox="1"/>
            <p:nvPr/>
          </p:nvSpPr>
          <p:spPr>
            <a:xfrm>
              <a:off x="6974287" y="2620699"/>
              <a:ext cx="399469"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O</a:t>
              </a:r>
            </a:p>
          </p:txBody>
        </p:sp>
        <p:sp>
          <p:nvSpPr>
            <p:cNvPr id="17" name="TextBox 16"/>
            <p:cNvSpPr txBox="1"/>
            <p:nvPr/>
          </p:nvSpPr>
          <p:spPr>
            <a:xfrm>
              <a:off x="6665304" y="2463407"/>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20</a:t>
              </a:r>
              <a:r>
                <a:rPr lang="en-US" sz="1100" dirty="0">
                  <a:solidFill>
                    <a:srgbClr val="C00000"/>
                  </a:solidFill>
                  <a:effectLst>
                    <a:outerShdw blurRad="38100" dist="38100" dir="2700000" algn="tl">
                      <a:srgbClr val="000000">
                        <a:alpha val="43137"/>
                      </a:srgbClr>
                    </a:outerShdw>
                  </a:effectLst>
                </a:rPr>
                <a:t>O</a:t>
              </a:r>
            </a:p>
          </p:txBody>
        </p:sp>
        <p:sp>
          <p:nvSpPr>
            <p:cNvPr id="18" name="TextBox 17"/>
            <p:cNvSpPr txBox="1"/>
            <p:nvPr/>
          </p:nvSpPr>
          <p:spPr>
            <a:xfrm>
              <a:off x="6389511" y="2286000"/>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O</a:t>
              </a:r>
            </a:p>
          </p:txBody>
        </p:sp>
        <p:sp>
          <p:nvSpPr>
            <p:cNvPr id="19" name="TextBox 18"/>
            <p:cNvSpPr txBox="1"/>
            <p:nvPr/>
          </p:nvSpPr>
          <p:spPr>
            <a:xfrm>
              <a:off x="5637153" y="3146850"/>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17</a:t>
              </a:r>
              <a:r>
                <a:rPr lang="en-US" sz="1100" dirty="0">
                  <a:solidFill>
                    <a:srgbClr val="C00000"/>
                  </a:solidFill>
                  <a:effectLst>
                    <a:outerShdw blurRad="38100" dist="38100" dir="2700000" algn="tl">
                      <a:srgbClr val="000000">
                        <a:alpha val="43137"/>
                      </a:srgbClr>
                    </a:outerShdw>
                  </a:effectLst>
                </a:rPr>
                <a:t>N</a:t>
              </a:r>
            </a:p>
          </p:txBody>
        </p:sp>
        <p:sp>
          <p:nvSpPr>
            <p:cNvPr id="20" name="TextBox 19"/>
            <p:cNvSpPr txBox="1"/>
            <p:nvPr/>
          </p:nvSpPr>
          <p:spPr>
            <a:xfrm>
              <a:off x="5279774" y="2976243"/>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N</a:t>
              </a:r>
            </a:p>
          </p:txBody>
        </p:sp>
        <p:sp>
          <p:nvSpPr>
            <p:cNvPr id="21" name="TextBox 20"/>
            <p:cNvSpPr txBox="1"/>
            <p:nvPr/>
          </p:nvSpPr>
          <p:spPr>
            <a:xfrm>
              <a:off x="4953000" y="2790500"/>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N</a:t>
              </a:r>
            </a:p>
          </p:txBody>
        </p:sp>
      </p:grpSp>
      <p:sp>
        <p:nvSpPr>
          <p:cNvPr id="2" name="TextBox 1"/>
          <p:cNvSpPr txBox="1"/>
          <p:nvPr/>
        </p:nvSpPr>
        <p:spPr>
          <a:xfrm>
            <a:off x="4253214" y="933469"/>
            <a:ext cx="4259499" cy="461665"/>
          </a:xfrm>
          <a:prstGeom prst="rect">
            <a:avLst/>
          </a:prstGeom>
          <a:solidFill>
            <a:schemeClr val="accent2">
              <a:lumMod val="20000"/>
              <a:lumOff val="80000"/>
            </a:schemeClr>
          </a:solidFill>
          <a:ln>
            <a:solidFill>
              <a:srgbClr val="003300"/>
            </a:solidFill>
          </a:ln>
        </p:spPr>
        <p:txBody>
          <a:bodyPr wrap="none" rtlCol="0">
            <a:spAutoFit/>
          </a:bodyPr>
          <a:lstStyle/>
          <a:p>
            <a:r>
              <a:rPr lang="en-US" dirty="0"/>
              <a:t>100% momentum acceptance</a:t>
            </a:r>
          </a:p>
        </p:txBody>
      </p:sp>
      <p:sp>
        <p:nvSpPr>
          <p:cNvPr id="3" name="TextBox 2">
            <a:extLst>
              <a:ext uri="{FF2B5EF4-FFF2-40B4-BE49-F238E27FC236}">
                <a16:creationId xmlns="" xmlns:a16="http://schemas.microsoft.com/office/drawing/2014/main" id="{0A54707A-AF84-4787-A809-7FBD9C729D7F}"/>
              </a:ext>
            </a:extLst>
          </p:cNvPr>
          <p:cNvSpPr txBox="1"/>
          <p:nvPr/>
        </p:nvSpPr>
        <p:spPr>
          <a:xfrm>
            <a:off x="1956963" y="1590949"/>
            <a:ext cx="1675459" cy="276999"/>
          </a:xfrm>
          <a:prstGeom prst="rect">
            <a:avLst/>
          </a:prstGeom>
          <a:noFill/>
        </p:spPr>
        <p:txBody>
          <a:bodyPr wrap="none" rtlCol="0">
            <a:spAutoFit/>
          </a:bodyPr>
          <a:lstStyle/>
          <a:p>
            <a:r>
              <a:rPr lang="en-US" sz="1200" dirty="0"/>
              <a:t>No isotope separation</a:t>
            </a:r>
          </a:p>
        </p:txBody>
      </p:sp>
      <p:grpSp>
        <p:nvGrpSpPr>
          <p:cNvPr id="49" name="Group 48">
            <a:extLst>
              <a:ext uri="{FF2B5EF4-FFF2-40B4-BE49-F238E27FC236}">
                <a16:creationId xmlns="" xmlns:a16="http://schemas.microsoft.com/office/drawing/2014/main" id="{6083967E-1F26-4820-BF8A-E70FC5358E85}"/>
              </a:ext>
            </a:extLst>
          </p:cNvPr>
          <p:cNvGrpSpPr/>
          <p:nvPr/>
        </p:nvGrpSpPr>
        <p:grpSpPr>
          <a:xfrm>
            <a:off x="6160144" y="3769822"/>
            <a:ext cx="4480560" cy="3108960"/>
            <a:chOff x="6160144" y="3769822"/>
            <a:chExt cx="4480560" cy="3108960"/>
          </a:xfrm>
        </p:grpSpPr>
        <p:grpSp>
          <p:nvGrpSpPr>
            <p:cNvPr id="46" name="Group 45"/>
            <p:cNvGrpSpPr/>
            <p:nvPr/>
          </p:nvGrpSpPr>
          <p:grpSpPr>
            <a:xfrm>
              <a:off x="6160144" y="3769822"/>
              <a:ext cx="4480560" cy="3108960"/>
              <a:chOff x="4636144" y="3769822"/>
              <a:chExt cx="4480560" cy="3108960"/>
            </a:xfrm>
          </p:grpSpPr>
          <p:pic>
            <p:nvPicPr>
              <p:cNvPr id="11269" name="Picture 5"/>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144" y="3769822"/>
                <a:ext cx="4480560"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8711662" y="5137985"/>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F</a:t>
                </a:r>
              </a:p>
            </p:txBody>
          </p:sp>
          <p:sp>
            <p:nvSpPr>
              <p:cNvPr id="26" name="TextBox 25"/>
              <p:cNvSpPr txBox="1"/>
              <p:nvPr/>
            </p:nvSpPr>
            <p:spPr>
              <a:xfrm>
                <a:off x="8285439" y="4962808"/>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22</a:t>
                </a:r>
                <a:r>
                  <a:rPr lang="en-US" sz="1100" dirty="0">
                    <a:solidFill>
                      <a:srgbClr val="C00000"/>
                    </a:solidFill>
                    <a:effectLst>
                      <a:outerShdw blurRad="38100" dist="38100" dir="2700000" algn="tl">
                        <a:srgbClr val="000000">
                          <a:alpha val="43137"/>
                        </a:srgbClr>
                      </a:outerShdw>
                    </a:effectLst>
                  </a:rPr>
                  <a:t>F</a:t>
                </a:r>
              </a:p>
            </p:txBody>
          </p:sp>
          <p:sp>
            <p:nvSpPr>
              <p:cNvPr id="27" name="TextBox 26"/>
              <p:cNvSpPr txBox="1"/>
              <p:nvPr/>
            </p:nvSpPr>
            <p:spPr>
              <a:xfrm>
                <a:off x="7717265" y="5936046"/>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O</a:t>
                </a:r>
              </a:p>
            </p:txBody>
          </p:sp>
          <p:sp>
            <p:nvSpPr>
              <p:cNvPr id="28" name="TextBox 27"/>
              <p:cNvSpPr txBox="1"/>
              <p:nvPr/>
            </p:nvSpPr>
            <p:spPr>
              <a:xfrm>
                <a:off x="7217172" y="5780724"/>
                <a:ext cx="399469"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O</a:t>
                </a:r>
              </a:p>
            </p:txBody>
          </p:sp>
          <p:sp>
            <p:nvSpPr>
              <p:cNvPr id="29" name="TextBox 28"/>
              <p:cNvSpPr txBox="1"/>
              <p:nvPr/>
            </p:nvSpPr>
            <p:spPr>
              <a:xfrm>
                <a:off x="6788979" y="5601347"/>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20</a:t>
                </a:r>
                <a:r>
                  <a:rPr lang="en-US" sz="1100" dirty="0">
                    <a:solidFill>
                      <a:srgbClr val="C00000"/>
                    </a:solidFill>
                    <a:effectLst>
                      <a:outerShdw blurRad="38100" dist="38100" dir="2700000" algn="tl">
                        <a:srgbClr val="000000">
                          <a:alpha val="43137"/>
                        </a:srgbClr>
                      </a:outerShdw>
                    </a:effectLst>
                  </a:rPr>
                  <a:t>O</a:t>
                </a:r>
              </a:p>
            </p:txBody>
          </p:sp>
          <p:sp>
            <p:nvSpPr>
              <p:cNvPr id="30" name="TextBox 29"/>
              <p:cNvSpPr txBox="1"/>
              <p:nvPr/>
            </p:nvSpPr>
            <p:spPr>
              <a:xfrm>
                <a:off x="6342177" y="5339737"/>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O</a:t>
                </a:r>
              </a:p>
            </p:txBody>
          </p:sp>
          <p:sp>
            <p:nvSpPr>
              <p:cNvPr id="31" name="TextBox 30"/>
              <p:cNvSpPr txBox="1"/>
              <p:nvPr/>
            </p:nvSpPr>
            <p:spPr>
              <a:xfrm>
                <a:off x="5715000" y="6280270"/>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17</a:t>
                </a:r>
                <a:r>
                  <a:rPr lang="en-US" sz="1100" dirty="0">
                    <a:solidFill>
                      <a:srgbClr val="C00000"/>
                    </a:solidFill>
                    <a:effectLst>
                      <a:outerShdw blurRad="38100" dist="38100" dir="2700000" algn="tl">
                        <a:srgbClr val="000000">
                          <a:alpha val="43137"/>
                        </a:srgbClr>
                      </a:outerShdw>
                    </a:effectLst>
                  </a:rPr>
                  <a:t>N</a:t>
                </a:r>
              </a:p>
            </p:txBody>
          </p:sp>
          <p:sp>
            <p:nvSpPr>
              <p:cNvPr id="32" name="TextBox 31"/>
              <p:cNvSpPr txBox="1"/>
              <p:nvPr/>
            </p:nvSpPr>
            <p:spPr>
              <a:xfrm>
                <a:off x="5264929" y="6117406"/>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N</a:t>
                </a:r>
              </a:p>
            </p:txBody>
          </p:sp>
          <p:sp>
            <p:nvSpPr>
              <p:cNvPr id="33" name="TextBox 32"/>
              <p:cNvSpPr txBox="1"/>
              <p:nvPr/>
            </p:nvSpPr>
            <p:spPr>
              <a:xfrm>
                <a:off x="4908871" y="5959132"/>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N</a:t>
                </a:r>
              </a:p>
            </p:txBody>
          </p:sp>
        </p:grpSp>
        <p:cxnSp>
          <p:nvCxnSpPr>
            <p:cNvPr id="53" name="Straight Arrow Connector 52"/>
            <p:cNvCxnSpPr/>
            <p:nvPr/>
          </p:nvCxnSpPr>
          <p:spPr bwMode="auto">
            <a:xfrm>
              <a:off x="6660539" y="5037647"/>
              <a:ext cx="1623715" cy="779681"/>
            </a:xfrm>
            <a:prstGeom prst="straightConnector1">
              <a:avLst/>
            </a:prstGeom>
            <a:noFill/>
            <a:ln w="9525" cap="flat" cmpd="sng" algn="ctr">
              <a:solidFill>
                <a:srgbClr val="003300"/>
              </a:solidFill>
              <a:prstDash val="solid"/>
              <a:round/>
              <a:headEnd type="none" w="med" len="med"/>
              <a:tailEnd type="triangle"/>
            </a:ln>
            <a:effectLst/>
          </p:spPr>
        </p:cxnSp>
      </p:grpSp>
      <p:grpSp>
        <p:nvGrpSpPr>
          <p:cNvPr id="48" name="Group 47">
            <a:extLst>
              <a:ext uri="{FF2B5EF4-FFF2-40B4-BE49-F238E27FC236}">
                <a16:creationId xmlns="" xmlns:a16="http://schemas.microsoft.com/office/drawing/2014/main" id="{B34F2297-890B-425A-9DB1-C598451D887C}"/>
              </a:ext>
            </a:extLst>
          </p:cNvPr>
          <p:cNvGrpSpPr/>
          <p:nvPr/>
        </p:nvGrpSpPr>
        <p:grpSpPr>
          <a:xfrm>
            <a:off x="1524001" y="3749040"/>
            <a:ext cx="5810363" cy="3108960"/>
            <a:chOff x="1524001" y="3749040"/>
            <a:chExt cx="5810363" cy="3108960"/>
          </a:xfrm>
        </p:grpSpPr>
        <p:grpSp>
          <p:nvGrpSpPr>
            <p:cNvPr id="11" name="Group 10"/>
            <p:cNvGrpSpPr/>
            <p:nvPr/>
          </p:nvGrpSpPr>
          <p:grpSpPr>
            <a:xfrm>
              <a:off x="1524001" y="3749040"/>
              <a:ext cx="5810363" cy="3108960"/>
              <a:chOff x="0" y="3749040"/>
              <a:chExt cx="5810363" cy="3108960"/>
            </a:xfrm>
          </p:grpSpPr>
          <p:pic>
            <p:nvPicPr>
              <p:cNvPr id="11266" name="Picture 2"/>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49040"/>
                <a:ext cx="4480560"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615138" y="5381429"/>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F</a:t>
                </a:r>
              </a:p>
            </p:txBody>
          </p:sp>
          <p:sp>
            <p:nvSpPr>
              <p:cNvPr id="38" name="TextBox 37"/>
              <p:cNvSpPr txBox="1"/>
              <p:nvPr/>
            </p:nvSpPr>
            <p:spPr>
              <a:xfrm>
                <a:off x="1371600" y="5268790"/>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22</a:t>
                </a:r>
                <a:r>
                  <a:rPr lang="en-US" sz="1100" dirty="0">
                    <a:solidFill>
                      <a:srgbClr val="C00000"/>
                    </a:solidFill>
                    <a:effectLst>
                      <a:outerShdw blurRad="38100" dist="38100" dir="2700000" algn="tl">
                        <a:srgbClr val="000000">
                          <a:alpha val="43137"/>
                        </a:srgbClr>
                      </a:outerShdw>
                    </a:effectLst>
                  </a:rPr>
                  <a:t>F</a:t>
                </a:r>
              </a:p>
            </p:txBody>
          </p:sp>
          <p:sp>
            <p:nvSpPr>
              <p:cNvPr id="39" name="TextBox 38"/>
              <p:cNvSpPr txBox="1"/>
              <p:nvPr/>
            </p:nvSpPr>
            <p:spPr>
              <a:xfrm>
                <a:off x="229318" y="5959132"/>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O</a:t>
                </a:r>
              </a:p>
            </p:txBody>
          </p:sp>
          <p:sp>
            <p:nvSpPr>
              <p:cNvPr id="40" name="TextBox 39"/>
              <p:cNvSpPr txBox="1"/>
              <p:nvPr/>
            </p:nvSpPr>
            <p:spPr>
              <a:xfrm>
                <a:off x="861857" y="5863010"/>
                <a:ext cx="399469"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O</a:t>
                </a:r>
              </a:p>
            </p:txBody>
          </p:sp>
          <p:sp>
            <p:nvSpPr>
              <p:cNvPr id="41" name="TextBox 40"/>
              <p:cNvSpPr txBox="1"/>
              <p:nvPr/>
            </p:nvSpPr>
            <p:spPr>
              <a:xfrm>
                <a:off x="1600200" y="5734036"/>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20</a:t>
                </a:r>
                <a:r>
                  <a:rPr lang="en-US" sz="1100" dirty="0">
                    <a:solidFill>
                      <a:srgbClr val="C00000"/>
                    </a:solidFill>
                    <a:effectLst>
                      <a:outerShdw blurRad="38100" dist="38100" dir="2700000" algn="tl">
                        <a:srgbClr val="000000">
                          <a:alpha val="43137"/>
                        </a:srgbClr>
                      </a:outerShdw>
                    </a:effectLst>
                  </a:rPr>
                  <a:t>O</a:t>
                </a:r>
              </a:p>
            </p:txBody>
          </p:sp>
          <p:sp>
            <p:nvSpPr>
              <p:cNvPr id="42" name="TextBox 41"/>
              <p:cNvSpPr txBox="1"/>
              <p:nvPr/>
            </p:nvSpPr>
            <p:spPr>
              <a:xfrm>
                <a:off x="2584235" y="5557036"/>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O</a:t>
                </a:r>
              </a:p>
            </p:txBody>
          </p:sp>
          <p:sp>
            <p:nvSpPr>
              <p:cNvPr id="43" name="TextBox 42"/>
              <p:cNvSpPr txBox="1"/>
              <p:nvPr/>
            </p:nvSpPr>
            <p:spPr>
              <a:xfrm>
                <a:off x="1246810" y="6275680"/>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17</a:t>
                </a:r>
                <a:r>
                  <a:rPr lang="en-US" sz="1100" dirty="0">
                    <a:solidFill>
                      <a:srgbClr val="C00000"/>
                    </a:solidFill>
                    <a:effectLst>
                      <a:outerShdw blurRad="38100" dist="38100" dir="2700000" algn="tl">
                        <a:srgbClr val="000000">
                          <a:alpha val="43137"/>
                        </a:srgbClr>
                      </a:outerShdw>
                    </a:effectLst>
                  </a:rPr>
                  <a:t>N</a:t>
                </a:r>
              </a:p>
            </p:txBody>
          </p:sp>
          <p:sp>
            <p:nvSpPr>
              <p:cNvPr id="44" name="TextBox 43"/>
              <p:cNvSpPr txBox="1"/>
              <p:nvPr/>
            </p:nvSpPr>
            <p:spPr>
              <a:xfrm>
                <a:off x="2191179" y="6173011"/>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N</a:t>
                </a:r>
              </a:p>
            </p:txBody>
          </p:sp>
          <p:sp>
            <p:nvSpPr>
              <p:cNvPr id="45" name="TextBox 44"/>
              <p:cNvSpPr txBox="1"/>
              <p:nvPr/>
            </p:nvSpPr>
            <p:spPr>
              <a:xfrm>
                <a:off x="3200400" y="6014737"/>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N</a:t>
                </a:r>
              </a:p>
            </p:txBody>
          </p:sp>
          <p:sp>
            <p:nvSpPr>
              <p:cNvPr id="8" name="TextBox 7"/>
              <p:cNvSpPr txBox="1"/>
              <p:nvPr/>
            </p:nvSpPr>
            <p:spPr>
              <a:xfrm>
                <a:off x="3533778" y="4187857"/>
                <a:ext cx="2276585" cy="830997"/>
              </a:xfrm>
              <a:prstGeom prst="rect">
                <a:avLst/>
              </a:prstGeom>
              <a:solidFill>
                <a:srgbClr val="D7D7D7"/>
              </a:solidFill>
              <a:ln>
                <a:solidFill>
                  <a:srgbClr val="C00000"/>
                </a:solidFill>
              </a:ln>
            </p:spPr>
            <p:txBody>
              <a:bodyPr wrap="none" rtlCol="0">
                <a:spAutoFit/>
              </a:bodyPr>
              <a:lstStyle/>
              <a:p>
                <a:r>
                  <a:rPr lang="en-US" dirty="0">
                    <a:sym typeface="Symbol"/>
                  </a:rPr>
                  <a:t></a:t>
                </a:r>
                <a:r>
                  <a:rPr lang="en-US" dirty="0"/>
                  <a:t>p/p=0.6%  </a:t>
                </a:r>
              </a:p>
              <a:p>
                <a:r>
                  <a:rPr lang="en-US" dirty="0"/>
                  <a:t>Settings on </a:t>
                </a:r>
                <a:r>
                  <a:rPr lang="en-US" baseline="30000" dirty="0"/>
                  <a:t>20</a:t>
                </a:r>
                <a:r>
                  <a:rPr lang="en-US" dirty="0"/>
                  <a:t>O</a:t>
                </a:r>
              </a:p>
            </p:txBody>
          </p:sp>
        </p:grpSp>
        <p:sp>
          <p:nvSpPr>
            <p:cNvPr id="50" name="TextBox 49">
              <a:extLst>
                <a:ext uri="{FF2B5EF4-FFF2-40B4-BE49-F238E27FC236}">
                  <a16:creationId xmlns="" xmlns:a16="http://schemas.microsoft.com/office/drawing/2014/main" id="{08612910-AA38-43CA-B270-5B1BDA4D6886}"/>
                </a:ext>
              </a:extLst>
            </p:cNvPr>
            <p:cNvSpPr txBox="1"/>
            <p:nvPr/>
          </p:nvSpPr>
          <p:spPr>
            <a:xfrm>
              <a:off x="2052505" y="4464539"/>
              <a:ext cx="1854995" cy="276999"/>
            </a:xfrm>
            <a:prstGeom prst="rect">
              <a:avLst/>
            </a:prstGeom>
            <a:noFill/>
          </p:spPr>
          <p:txBody>
            <a:bodyPr wrap="none" rtlCol="0">
              <a:spAutoFit/>
            </a:bodyPr>
            <a:lstStyle/>
            <a:p>
              <a:r>
                <a:rPr lang="en-US" sz="1200" dirty="0"/>
                <a:t>Good isotope separation</a:t>
              </a:r>
            </a:p>
          </p:txBody>
        </p:sp>
        <p:cxnSp>
          <p:nvCxnSpPr>
            <p:cNvPr id="22" name="Straight Arrow Connector 21"/>
            <p:cNvCxnSpPr>
              <a:cxnSpLocks/>
            </p:cNvCxnSpPr>
            <p:nvPr/>
          </p:nvCxnSpPr>
          <p:spPr bwMode="auto">
            <a:xfrm flipH="1">
              <a:off x="3605165" y="5043756"/>
              <a:ext cx="2986519" cy="899844"/>
            </a:xfrm>
            <a:prstGeom prst="straightConnector1">
              <a:avLst/>
            </a:prstGeom>
            <a:noFill/>
            <a:ln w="9525" cap="flat" cmpd="sng" algn="ctr">
              <a:solidFill>
                <a:srgbClr val="003300"/>
              </a:solidFill>
              <a:prstDash val="solid"/>
              <a:round/>
              <a:headEnd type="none" w="med" len="med"/>
              <a:tailEnd type="triangle"/>
            </a:ln>
            <a:effectLst/>
          </p:spPr>
        </p:cxnSp>
      </p:grpSp>
    </p:spTree>
    <p:extLst>
      <p:ext uri="{BB962C8B-B14F-4D97-AF65-F5344CB8AC3E}">
        <p14:creationId xmlns:p14="http://schemas.microsoft.com/office/powerpoint/2010/main" val="1562004503"/>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p:spPr>
        <p:txBody>
          <a:bodyPr/>
          <a:lstStyle/>
          <a:p>
            <a:r>
              <a:rPr lang="en-US"/>
              <a:t>OT@SIM.NSCL.MSU  04/04/18</a:t>
            </a:r>
          </a:p>
        </p:txBody>
      </p:sp>
      <p:sp>
        <p:nvSpPr>
          <p:cNvPr id="11" name="Slide Number Placeholder 5"/>
          <p:cNvSpPr>
            <a:spLocks noGrp="1"/>
          </p:cNvSpPr>
          <p:nvPr>
            <p:ph type="sldNum" sz="quarter" idx="12"/>
          </p:nvPr>
        </p:nvSpPr>
        <p:spPr/>
        <p:txBody>
          <a:bodyPr/>
          <a:lstStyle/>
          <a:p>
            <a:pPr>
              <a:defRPr/>
            </a:pPr>
            <a:fld id="{14E7104A-F5E3-4D3A-8DF0-8CE781A83D9B}" type="slidenum">
              <a:rPr lang="en-US"/>
              <a:pPr>
                <a:defRPr/>
              </a:pPr>
              <a:t>39</a:t>
            </a:fld>
            <a:endParaRPr lang="en-US"/>
          </a:p>
        </p:txBody>
      </p:sp>
      <p:sp>
        <p:nvSpPr>
          <p:cNvPr id="1513474" name="Rectangle 2"/>
          <p:cNvSpPr>
            <a:spLocks noGrp="1" noChangeArrowheads="1"/>
          </p:cNvSpPr>
          <p:nvPr>
            <p:ph type="title"/>
          </p:nvPr>
        </p:nvSpPr>
        <p:spPr>
          <a:xfrm>
            <a:off x="2133600" y="76200"/>
            <a:ext cx="7467600" cy="381000"/>
          </a:xfrm>
        </p:spPr>
        <p:txBody>
          <a:bodyPr/>
          <a:lstStyle/>
          <a:p>
            <a:pPr eaLnBrk="1" hangingPunct="1">
              <a:lnSpc>
                <a:spcPct val="90000"/>
              </a:lnSpc>
              <a:defRPr/>
            </a:pPr>
            <a:r>
              <a:rPr lang="en-US" sz="2800" b="1" dirty="0">
                <a:solidFill>
                  <a:srgbClr val="DDDDDD"/>
                </a:solidFill>
                <a:cs typeface="Times New Roman" pitchFamily="18" charset="0"/>
              </a:rPr>
              <a:t>Obtaining </a:t>
            </a:r>
            <a:r>
              <a:rPr lang="en-US" sz="2800" b="1" i="1" dirty="0">
                <a:solidFill>
                  <a:srgbClr val="DDDDDD"/>
                </a:solidFill>
                <a:cs typeface="Times New Roman" pitchFamily="18" charset="0"/>
              </a:rPr>
              <a:t>A, Z, q</a:t>
            </a:r>
          </a:p>
        </p:txBody>
      </p:sp>
      <p:graphicFrame>
        <p:nvGraphicFramePr>
          <p:cNvPr id="15374" name="Object 14"/>
          <p:cNvGraphicFramePr>
            <a:graphicFrameLocks noChangeAspect="1"/>
          </p:cNvGraphicFramePr>
          <p:nvPr>
            <p:extLst>
              <p:ext uri="{D42A27DB-BD31-4B8C-83A1-F6EECF244321}">
                <p14:modId xmlns:p14="http://schemas.microsoft.com/office/powerpoint/2010/main" val="4119943611"/>
              </p:ext>
            </p:extLst>
          </p:nvPr>
        </p:nvGraphicFramePr>
        <p:xfrm>
          <a:off x="7162799" y="1093681"/>
          <a:ext cx="3135313" cy="812800"/>
        </p:xfrm>
        <a:graphic>
          <a:graphicData uri="http://schemas.openxmlformats.org/presentationml/2006/ole">
            <mc:AlternateContent xmlns:mc="http://schemas.openxmlformats.org/markup-compatibility/2006">
              <mc:Choice xmlns:v="urn:schemas-microsoft-com:vml" Requires="v">
                <p:oleObj spid="_x0000_s6368" name="Equation" r:id="rId4" imgW="2094591" imgH="545863" progId="Equation.3">
                  <p:embed/>
                </p:oleObj>
              </mc:Choice>
              <mc:Fallback>
                <p:oleObj name="Equation" r:id="rId4" imgW="2094591" imgH="545863" progId="Equation.3">
                  <p:embed/>
                  <p:pic>
                    <p:nvPicPr>
                      <p:cNvPr id="15374"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799" y="1093681"/>
                        <a:ext cx="3135313"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73" name="Object 13"/>
          <p:cNvGraphicFramePr>
            <a:graphicFrameLocks noChangeAspect="1"/>
          </p:cNvGraphicFramePr>
          <p:nvPr>
            <p:extLst>
              <p:ext uri="{D42A27DB-BD31-4B8C-83A1-F6EECF244321}">
                <p14:modId xmlns:p14="http://schemas.microsoft.com/office/powerpoint/2010/main" val="837270618"/>
              </p:ext>
            </p:extLst>
          </p:nvPr>
        </p:nvGraphicFramePr>
        <p:xfrm>
          <a:off x="7878762" y="2951761"/>
          <a:ext cx="1773238" cy="628650"/>
        </p:xfrm>
        <a:graphic>
          <a:graphicData uri="http://schemas.openxmlformats.org/presentationml/2006/ole">
            <mc:AlternateContent xmlns:mc="http://schemas.openxmlformats.org/markup-compatibility/2006">
              <mc:Choice xmlns:v="urn:schemas-microsoft-com:vml" Requires="v">
                <p:oleObj spid="_x0000_s6369" name="Equation" r:id="rId6" imgW="1180588" imgH="418918" progId="Equation.3">
                  <p:embed/>
                </p:oleObj>
              </mc:Choice>
              <mc:Fallback>
                <p:oleObj name="Equation" r:id="rId6" imgW="1180588" imgH="418918" progId="Equation.3">
                  <p:embed/>
                  <p:pic>
                    <p:nvPicPr>
                      <p:cNvPr id="15373"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8762" y="2951761"/>
                        <a:ext cx="1773238"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72" name="Object 12"/>
          <p:cNvGraphicFramePr>
            <a:graphicFrameLocks noChangeAspect="1"/>
          </p:cNvGraphicFramePr>
          <p:nvPr>
            <p:extLst>
              <p:ext uri="{D42A27DB-BD31-4B8C-83A1-F6EECF244321}">
                <p14:modId xmlns:p14="http://schemas.microsoft.com/office/powerpoint/2010/main" val="1750820138"/>
              </p:ext>
            </p:extLst>
          </p:nvPr>
        </p:nvGraphicFramePr>
        <p:xfrm>
          <a:off x="7620000" y="4895518"/>
          <a:ext cx="2359025" cy="647700"/>
        </p:xfrm>
        <a:graphic>
          <a:graphicData uri="http://schemas.openxmlformats.org/presentationml/2006/ole">
            <mc:AlternateContent xmlns:mc="http://schemas.openxmlformats.org/markup-compatibility/2006">
              <mc:Choice xmlns:v="urn:schemas-microsoft-com:vml" Requires="v">
                <p:oleObj spid="_x0000_s6370" name="Equation" r:id="rId8" imgW="1574800" imgH="431800" progId="Equation.3">
                  <p:embed/>
                </p:oleObj>
              </mc:Choice>
              <mc:Fallback>
                <p:oleObj name="Equation" r:id="rId8" imgW="1574800" imgH="431800" progId="Equation.3">
                  <p:embed/>
                  <p:pic>
                    <p:nvPicPr>
                      <p:cNvPr id="15372"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4895518"/>
                        <a:ext cx="235902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75" name="Rectangle 15"/>
          <p:cNvSpPr>
            <a:spLocks noChangeArrowheads="1"/>
          </p:cNvSpPr>
          <p:nvPr/>
        </p:nvSpPr>
        <p:spPr bwMode="auto">
          <a:xfrm>
            <a:off x="2133598" y="1017481"/>
            <a:ext cx="4343400" cy="923972"/>
          </a:xfrm>
          <a:prstGeom prst="rect">
            <a:avLst/>
          </a:prstGeom>
          <a:noFill/>
          <a:ln w="9525" cap="flat" cmpd="sng">
            <a:noFill/>
            <a:prstDash val="solid"/>
            <a:miter lim="800000"/>
            <a:headEnd/>
            <a:tailEnd/>
          </a:ln>
          <a:effectLst/>
        </p:spPr>
        <p:txBody>
          <a:bodyPr vert="horz" wrap="square" lIns="92075" tIns="46038" rIns="92075" bIns="46038" numCol="1" anchor="ctr" anchorCtr="0" compatLnSpc="1">
            <a:prstTxWarp prst="textNoShape">
              <a:avLst/>
            </a:prstTxWarp>
            <a:spAutoFit/>
          </a:bodyPr>
          <a:lstStyle/>
          <a:p>
            <a:pPr algn="just" eaLnBrk="0" hangingPunct="0"/>
            <a:r>
              <a:rPr lang="en-US" sz="1400" b="0" dirty="0">
                <a:solidFill>
                  <a:schemeClr val="bg1">
                    <a:lumMod val="50000"/>
                  </a:schemeClr>
                </a:solidFill>
                <a:latin typeface="+mn-lt"/>
                <a:ea typeface="Times" charset="0"/>
                <a:cs typeface="Times New Roman" pitchFamily="18" charset="0"/>
              </a:rPr>
              <a:t>The atomic number is determined from the combination of energy loss (</a:t>
            </a:r>
            <a:r>
              <a:rPr lang="en-US" sz="1400" b="0" dirty="0">
                <a:solidFill>
                  <a:schemeClr val="bg1">
                    <a:lumMod val="50000"/>
                  </a:schemeClr>
                </a:solidFill>
                <a:latin typeface="+mn-lt"/>
                <a:ea typeface="Times" charset="0"/>
                <a:cs typeface="Times New Roman" pitchFamily="18" charset="0"/>
                <a:sym typeface="Symbol" pitchFamily="18" charset="2"/>
              </a:rPr>
              <a:t></a:t>
            </a:r>
            <a:r>
              <a:rPr lang="en-US" sz="1400" b="0" dirty="0">
                <a:solidFill>
                  <a:schemeClr val="bg1">
                    <a:lumMod val="50000"/>
                  </a:schemeClr>
                </a:solidFill>
                <a:latin typeface="+mn-lt"/>
                <a:ea typeface="Times" charset="0"/>
                <a:cs typeface="Times New Roman" pitchFamily="18" charset="0"/>
              </a:rPr>
              <a:t>Е) and time of flights (TOF) values according to the Bethe formula:</a:t>
            </a:r>
            <a:endParaRPr lang="en-US" sz="1400" b="0" dirty="0">
              <a:solidFill>
                <a:schemeClr val="bg1">
                  <a:lumMod val="50000"/>
                </a:schemeClr>
              </a:solidFill>
              <a:latin typeface="+mn-lt"/>
              <a:sym typeface="Symbol" pitchFamily="18" charset="2"/>
            </a:endParaRPr>
          </a:p>
          <a:p>
            <a:pPr algn="l" eaLnBrk="0" hangingPunct="0"/>
            <a:endParaRPr lang="en-US" sz="1200" b="0" dirty="0">
              <a:solidFill>
                <a:schemeClr val="bg1">
                  <a:lumMod val="50000"/>
                </a:schemeClr>
              </a:solidFill>
              <a:latin typeface="Times New Roman" pitchFamily="18" charset="0"/>
              <a:ea typeface="Times" charset="0"/>
              <a:cs typeface="Times New Roman" pitchFamily="18" charset="0"/>
              <a:sym typeface="Symbol" pitchFamily="18" charset="2"/>
            </a:endParaRPr>
          </a:p>
        </p:txBody>
      </p:sp>
      <p:sp>
        <p:nvSpPr>
          <p:cNvPr id="15376" name="Rectangle 16"/>
          <p:cNvSpPr>
            <a:spLocks noChangeArrowheads="1"/>
          </p:cNvSpPr>
          <p:nvPr/>
        </p:nvSpPr>
        <p:spPr bwMode="auto">
          <a:xfrm>
            <a:off x="2468562" y="3027961"/>
            <a:ext cx="3733800" cy="523862"/>
          </a:xfrm>
          <a:prstGeom prst="rect">
            <a:avLst/>
          </a:prstGeom>
          <a:noFill/>
          <a:ln w="9525" cap="flat" cmpd="sng">
            <a:noFill/>
            <a:prstDash val="solid"/>
            <a:miter lim="800000"/>
            <a:headEnd/>
            <a:tailEnd/>
          </a:ln>
          <a:effectLst/>
        </p:spPr>
        <p:txBody>
          <a:bodyPr vert="horz" wrap="square" lIns="92075" tIns="46038" rIns="92075" bIns="46038" numCol="1" anchor="ctr" anchorCtr="0" compatLnSpc="1">
            <a:prstTxWarp prst="textNoShape">
              <a:avLst/>
            </a:prstTxWarp>
            <a:spAutoFit/>
          </a:bodyPr>
          <a:lstStyle/>
          <a:p>
            <a:pPr algn="l" eaLnBrk="0" hangingPunct="0">
              <a:tabLst>
                <a:tab pos="4343400" algn="l"/>
              </a:tabLst>
            </a:pPr>
            <a:r>
              <a:rPr lang="en-US" sz="1400" b="0" dirty="0">
                <a:solidFill>
                  <a:schemeClr val="bg1">
                    <a:lumMod val="50000"/>
                  </a:schemeClr>
                </a:solidFill>
                <a:latin typeface="+mn-lt"/>
                <a:ea typeface="Times" charset="0"/>
                <a:cs typeface="Times New Roman" pitchFamily="18" charset="0"/>
              </a:rPr>
              <a:t>The fragment mass can be extracted in atomic units from the relativistic formula:</a:t>
            </a:r>
            <a:endParaRPr lang="en-US" sz="2800" b="0" dirty="0">
              <a:solidFill>
                <a:schemeClr val="bg1">
                  <a:lumMod val="50000"/>
                </a:schemeClr>
              </a:solidFill>
              <a:latin typeface="+mn-lt"/>
            </a:endParaRPr>
          </a:p>
        </p:txBody>
      </p:sp>
      <p:sp>
        <p:nvSpPr>
          <p:cNvPr id="15377" name="Rectangle 17"/>
          <p:cNvSpPr>
            <a:spLocks noChangeArrowheads="1"/>
          </p:cNvSpPr>
          <p:nvPr/>
        </p:nvSpPr>
        <p:spPr bwMode="auto">
          <a:xfrm>
            <a:off x="1828799" y="4590719"/>
            <a:ext cx="5334000" cy="1324081"/>
          </a:xfrm>
          <a:prstGeom prst="rect">
            <a:avLst/>
          </a:prstGeom>
          <a:noFill/>
          <a:ln w="9525" cap="flat" cmpd="sng">
            <a:noFill/>
            <a:prstDash val="solid"/>
            <a:miter lim="800000"/>
            <a:headEnd/>
            <a:tailEnd/>
          </a:ln>
          <a:effectLst/>
        </p:spPr>
        <p:txBody>
          <a:bodyPr vert="horz" wrap="square" lIns="92075" tIns="46038" rIns="92075" bIns="46038" numCol="1" anchor="ctr" anchorCtr="0" compatLnSpc="1">
            <a:prstTxWarp prst="textNoShape">
              <a:avLst/>
            </a:prstTxWarp>
            <a:spAutoFit/>
          </a:bodyPr>
          <a:lstStyle/>
          <a:p>
            <a:pPr algn="just" eaLnBrk="0" hangingPunct="0">
              <a:tabLst>
                <a:tab pos="4343400" algn="l"/>
              </a:tabLst>
            </a:pPr>
            <a:r>
              <a:rPr lang="en-US" sz="1400" b="0" dirty="0">
                <a:solidFill>
                  <a:schemeClr val="bg1">
                    <a:lumMod val="50000"/>
                  </a:schemeClr>
                </a:solidFill>
                <a:latin typeface="+mn-lt"/>
                <a:ea typeface="Times" charset="0"/>
                <a:cs typeface="Times New Roman" pitchFamily="18" charset="0"/>
              </a:rPr>
              <a:t>where TKE is calculated as a sum of the energy loss values in each of the detectors  in a multilayer telescope stopping the products. The charge state (Q) of the ion evaluated from a relation based on the TKE, velocity and magnetic rigidity values:</a:t>
            </a:r>
            <a:endParaRPr lang="en-US" sz="1400" b="0" dirty="0">
              <a:solidFill>
                <a:schemeClr val="bg1">
                  <a:lumMod val="50000"/>
                </a:schemeClr>
              </a:solidFill>
              <a:latin typeface="+mn-lt"/>
            </a:endParaRPr>
          </a:p>
          <a:p>
            <a:pPr algn="l" eaLnBrk="0" hangingPunct="0">
              <a:tabLst>
                <a:tab pos="4343400" algn="l"/>
              </a:tabLst>
            </a:pPr>
            <a:endParaRPr lang="en-US" sz="2400" b="0" dirty="0">
              <a:solidFill>
                <a:schemeClr val="bg1">
                  <a:lumMod val="50000"/>
                </a:schemeClr>
              </a:solidFill>
              <a:latin typeface="Arial" pitchFamily="34" charset="0"/>
            </a:endParaRPr>
          </a:p>
        </p:txBody>
      </p:sp>
    </p:spTree>
    <p:extLst>
      <p:ext uri="{BB962C8B-B14F-4D97-AF65-F5344CB8AC3E}">
        <p14:creationId xmlns:p14="http://schemas.microsoft.com/office/powerpoint/2010/main" val="284517716"/>
      </p:ext>
    </p:extLst>
  </p:cSld>
  <p:clrMapOvr>
    <a:masterClrMapping/>
  </p:clrMapOvr>
  <p:transition advClick="0" advTm="2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DC5CDC64-7652-4F7B-AA5F-51A52F756CA2}"/>
              </a:ext>
            </a:extLst>
          </p:cNvPr>
          <p:cNvGrpSpPr/>
          <p:nvPr/>
        </p:nvGrpSpPr>
        <p:grpSpPr>
          <a:xfrm>
            <a:off x="838200" y="1942043"/>
            <a:ext cx="5726418" cy="3652933"/>
            <a:chOff x="304800" y="2137380"/>
            <a:chExt cx="5726418" cy="3652933"/>
          </a:xfrm>
        </p:grpSpPr>
        <p:pic>
          <p:nvPicPr>
            <p:cNvPr id="22" name="Picture 21">
              <a:extLst>
                <a:ext uri="{FF2B5EF4-FFF2-40B4-BE49-F238E27FC236}">
                  <a16:creationId xmlns="" xmlns:a16="http://schemas.microsoft.com/office/drawing/2014/main" id="{6F0FD1DC-6405-4D81-A4A5-7C956CE2A379}"/>
                </a:ext>
              </a:extLst>
            </p:cNvPr>
            <p:cNvPicPr>
              <a:picLocks noChangeAspect="1"/>
            </p:cNvPicPr>
            <p:nvPr/>
          </p:nvPicPr>
          <p:blipFill>
            <a:blip r:embed="rId2">
              <a:duotone>
                <a:schemeClr val="accent4">
                  <a:shade val="45000"/>
                  <a:satMod val="135000"/>
                </a:schemeClr>
                <a:prstClr val="white"/>
              </a:duotone>
            </a:blip>
            <a:stretch>
              <a:fillRect/>
            </a:stretch>
          </p:blipFill>
          <p:spPr>
            <a:xfrm>
              <a:off x="304800" y="2137380"/>
              <a:ext cx="4226435" cy="3652933"/>
            </a:xfrm>
            <a:prstGeom prst="rect">
              <a:avLst/>
            </a:prstGeom>
          </p:spPr>
        </p:pic>
        <p:sp>
          <p:nvSpPr>
            <p:cNvPr id="23" name="TextBox 22">
              <a:extLst>
                <a:ext uri="{FF2B5EF4-FFF2-40B4-BE49-F238E27FC236}">
                  <a16:creationId xmlns="" xmlns:a16="http://schemas.microsoft.com/office/drawing/2014/main" id="{28E84452-0945-4EC8-B72A-CA2280EE6D8F}"/>
                </a:ext>
              </a:extLst>
            </p:cNvPr>
            <p:cNvSpPr txBox="1"/>
            <p:nvPr/>
          </p:nvSpPr>
          <p:spPr>
            <a:xfrm>
              <a:off x="4391025" y="3982896"/>
              <a:ext cx="1640193" cy="338554"/>
            </a:xfrm>
            <a:prstGeom prst="rect">
              <a:avLst/>
            </a:prstGeom>
            <a:noFill/>
          </p:spPr>
          <p:txBody>
            <a:bodyPr wrap="none" rtlCol="0">
              <a:spAutoFit/>
            </a:bodyPr>
            <a:lstStyle/>
            <a:p>
              <a:r>
                <a:rPr lang="en-US" sz="1600" b="1" i="1" dirty="0">
                  <a:solidFill>
                    <a:schemeClr val="tx2">
                      <a:lumMod val="75000"/>
                    </a:schemeClr>
                  </a:solidFill>
                  <a:latin typeface="+mj-lt"/>
                </a:rPr>
                <a:t>.. in Michigan…</a:t>
              </a:r>
            </a:p>
          </p:txBody>
        </p:sp>
      </p:grpSp>
      <p:pic>
        <p:nvPicPr>
          <p:cNvPr id="30" name="Picture 29">
            <a:extLst>
              <a:ext uri="{FF2B5EF4-FFF2-40B4-BE49-F238E27FC236}">
                <a16:creationId xmlns="" xmlns:a16="http://schemas.microsoft.com/office/drawing/2014/main" id="{DB3172FF-A769-4B77-8B66-3D1E120D42A3}"/>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543800" y="1752600"/>
            <a:ext cx="3517634" cy="1978669"/>
          </a:xfrm>
          <a:prstGeom prst="rect">
            <a:avLst/>
          </a:prstGeom>
        </p:spPr>
      </p:pic>
      <p:pic>
        <p:nvPicPr>
          <p:cNvPr id="32" name="Picture 31">
            <a:extLst>
              <a:ext uri="{FF2B5EF4-FFF2-40B4-BE49-F238E27FC236}">
                <a16:creationId xmlns="" xmlns:a16="http://schemas.microsoft.com/office/drawing/2014/main" id="{5F91FE92-C877-4BE6-AD44-9442E86E6B28}"/>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543800" y="4038600"/>
            <a:ext cx="3517634" cy="1978669"/>
          </a:xfrm>
          <a:prstGeom prst="rect">
            <a:avLst/>
          </a:prstGeom>
        </p:spPr>
      </p:pic>
      <p:sp>
        <p:nvSpPr>
          <p:cNvPr id="6" name="Rectangle 5">
            <a:extLst>
              <a:ext uri="{FF2B5EF4-FFF2-40B4-BE49-F238E27FC236}">
                <a16:creationId xmlns="" xmlns:a16="http://schemas.microsoft.com/office/drawing/2014/main" id="{F7279D8D-29A4-4AFE-BC2A-D03B5F1DC4B0}"/>
              </a:ext>
            </a:extLst>
          </p:cNvPr>
          <p:cNvSpPr/>
          <p:nvPr/>
        </p:nvSpPr>
        <p:spPr>
          <a:xfrm>
            <a:off x="723899" y="2212514"/>
            <a:ext cx="10744201" cy="2523768"/>
          </a:xfrm>
          <a:prstGeom prst="rect">
            <a:avLst/>
          </a:prstGeom>
          <a:solidFill>
            <a:srgbClr val="FFFFCC">
              <a:alpha val="80000"/>
            </a:srgbClr>
          </a:solidFill>
          <a:ln w="44450" cmpd="dbl">
            <a:solidFill>
              <a:srgbClr val="C00000"/>
            </a:solidFill>
          </a:ln>
        </p:spPr>
        <p:txBody>
          <a:bodyPr wrap="square" lIns="182880" tIns="182880" rIns="0" bIns="182880">
            <a:spAutoFit/>
          </a:bodyPr>
          <a:lstStyle/>
          <a:p>
            <a:pPr algn="ctr">
              <a:lnSpc>
                <a:spcPct val="150000"/>
              </a:lnSpc>
            </a:pPr>
            <a:r>
              <a:rPr lang="en-US" sz="3200" b="1" spc="40" dirty="0">
                <a:solidFill>
                  <a:schemeClr val="bg1">
                    <a:lumMod val="50000"/>
                  </a:schemeClr>
                </a:solidFill>
                <a:latin typeface="Bradley Hand ITC" panose="03070402050302030203" pitchFamily="66" charset="0"/>
              </a:rPr>
              <a:t>Our  case  with  rare  beams  at  home  will  not  create </a:t>
            </a:r>
            <a:br>
              <a:rPr lang="en-US" sz="3200" b="1" spc="40" dirty="0">
                <a:solidFill>
                  <a:schemeClr val="bg1">
                    <a:lumMod val="50000"/>
                  </a:schemeClr>
                </a:solidFill>
                <a:latin typeface="Bradley Hand ITC" panose="03070402050302030203" pitchFamily="66" charset="0"/>
              </a:rPr>
            </a:br>
            <a:r>
              <a:rPr lang="en-US" sz="3200" b="1" spc="40" dirty="0">
                <a:solidFill>
                  <a:schemeClr val="bg1">
                    <a:lumMod val="50000"/>
                  </a:schemeClr>
                </a:solidFill>
                <a:latin typeface="Bradley Hand ITC" panose="03070402050302030203" pitchFamily="66" charset="0"/>
              </a:rPr>
              <a:t>a danger  to you,  your  housemates,  your  pets, </a:t>
            </a:r>
            <a:br>
              <a:rPr lang="en-US" sz="3200" b="1" spc="40" dirty="0">
                <a:solidFill>
                  <a:schemeClr val="bg1">
                    <a:lumMod val="50000"/>
                  </a:schemeClr>
                </a:solidFill>
                <a:latin typeface="Bradley Hand ITC" panose="03070402050302030203" pitchFamily="66" charset="0"/>
              </a:rPr>
            </a:br>
            <a:r>
              <a:rPr lang="en-US" sz="3200" b="1" spc="40" dirty="0">
                <a:solidFill>
                  <a:schemeClr val="bg1">
                    <a:lumMod val="50000"/>
                  </a:schemeClr>
                </a:solidFill>
                <a:latin typeface="Bradley Hand ITC" panose="03070402050302030203" pitchFamily="66" charset="0"/>
              </a:rPr>
              <a:t> your  property,  even  your neighbors !!!</a:t>
            </a:r>
          </a:p>
        </p:txBody>
      </p:sp>
      <p:sp>
        <p:nvSpPr>
          <p:cNvPr id="13" name="Title 4">
            <a:extLst>
              <a:ext uri="{FF2B5EF4-FFF2-40B4-BE49-F238E27FC236}">
                <a16:creationId xmlns="" xmlns:a16="http://schemas.microsoft.com/office/drawing/2014/main" id="{B68F94FB-B2EC-444D-90A9-77F2FA3ED5BC}"/>
              </a:ext>
            </a:extLst>
          </p:cNvPr>
          <p:cNvSpPr txBox="1">
            <a:spLocks/>
          </p:cNvSpPr>
          <p:nvPr/>
        </p:nvSpPr>
        <p:spPr bwMode="auto">
          <a:xfrm>
            <a:off x="87785" y="60285"/>
            <a:ext cx="2350615" cy="923972"/>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pAutoFit/>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algn="l"/>
            <a:r>
              <a:rPr lang="en-US" sz="1800" b="0" kern="0" spc="200" dirty="0">
                <a:solidFill>
                  <a:schemeClr val="bg1">
                    <a:lumMod val="40000"/>
                    <a:lumOff val="60000"/>
                  </a:schemeClr>
                </a:solidFill>
                <a:effectLst/>
                <a:latin typeface="Blackadder ITC" panose="04020505051007020D02" pitchFamily="82" charset="0"/>
              </a:rPr>
              <a:t>ISO 14001</a:t>
            </a:r>
            <a:br>
              <a:rPr lang="en-US" sz="1800" b="0" kern="0" spc="200" dirty="0">
                <a:solidFill>
                  <a:schemeClr val="bg1">
                    <a:lumMod val="40000"/>
                    <a:lumOff val="60000"/>
                  </a:schemeClr>
                </a:solidFill>
                <a:effectLst/>
                <a:latin typeface="Blackadder ITC" panose="04020505051007020D02" pitchFamily="82" charset="0"/>
              </a:rPr>
            </a:br>
            <a:r>
              <a:rPr lang="en-US" sz="1800" b="0" kern="0" spc="200" dirty="0">
                <a:solidFill>
                  <a:schemeClr val="bg1">
                    <a:lumMod val="40000"/>
                    <a:lumOff val="60000"/>
                  </a:schemeClr>
                </a:solidFill>
                <a:effectLst/>
                <a:latin typeface="Blackadder ITC" panose="04020505051007020D02" pitchFamily="82" charset="0"/>
              </a:rPr>
              <a:t>Environmental</a:t>
            </a:r>
            <a:br>
              <a:rPr lang="en-US" sz="1800" b="0" kern="0" spc="200" dirty="0">
                <a:solidFill>
                  <a:schemeClr val="bg1">
                    <a:lumMod val="40000"/>
                    <a:lumOff val="60000"/>
                  </a:schemeClr>
                </a:solidFill>
                <a:effectLst/>
                <a:latin typeface="Blackadder ITC" panose="04020505051007020D02" pitchFamily="82" charset="0"/>
              </a:rPr>
            </a:br>
            <a:r>
              <a:rPr lang="en-US" sz="1800" b="0" kern="0" spc="200" dirty="0">
                <a:solidFill>
                  <a:schemeClr val="bg1">
                    <a:lumMod val="40000"/>
                    <a:lumOff val="60000"/>
                  </a:schemeClr>
                </a:solidFill>
                <a:effectLst/>
                <a:latin typeface="Blackadder ITC" panose="04020505051007020D02" pitchFamily="82" charset="0"/>
              </a:rPr>
              <a:t>management</a:t>
            </a:r>
          </a:p>
        </p:txBody>
      </p:sp>
      <p:sp>
        <p:nvSpPr>
          <p:cNvPr id="14" name="Title 20">
            <a:extLst>
              <a:ext uri="{FF2B5EF4-FFF2-40B4-BE49-F238E27FC236}">
                <a16:creationId xmlns="" xmlns:a16="http://schemas.microsoft.com/office/drawing/2014/main" id="{951DF154-ACD6-412C-A0BE-B2A8DAA416E0}"/>
              </a:ext>
            </a:extLst>
          </p:cNvPr>
          <p:cNvSpPr txBox="1">
            <a:spLocks/>
          </p:cNvSpPr>
          <p:nvPr/>
        </p:nvSpPr>
        <p:spPr bwMode="auto">
          <a:xfrm>
            <a:off x="338874" y="1153300"/>
            <a:ext cx="5386388" cy="501045"/>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r>
              <a:rPr lang="en-US" kern="0" dirty="0">
                <a:solidFill>
                  <a:schemeClr val="tx2">
                    <a:lumMod val="60000"/>
                    <a:lumOff val="40000"/>
                  </a:schemeClr>
                </a:solidFill>
              </a:rPr>
              <a:t>Keyword: “Home”</a:t>
            </a:r>
          </a:p>
        </p:txBody>
      </p:sp>
      <p:sp>
        <p:nvSpPr>
          <p:cNvPr id="15" name="Rectangle 14">
            <a:extLst>
              <a:ext uri="{FF2B5EF4-FFF2-40B4-BE49-F238E27FC236}">
                <a16:creationId xmlns="" xmlns:a16="http://schemas.microsoft.com/office/drawing/2014/main" id="{9AA60DF5-D525-4965-B47E-D5399FC320D2}"/>
              </a:ext>
            </a:extLst>
          </p:cNvPr>
          <p:cNvSpPr/>
          <p:nvPr/>
        </p:nvSpPr>
        <p:spPr>
          <a:xfrm>
            <a:off x="3439282" y="71503"/>
            <a:ext cx="5863335" cy="461665"/>
          </a:xfrm>
          <a:prstGeom prst="rect">
            <a:avLst/>
          </a:prstGeom>
        </p:spPr>
        <p:txBody>
          <a:bodyPr wrap="none">
            <a:spAutoFit/>
          </a:bodyPr>
          <a:lstStyle/>
          <a:p>
            <a:pPr algn="ctr"/>
            <a:r>
              <a:rPr lang="en-US" b="1" dirty="0">
                <a:solidFill>
                  <a:schemeClr val="tx2">
                    <a:lumMod val="60000"/>
                    <a:lumOff val="40000"/>
                  </a:schemeClr>
                </a:solidFill>
                <a:effectLst>
                  <a:outerShdw blurRad="38100" dist="38100" dir="2700000" algn="tl">
                    <a:srgbClr val="C0C0C0"/>
                  </a:outerShdw>
                </a:effectLst>
                <a:latin typeface="+mj-lt"/>
                <a:ea typeface="+mj-ea"/>
                <a:cs typeface="+mj-cs"/>
              </a:rPr>
              <a:t>How to Make Rare Isotope Beams at Home</a:t>
            </a:r>
          </a:p>
        </p:txBody>
      </p:sp>
    </p:spTree>
    <p:extLst>
      <p:ext uri="{BB962C8B-B14F-4D97-AF65-F5344CB8AC3E}">
        <p14:creationId xmlns:p14="http://schemas.microsoft.com/office/powerpoint/2010/main" val="221798110"/>
      </p:ext>
    </p:extLst>
  </p:cSld>
  <p:clrMapOvr>
    <a:masterClrMapping/>
  </p:clrMapOvr>
  <p:transition advClick="0" advTm="2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p:spPr>
        <p:txBody>
          <a:bodyPr/>
          <a:lstStyle/>
          <a:p>
            <a:r>
              <a:rPr lang="en-US"/>
              <a:t>OT@SIM.NSCL.MSU  04/04/18</a:t>
            </a:r>
          </a:p>
        </p:txBody>
      </p:sp>
      <p:sp>
        <p:nvSpPr>
          <p:cNvPr id="11" name="Slide Number Placeholder 5"/>
          <p:cNvSpPr>
            <a:spLocks noGrp="1"/>
          </p:cNvSpPr>
          <p:nvPr>
            <p:ph type="sldNum" sz="quarter" idx="12"/>
          </p:nvPr>
        </p:nvSpPr>
        <p:spPr/>
        <p:txBody>
          <a:bodyPr/>
          <a:lstStyle/>
          <a:p>
            <a:pPr>
              <a:defRPr/>
            </a:pPr>
            <a:fld id="{14E7104A-F5E3-4D3A-8DF0-8CE781A83D9B}" type="slidenum">
              <a:rPr lang="en-US"/>
              <a:pPr>
                <a:defRPr/>
              </a:pPr>
              <a:t>40</a:t>
            </a:fld>
            <a:endParaRPr lang="en-US"/>
          </a:p>
        </p:txBody>
      </p:sp>
      <p:sp>
        <p:nvSpPr>
          <p:cNvPr id="1513474" name="Rectangle 2"/>
          <p:cNvSpPr>
            <a:spLocks noGrp="1" noChangeArrowheads="1"/>
          </p:cNvSpPr>
          <p:nvPr>
            <p:ph type="title"/>
          </p:nvPr>
        </p:nvSpPr>
        <p:spPr>
          <a:xfrm>
            <a:off x="2133600" y="76200"/>
            <a:ext cx="7467600" cy="381000"/>
          </a:xfrm>
        </p:spPr>
        <p:txBody>
          <a:bodyPr/>
          <a:lstStyle/>
          <a:p>
            <a:pPr eaLnBrk="1" hangingPunct="1">
              <a:lnSpc>
                <a:spcPct val="90000"/>
              </a:lnSpc>
              <a:defRPr/>
            </a:pPr>
            <a:r>
              <a:rPr lang="en-US" sz="2800" b="1" dirty="0">
                <a:solidFill>
                  <a:srgbClr val="DDDDDD"/>
                </a:solidFill>
                <a:cs typeface="Times New Roman" pitchFamily="18" charset="0"/>
              </a:rPr>
              <a:t>Momentum acceptance</a:t>
            </a:r>
            <a:endParaRPr lang="en-US" sz="2800" b="1" i="1" dirty="0">
              <a:solidFill>
                <a:srgbClr val="DDDDDD"/>
              </a:solidFill>
              <a:cs typeface="Times New Roman" pitchFamily="18" charset="0"/>
            </a:endParaRPr>
          </a:p>
        </p:txBody>
      </p:sp>
      <p:pic>
        <p:nvPicPr>
          <p:cNvPr id="10244" name="Picture 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1774"/>
            <a:ext cx="448056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95801" y="1059037"/>
            <a:ext cx="1309975" cy="400110"/>
          </a:xfrm>
          <a:prstGeom prst="rect">
            <a:avLst/>
          </a:prstGeom>
          <a:noFill/>
        </p:spPr>
        <p:txBody>
          <a:bodyPr wrap="none" rtlCol="0">
            <a:spAutoFit/>
          </a:bodyPr>
          <a:lstStyle/>
          <a:p>
            <a:r>
              <a:rPr lang="en-US" dirty="0">
                <a:sym typeface="Symbol"/>
              </a:rPr>
              <a:t></a:t>
            </a:r>
            <a:r>
              <a:rPr lang="en-US" dirty="0"/>
              <a:t>p/p=1%</a:t>
            </a:r>
          </a:p>
        </p:txBody>
      </p:sp>
      <p:sp>
        <p:nvSpPr>
          <p:cNvPr id="3" name="TextBox 2"/>
          <p:cNvSpPr txBox="1"/>
          <p:nvPr/>
        </p:nvSpPr>
        <p:spPr>
          <a:xfrm>
            <a:off x="5276157" y="3129734"/>
            <a:ext cx="636906" cy="400110"/>
          </a:xfrm>
          <a:prstGeom prst="rect">
            <a:avLst/>
          </a:prstGeom>
          <a:noFill/>
        </p:spPr>
        <p:txBody>
          <a:bodyPr wrap="none" rtlCol="0">
            <a:spAutoFit/>
          </a:bodyPr>
          <a:lstStyle/>
          <a:p>
            <a:r>
              <a:rPr lang="en-US" dirty="0" err="1">
                <a:solidFill>
                  <a:srgbClr val="C00000"/>
                </a:solidFill>
              </a:rPr>
              <a:t>ToF</a:t>
            </a:r>
            <a:endParaRPr lang="en-US" dirty="0">
              <a:solidFill>
                <a:srgbClr val="C00000"/>
              </a:solidFill>
            </a:endParaRPr>
          </a:p>
        </p:txBody>
      </p:sp>
      <p:grpSp>
        <p:nvGrpSpPr>
          <p:cNvPr id="6" name="Group 5"/>
          <p:cNvGrpSpPr/>
          <p:nvPr/>
        </p:nvGrpSpPr>
        <p:grpSpPr>
          <a:xfrm>
            <a:off x="6096000" y="533400"/>
            <a:ext cx="4480560" cy="3200400"/>
            <a:chOff x="6096000" y="533400"/>
            <a:chExt cx="4480560" cy="3200400"/>
          </a:xfrm>
        </p:grpSpPr>
        <p:grpSp>
          <p:nvGrpSpPr>
            <p:cNvPr id="12" name="Group 11"/>
            <p:cNvGrpSpPr/>
            <p:nvPr/>
          </p:nvGrpSpPr>
          <p:grpSpPr>
            <a:xfrm>
              <a:off x="6096000" y="533400"/>
              <a:ext cx="4480560" cy="3200400"/>
              <a:chOff x="4572000" y="533400"/>
              <a:chExt cx="4480560" cy="3200400"/>
            </a:xfrm>
          </p:grpSpPr>
          <p:pic>
            <p:nvPicPr>
              <p:cNvPr id="10243"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33400"/>
                <a:ext cx="448056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20000" y="1011382"/>
                <a:ext cx="1309975" cy="400110"/>
              </a:xfrm>
              <a:prstGeom prst="rect">
                <a:avLst/>
              </a:prstGeom>
              <a:noFill/>
            </p:spPr>
            <p:txBody>
              <a:bodyPr wrap="none" rtlCol="0">
                <a:spAutoFit/>
              </a:bodyPr>
              <a:lstStyle/>
              <a:p>
                <a:r>
                  <a:rPr lang="en-US" dirty="0">
                    <a:sym typeface="Symbol"/>
                  </a:rPr>
                  <a:t></a:t>
                </a:r>
                <a:r>
                  <a:rPr lang="en-US" dirty="0"/>
                  <a:t>p/p=5%</a:t>
                </a:r>
              </a:p>
            </p:txBody>
          </p:sp>
        </p:grpSp>
        <p:sp>
          <p:nvSpPr>
            <p:cNvPr id="15" name="TextBox 14"/>
            <p:cNvSpPr txBox="1"/>
            <p:nvPr/>
          </p:nvSpPr>
          <p:spPr>
            <a:xfrm>
              <a:off x="9798987" y="3122845"/>
              <a:ext cx="636906" cy="400110"/>
            </a:xfrm>
            <a:prstGeom prst="rect">
              <a:avLst/>
            </a:prstGeom>
            <a:noFill/>
          </p:spPr>
          <p:txBody>
            <a:bodyPr wrap="none" rtlCol="0">
              <a:spAutoFit/>
            </a:bodyPr>
            <a:lstStyle/>
            <a:p>
              <a:r>
                <a:rPr lang="en-US" dirty="0" err="1">
                  <a:solidFill>
                    <a:srgbClr val="C00000"/>
                  </a:solidFill>
                </a:rPr>
                <a:t>ToF</a:t>
              </a:r>
              <a:endParaRPr lang="en-US" dirty="0">
                <a:solidFill>
                  <a:srgbClr val="C00000"/>
                </a:solidFill>
              </a:endParaRPr>
            </a:p>
          </p:txBody>
        </p:sp>
        <p:sp>
          <p:nvSpPr>
            <p:cNvPr id="16" name="TextBox 15"/>
            <p:cNvSpPr txBox="1"/>
            <p:nvPr/>
          </p:nvSpPr>
          <p:spPr>
            <a:xfrm>
              <a:off x="6310212" y="1211437"/>
              <a:ext cx="513282" cy="400110"/>
            </a:xfrm>
            <a:prstGeom prst="rect">
              <a:avLst/>
            </a:prstGeom>
            <a:noFill/>
          </p:spPr>
          <p:txBody>
            <a:bodyPr wrap="none" rtlCol="0">
              <a:spAutoFit/>
            </a:bodyPr>
            <a:lstStyle/>
            <a:p>
              <a:r>
                <a:rPr lang="en-US" dirty="0" err="1">
                  <a:solidFill>
                    <a:srgbClr val="C00000"/>
                  </a:solidFill>
                </a:rPr>
                <a:t>dE</a:t>
              </a:r>
              <a:endParaRPr lang="en-US" dirty="0">
                <a:solidFill>
                  <a:srgbClr val="C00000"/>
                </a:solidFill>
              </a:endParaRPr>
            </a:p>
          </p:txBody>
        </p:sp>
      </p:grpSp>
      <p:sp>
        <p:nvSpPr>
          <p:cNvPr id="17" name="TextBox 16"/>
          <p:cNvSpPr txBox="1"/>
          <p:nvPr/>
        </p:nvSpPr>
        <p:spPr>
          <a:xfrm>
            <a:off x="1685163" y="1211437"/>
            <a:ext cx="513282" cy="400110"/>
          </a:xfrm>
          <a:prstGeom prst="rect">
            <a:avLst/>
          </a:prstGeom>
          <a:noFill/>
        </p:spPr>
        <p:txBody>
          <a:bodyPr wrap="none" rtlCol="0">
            <a:spAutoFit/>
          </a:bodyPr>
          <a:lstStyle/>
          <a:p>
            <a:r>
              <a:rPr lang="en-US" dirty="0" err="1">
                <a:solidFill>
                  <a:srgbClr val="C00000"/>
                </a:solidFill>
              </a:rPr>
              <a:t>dE</a:t>
            </a:r>
            <a:endParaRPr lang="en-US" dirty="0">
              <a:solidFill>
                <a:srgbClr val="C00000"/>
              </a:solidFill>
            </a:endParaRPr>
          </a:p>
        </p:txBody>
      </p:sp>
      <p:grpSp>
        <p:nvGrpSpPr>
          <p:cNvPr id="7" name="Group 6"/>
          <p:cNvGrpSpPr/>
          <p:nvPr/>
        </p:nvGrpSpPr>
        <p:grpSpPr>
          <a:xfrm>
            <a:off x="4038600" y="3209277"/>
            <a:ext cx="4673600" cy="3589349"/>
            <a:chOff x="4038600" y="3209277"/>
            <a:chExt cx="4673600" cy="3589349"/>
          </a:xfrm>
        </p:grpSpPr>
        <p:grpSp>
          <p:nvGrpSpPr>
            <p:cNvPr id="14" name="Group 13"/>
            <p:cNvGrpSpPr/>
            <p:nvPr/>
          </p:nvGrpSpPr>
          <p:grpSpPr>
            <a:xfrm>
              <a:off x="4038600" y="3209277"/>
              <a:ext cx="4673600" cy="3589349"/>
              <a:chOff x="2514600" y="3209276"/>
              <a:chExt cx="4673600" cy="3589349"/>
            </a:xfrm>
          </p:grpSpPr>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885083"/>
                <a:ext cx="4673600" cy="2913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bwMode="auto">
              <a:xfrm>
                <a:off x="2877217" y="3209276"/>
                <a:ext cx="677068" cy="943624"/>
              </a:xfrm>
              <a:prstGeom prst="straightConnector1">
                <a:avLst/>
              </a:prstGeom>
              <a:noFill/>
              <a:ln w="9525" cap="flat" cmpd="sng" algn="ctr">
                <a:solidFill>
                  <a:srgbClr val="C00000"/>
                </a:solidFill>
                <a:prstDash val="solid"/>
                <a:round/>
                <a:headEnd type="none" w="med" len="med"/>
                <a:tailEnd type="arrow"/>
              </a:ln>
              <a:effectLst/>
            </p:spPr>
          </p:cxnSp>
          <p:cxnSp>
            <p:nvCxnSpPr>
              <p:cNvPr id="13" name="Straight Arrow Connector 12"/>
              <p:cNvCxnSpPr/>
              <p:nvPr/>
            </p:nvCxnSpPr>
            <p:spPr bwMode="auto">
              <a:xfrm flipH="1">
                <a:off x="5867400" y="3505200"/>
                <a:ext cx="944880" cy="762000"/>
              </a:xfrm>
              <a:prstGeom prst="straightConnector1">
                <a:avLst/>
              </a:prstGeom>
              <a:noFill/>
              <a:ln w="9525" cap="flat" cmpd="sng" algn="ctr">
                <a:solidFill>
                  <a:srgbClr val="C00000"/>
                </a:solidFill>
                <a:prstDash val="solid"/>
                <a:round/>
                <a:headEnd type="none" w="med" len="med"/>
                <a:tailEnd type="arrow"/>
              </a:ln>
              <a:effectLst/>
            </p:spPr>
          </p:cxnSp>
        </p:grpSp>
        <p:sp>
          <p:nvSpPr>
            <p:cNvPr id="18" name="TextBox 17"/>
            <p:cNvSpPr txBox="1"/>
            <p:nvPr/>
          </p:nvSpPr>
          <p:spPr>
            <a:xfrm>
              <a:off x="4230337" y="3947624"/>
              <a:ext cx="341760" cy="400110"/>
            </a:xfrm>
            <a:prstGeom prst="rect">
              <a:avLst/>
            </a:prstGeom>
            <a:solidFill>
              <a:srgbClr val="FFFFFF"/>
            </a:solidFill>
          </p:spPr>
          <p:txBody>
            <a:bodyPr wrap="none" rtlCol="0">
              <a:spAutoFit/>
            </a:bodyPr>
            <a:lstStyle/>
            <a:p>
              <a:r>
                <a:rPr lang="en-US" dirty="0">
                  <a:solidFill>
                    <a:srgbClr val="C00000"/>
                  </a:solidFill>
                </a:rPr>
                <a:t>Z</a:t>
              </a:r>
            </a:p>
          </p:txBody>
        </p:sp>
        <p:sp>
          <p:nvSpPr>
            <p:cNvPr id="19" name="TextBox 18"/>
            <p:cNvSpPr txBox="1"/>
            <p:nvPr/>
          </p:nvSpPr>
          <p:spPr>
            <a:xfrm>
              <a:off x="8037160" y="6264015"/>
              <a:ext cx="598241" cy="400110"/>
            </a:xfrm>
            <a:prstGeom prst="rect">
              <a:avLst/>
            </a:prstGeom>
            <a:solidFill>
              <a:srgbClr val="FFFFFF"/>
            </a:solidFill>
          </p:spPr>
          <p:txBody>
            <a:bodyPr wrap="none" rtlCol="0">
              <a:spAutoFit/>
            </a:bodyPr>
            <a:lstStyle/>
            <a:p>
              <a:r>
                <a:rPr lang="en-US" dirty="0">
                  <a:solidFill>
                    <a:srgbClr val="C00000"/>
                  </a:solidFill>
                </a:rPr>
                <a:t>A/q</a:t>
              </a:r>
            </a:p>
          </p:txBody>
        </p:sp>
      </p:grpSp>
      <p:sp>
        <p:nvSpPr>
          <p:cNvPr id="5" name="TextBox 4">
            <a:extLst>
              <a:ext uri="{FF2B5EF4-FFF2-40B4-BE49-F238E27FC236}">
                <a16:creationId xmlns="" xmlns:a16="http://schemas.microsoft.com/office/drawing/2014/main" id="{DF412ABA-D2AD-484E-A3DB-E5B5B0E0B87B}"/>
              </a:ext>
            </a:extLst>
          </p:cNvPr>
          <p:cNvSpPr txBox="1"/>
          <p:nvPr/>
        </p:nvSpPr>
        <p:spPr>
          <a:xfrm>
            <a:off x="266700" y="5029200"/>
            <a:ext cx="3225800" cy="923330"/>
          </a:xfrm>
          <a:prstGeom prst="rect">
            <a:avLst/>
          </a:prstGeom>
          <a:noFill/>
        </p:spPr>
        <p:txBody>
          <a:bodyPr wrap="square" rtlCol="0">
            <a:spAutoFit/>
          </a:bodyPr>
          <a:lstStyle/>
          <a:p>
            <a:pPr algn="ctr"/>
            <a:r>
              <a:rPr lang="en-US" sz="1800" dirty="0">
                <a:solidFill>
                  <a:schemeClr val="accent5">
                    <a:lumMod val="25000"/>
                  </a:schemeClr>
                </a:solidFill>
              </a:rPr>
              <a:t>Z and A/q resolution will be the same in spite of momentum acceptance value</a:t>
            </a:r>
          </a:p>
        </p:txBody>
      </p:sp>
    </p:spTree>
    <p:extLst>
      <p:ext uri="{BB962C8B-B14F-4D97-AF65-F5344CB8AC3E}">
        <p14:creationId xmlns:p14="http://schemas.microsoft.com/office/powerpoint/2010/main" val="3533012246"/>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1"/>
          </p:nvPr>
        </p:nvSpPr>
        <p:spPr>
          <a:noFill/>
        </p:spPr>
        <p:txBody>
          <a:bodyPr/>
          <a:lstStyle/>
          <a:p>
            <a:r>
              <a:rPr lang="en-US"/>
              <a:t>OT@SIM.NSCL.MSU  04/04/18</a:t>
            </a:r>
          </a:p>
        </p:txBody>
      </p:sp>
      <p:sp>
        <p:nvSpPr>
          <p:cNvPr id="8" name="Slide Number Placeholder 4"/>
          <p:cNvSpPr>
            <a:spLocks noGrp="1"/>
          </p:cNvSpPr>
          <p:nvPr>
            <p:ph type="sldNum" sz="quarter" idx="12"/>
          </p:nvPr>
        </p:nvSpPr>
        <p:spPr/>
        <p:txBody>
          <a:bodyPr/>
          <a:lstStyle/>
          <a:p>
            <a:pPr>
              <a:defRPr/>
            </a:pPr>
            <a:fld id="{E690C81E-0A9B-403F-A915-F6BEF7BDBE98}" type="slidenum">
              <a:rPr lang="en-US"/>
              <a:pPr>
                <a:defRPr/>
              </a:pPr>
              <a:t>41</a:t>
            </a:fld>
            <a:endParaRPr lang="en-US"/>
          </a:p>
        </p:txBody>
      </p:sp>
      <p:sp>
        <p:nvSpPr>
          <p:cNvPr id="19460" name="Rectangle 2"/>
          <p:cNvSpPr>
            <a:spLocks noGrp="1" noChangeArrowheads="1"/>
          </p:cNvSpPr>
          <p:nvPr>
            <p:ph type="title"/>
          </p:nvPr>
        </p:nvSpPr>
        <p:spPr>
          <a:xfrm>
            <a:off x="2286001" y="0"/>
            <a:ext cx="6951663" cy="533400"/>
          </a:xfrm>
        </p:spPr>
        <p:txBody>
          <a:bodyPr/>
          <a:lstStyle/>
          <a:p>
            <a:pPr eaLnBrk="1" hangingPunct="1"/>
            <a:r>
              <a:rPr lang="en-US" b="1" baseline="30000" dirty="0">
                <a:effectLst/>
                <a:cs typeface="Times New Roman" pitchFamily="18" charset="0"/>
              </a:rPr>
              <a:t>76</a:t>
            </a:r>
            <a:r>
              <a:rPr lang="en-US" b="1" dirty="0">
                <a:effectLst/>
                <a:cs typeface="Times New Roman" pitchFamily="18" charset="0"/>
              </a:rPr>
              <a:t>Ge(130MeV/u) + </a:t>
            </a:r>
            <a:r>
              <a:rPr lang="en-US" b="1" dirty="0" err="1">
                <a:effectLst/>
                <a:cs typeface="Times New Roman" pitchFamily="18" charset="0"/>
              </a:rPr>
              <a:t>W,Be</a:t>
            </a:r>
            <a:r>
              <a:rPr lang="en-US" b="1" dirty="0">
                <a:effectLst/>
                <a:cs typeface="Times New Roman" pitchFamily="18" charset="0"/>
              </a:rPr>
              <a:t>  :  PID, resolution</a:t>
            </a:r>
          </a:p>
        </p:txBody>
      </p:sp>
      <p:pic>
        <p:nvPicPr>
          <p:cNvPr id="9" name="Picture 3"/>
          <p:cNvPicPr>
            <a:picLocks noChangeAspect="1" noChangeArrowheads="1"/>
          </p:cNvPicPr>
          <p:nvPr/>
        </p:nvPicPr>
        <p:blipFill>
          <a:blip r:embed="rId3" cstate="print"/>
          <a:srcRect/>
          <a:stretch>
            <a:fillRect/>
          </a:stretch>
        </p:blipFill>
        <p:spPr bwMode="auto">
          <a:xfrm>
            <a:off x="5943601" y="762001"/>
            <a:ext cx="4506913" cy="3502025"/>
          </a:xfrm>
          <a:prstGeom prst="rect">
            <a:avLst/>
          </a:prstGeom>
          <a:noFill/>
          <a:ln w="9525">
            <a:noFill/>
            <a:miter lim="800000"/>
            <a:headEnd/>
            <a:tailEnd/>
          </a:ln>
        </p:spPr>
      </p:pic>
      <p:sp>
        <p:nvSpPr>
          <p:cNvPr id="10" name="Text Box 4"/>
          <p:cNvSpPr txBox="1">
            <a:spLocks noChangeArrowheads="1"/>
          </p:cNvSpPr>
          <p:nvPr/>
        </p:nvSpPr>
        <p:spPr bwMode="auto">
          <a:xfrm>
            <a:off x="6366104" y="4343401"/>
            <a:ext cx="4220707" cy="246863"/>
          </a:xfrm>
          <a:prstGeom prst="rect">
            <a:avLst/>
          </a:prstGeom>
          <a:noFill/>
          <a:ln w="9525">
            <a:noFill/>
            <a:miter lim="800000"/>
            <a:headEnd/>
            <a:tailEnd/>
          </a:ln>
        </p:spPr>
        <p:txBody>
          <a:bodyPr wrap="none" lIns="92075" tIns="46038" rIns="92075" bIns="46038">
            <a:spAutoFit/>
          </a:bodyPr>
          <a:lstStyle/>
          <a:p>
            <a:r>
              <a:rPr lang="en-US" sz="1000">
                <a:solidFill>
                  <a:srgbClr val="292929"/>
                </a:solidFill>
              </a:rPr>
              <a:t>For all particles stopped in the Si-telescope in the production runs</a:t>
            </a:r>
          </a:p>
        </p:txBody>
      </p:sp>
      <p:pic>
        <p:nvPicPr>
          <p:cNvPr id="11" name="Picture 5"/>
          <p:cNvPicPr>
            <a:picLocks noChangeAspect="1" noChangeArrowheads="1"/>
          </p:cNvPicPr>
          <p:nvPr/>
        </p:nvPicPr>
        <p:blipFill>
          <a:blip r:embed="rId4" cstate="print"/>
          <a:srcRect/>
          <a:stretch>
            <a:fillRect/>
          </a:stretch>
        </p:blipFill>
        <p:spPr bwMode="auto">
          <a:xfrm>
            <a:off x="1752600" y="762000"/>
            <a:ext cx="4057650" cy="5867400"/>
          </a:xfrm>
          <a:prstGeom prst="rect">
            <a:avLst/>
          </a:prstGeom>
          <a:noFill/>
          <a:ln w="9525">
            <a:noFill/>
            <a:miter lim="800000"/>
            <a:headEnd/>
            <a:tailEnd/>
          </a:ln>
        </p:spPr>
      </p:pic>
      <p:pic>
        <p:nvPicPr>
          <p:cNvPr id="12" name="Picture 6"/>
          <p:cNvPicPr>
            <a:picLocks noChangeAspect="1" noChangeArrowheads="1"/>
          </p:cNvPicPr>
          <p:nvPr/>
        </p:nvPicPr>
        <p:blipFill>
          <a:blip r:embed="rId5" cstate="print"/>
          <a:srcRect/>
          <a:stretch>
            <a:fillRect/>
          </a:stretch>
        </p:blipFill>
        <p:spPr bwMode="auto">
          <a:xfrm>
            <a:off x="6629400" y="5029201"/>
            <a:ext cx="3678238" cy="747713"/>
          </a:xfrm>
          <a:prstGeom prst="rect">
            <a:avLst/>
          </a:prstGeom>
          <a:noFill/>
          <a:ln w="9525">
            <a:noFill/>
            <a:miter lim="800000"/>
            <a:headEnd/>
            <a:tailEnd/>
          </a:ln>
        </p:spPr>
      </p:pic>
      <p:sp>
        <p:nvSpPr>
          <p:cNvPr id="13" name="Rectangle 9"/>
          <p:cNvSpPr>
            <a:spLocks noChangeArrowheads="1"/>
          </p:cNvSpPr>
          <p:nvPr/>
        </p:nvSpPr>
        <p:spPr bwMode="auto">
          <a:xfrm>
            <a:off x="6477000" y="5943601"/>
            <a:ext cx="3810000" cy="692497"/>
          </a:xfrm>
          <a:prstGeom prst="rect">
            <a:avLst/>
          </a:prstGeom>
          <a:noFill/>
          <a:ln w="9525">
            <a:noFill/>
            <a:miter lim="800000"/>
            <a:headEnd/>
            <a:tailEnd/>
          </a:ln>
        </p:spPr>
        <p:txBody>
          <a:bodyPr wrap="square">
            <a:spAutoFit/>
          </a:bodyPr>
          <a:lstStyle/>
          <a:p>
            <a:pPr algn="l"/>
            <a:r>
              <a:rPr lang="en-US" sz="1400" dirty="0">
                <a:solidFill>
                  <a:schemeClr val="tx2">
                    <a:lumMod val="50000"/>
                  </a:schemeClr>
                </a:solidFill>
              </a:rPr>
              <a:t>OT et al. </a:t>
            </a:r>
            <a:r>
              <a:rPr lang="en-US" sz="1400" dirty="0" err="1">
                <a:solidFill>
                  <a:schemeClr val="tx2">
                    <a:lumMod val="50000"/>
                  </a:schemeClr>
                </a:solidFill>
              </a:rPr>
              <a:t>Phys.Rev.Lett</a:t>
            </a:r>
            <a:r>
              <a:rPr lang="en-US" sz="1400" dirty="0">
                <a:solidFill>
                  <a:schemeClr val="tx2">
                    <a:lumMod val="50000"/>
                  </a:schemeClr>
                </a:solidFill>
              </a:rPr>
              <a:t>. 102, 142501 (2009)</a:t>
            </a:r>
          </a:p>
          <a:p>
            <a:pPr algn="l"/>
            <a:r>
              <a:rPr lang="en-US" sz="1400" dirty="0">
                <a:solidFill>
                  <a:schemeClr val="tx2">
                    <a:lumMod val="50000"/>
                  </a:schemeClr>
                </a:solidFill>
              </a:rPr>
              <a:t>OT et al. </a:t>
            </a:r>
            <a:r>
              <a:rPr lang="en-US" sz="1400" dirty="0" err="1">
                <a:solidFill>
                  <a:schemeClr val="tx2">
                    <a:lumMod val="50000"/>
                  </a:schemeClr>
                </a:solidFill>
              </a:rPr>
              <a:t>Phys.Rev.C</a:t>
            </a:r>
            <a:r>
              <a:rPr lang="en-US" sz="1400" dirty="0">
                <a:solidFill>
                  <a:schemeClr val="tx2">
                    <a:lumMod val="50000"/>
                  </a:schemeClr>
                </a:solidFill>
              </a:rPr>
              <a:t>.      80,  034609 (2009)</a:t>
            </a:r>
          </a:p>
          <a:p>
            <a:pPr algn="l"/>
            <a:endParaRPr lang="en-US" sz="1100" dirty="0"/>
          </a:p>
        </p:txBody>
      </p:sp>
    </p:spTree>
    <p:extLst>
      <p:ext uri="{BB962C8B-B14F-4D97-AF65-F5344CB8AC3E}">
        <p14:creationId xmlns:p14="http://schemas.microsoft.com/office/powerpoint/2010/main" val="2303598384"/>
      </p:ext>
    </p:extLst>
  </p:cSld>
  <p:clrMapOvr>
    <a:masterClrMapping/>
  </p:clrMapOvr>
  <p:transition advClick="0" advTm="2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noFill/>
        </p:spPr>
        <p:txBody>
          <a:bodyPr/>
          <a:lstStyle/>
          <a:p>
            <a:r>
              <a:rPr lang="en-US" sz="800"/>
              <a:t>OT@SIM.NSCL.MSU  04/04/18</a:t>
            </a:r>
            <a:endParaRPr lang="en-US" sz="800" dirty="0"/>
          </a:p>
        </p:txBody>
      </p:sp>
      <p:sp>
        <p:nvSpPr>
          <p:cNvPr id="1029" name="Rectangle 2"/>
          <p:cNvSpPr>
            <a:spLocks noGrp="1" noChangeArrowheads="1"/>
          </p:cNvSpPr>
          <p:nvPr>
            <p:ph type="title"/>
          </p:nvPr>
        </p:nvSpPr>
        <p:spPr>
          <a:xfrm>
            <a:off x="1905000" y="0"/>
            <a:ext cx="7848600" cy="533400"/>
          </a:xfrm>
        </p:spPr>
        <p:txBody>
          <a:bodyPr/>
          <a:lstStyle/>
          <a:p>
            <a:pPr eaLnBrk="1" hangingPunct="1"/>
            <a:r>
              <a:rPr lang="en-US" b="1" dirty="0">
                <a:effectLst/>
                <a:cs typeface="Times New Roman" pitchFamily="18" charset="0"/>
              </a:rPr>
              <a:t> Particle identification assignments</a:t>
            </a:r>
          </a:p>
        </p:txBody>
      </p:sp>
      <p:sp>
        <p:nvSpPr>
          <p:cNvPr id="8" name="Slide Number Placeholder 7"/>
          <p:cNvSpPr>
            <a:spLocks noGrp="1"/>
          </p:cNvSpPr>
          <p:nvPr>
            <p:ph type="sldNum" sz="quarter" idx="12"/>
          </p:nvPr>
        </p:nvSpPr>
        <p:spPr/>
        <p:txBody>
          <a:bodyPr/>
          <a:lstStyle/>
          <a:p>
            <a:pPr>
              <a:defRPr/>
            </a:pPr>
            <a:fld id="{74E7DAB7-8A05-403D-AE84-0A27A75D88AC}" type="slidenum">
              <a:rPr lang="en-US" smtClean="0"/>
              <a:pPr>
                <a:defRPr/>
              </a:pPr>
              <a:t>42</a:t>
            </a:fld>
            <a:endParaRPr lang="en-US"/>
          </a:p>
        </p:txBody>
      </p:sp>
      <p:sp>
        <p:nvSpPr>
          <p:cNvPr id="7" name="TextBox 6"/>
          <p:cNvSpPr txBox="1"/>
          <p:nvPr/>
        </p:nvSpPr>
        <p:spPr>
          <a:xfrm>
            <a:off x="2133600" y="1344948"/>
            <a:ext cx="8286243" cy="4524315"/>
          </a:xfrm>
          <a:prstGeom prst="rect">
            <a:avLst/>
          </a:prstGeom>
          <a:noFill/>
        </p:spPr>
        <p:txBody>
          <a:bodyPr wrap="none" rtlCol="0">
            <a:spAutoFit/>
          </a:bodyPr>
          <a:lstStyle/>
          <a:p>
            <a:pPr marL="228600" indent="-228600" algn="l">
              <a:spcAft>
                <a:spcPts val="2400"/>
              </a:spcAft>
              <a:buFont typeface="Arial" pitchFamily="34" charset="0"/>
              <a:buChar char="•"/>
            </a:pPr>
            <a:r>
              <a:rPr lang="en-US" dirty="0">
                <a:solidFill>
                  <a:srgbClr val="002060"/>
                </a:solidFill>
              </a:rPr>
              <a:t>Calibration with the primary beam </a:t>
            </a:r>
            <a:r>
              <a:rPr lang="en-US" sz="1600" dirty="0">
                <a:solidFill>
                  <a:srgbClr val="002060"/>
                </a:solidFill>
              </a:rPr>
              <a:t>(or other reference line as sources)</a:t>
            </a:r>
            <a:endParaRPr lang="en-US" dirty="0">
              <a:solidFill>
                <a:srgbClr val="002060"/>
              </a:solidFill>
            </a:endParaRPr>
          </a:p>
          <a:p>
            <a:pPr marL="228600" indent="-228600" algn="l">
              <a:spcAft>
                <a:spcPts val="2400"/>
              </a:spcAft>
              <a:buFont typeface="Arial" pitchFamily="34" charset="0"/>
              <a:buChar char="•"/>
            </a:pPr>
            <a:r>
              <a:rPr lang="en-US" dirty="0">
                <a:solidFill>
                  <a:srgbClr val="002060"/>
                </a:solidFill>
              </a:rPr>
              <a:t>Unbound nuclei in the table of nuclides</a:t>
            </a:r>
          </a:p>
          <a:p>
            <a:pPr marL="228600" indent="-228600">
              <a:spcAft>
                <a:spcPts val="2400"/>
              </a:spcAft>
              <a:buFont typeface="Arial" pitchFamily="34" charset="0"/>
              <a:buChar char="•"/>
            </a:pPr>
            <a:r>
              <a:rPr lang="en-US" dirty="0">
                <a:solidFill>
                  <a:srgbClr val="002060"/>
                </a:solidFill>
              </a:rPr>
              <a:t>Stopped  fragment  tagging with isomeric gamma-rays</a:t>
            </a:r>
          </a:p>
          <a:p>
            <a:pPr marL="228600" indent="-228600" algn="l">
              <a:spcAft>
                <a:spcPts val="2400"/>
              </a:spcAft>
              <a:buFont typeface="Arial" pitchFamily="34" charset="0"/>
              <a:buChar char="•"/>
            </a:pPr>
            <a:r>
              <a:rPr lang="en-US" dirty="0">
                <a:solidFill>
                  <a:schemeClr val="tx1">
                    <a:lumMod val="75000"/>
                  </a:schemeClr>
                </a:solidFill>
              </a:rPr>
              <a:t>In-flight  fragment  tagging with prompt gamma</a:t>
            </a:r>
          </a:p>
          <a:p>
            <a:pPr marL="228600" indent="-228600" algn="l">
              <a:spcAft>
                <a:spcPts val="2400"/>
              </a:spcAft>
              <a:buFont typeface="Arial" pitchFamily="34" charset="0"/>
              <a:buChar char="•"/>
            </a:pPr>
            <a:r>
              <a:rPr lang="en-US" dirty="0">
                <a:solidFill>
                  <a:schemeClr val="tx1">
                    <a:lumMod val="75000"/>
                  </a:schemeClr>
                </a:solidFill>
              </a:rPr>
              <a:t>X-ray from ions passing material</a:t>
            </a:r>
          </a:p>
          <a:p>
            <a:pPr marL="228600" indent="-228600" algn="l">
              <a:spcAft>
                <a:spcPts val="2400"/>
              </a:spcAft>
              <a:buFont typeface="Arial" pitchFamily="34" charset="0"/>
              <a:buChar char="•"/>
            </a:pPr>
            <a:r>
              <a:rPr lang="en-US" dirty="0">
                <a:solidFill>
                  <a:schemeClr val="tx1">
                    <a:lumMod val="75000"/>
                  </a:schemeClr>
                </a:solidFill>
              </a:rPr>
              <a:t>Laser induced fluorescence</a:t>
            </a:r>
          </a:p>
          <a:p>
            <a:pPr marL="228600" indent="-228600" algn="l">
              <a:spcAft>
                <a:spcPts val="2400"/>
              </a:spcAft>
              <a:buFont typeface="Arial" pitchFamily="34" charset="0"/>
              <a:buChar char="•"/>
            </a:pPr>
            <a:r>
              <a:rPr lang="en-US" dirty="0">
                <a:solidFill>
                  <a:schemeClr val="tx1">
                    <a:lumMod val="75000"/>
                  </a:schemeClr>
                </a:solidFill>
              </a:rPr>
              <a:t>Precise isobar selection with known masses</a:t>
            </a:r>
          </a:p>
        </p:txBody>
      </p:sp>
    </p:spTree>
    <p:extLst>
      <p:ext uri="{BB962C8B-B14F-4D97-AF65-F5344CB8AC3E}">
        <p14:creationId xmlns:p14="http://schemas.microsoft.com/office/powerpoint/2010/main" val="3480385407"/>
      </p:ext>
    </p:extLst>
  </p:cSld>
  <p:clrMapOvr>
    <a:masterClrMapping/>
  </p:clrMapOvr>
  <p:transition advClick="0"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7391400" cy="533400"/>
          </a:xfrm>
        </p:spPr>
        <p:txBody>
          <a:bodyPr/>
          <a:lstStyle/>
          <a:p>
            <a:r>
              <a:rPr lang="en-US" sz="2800" b="1" dirty="0"/>
              <a:t>Calibration with the primary beam </a:t>
            </a:r>
          </a:p>
        </p:txBody>
      </p:sp>
      <p:sp>
        <p:nvSpPr>
          <p:cNvPr id="3" name="Footer Placeholder 2"/>
          <p:cNvSpPr>
            <a:spLocks noGrp="1"/>
          </p:cNvSpPr>
          <p:nvPr>
            <p:ph type="ftr" sz="quarter" idx="11"/>
          </p:nvPr>
        </p:nvSpPr>
        <p:spPr/>
        <p:txBody>
          <a:bodyPr/>
          <a:lstStyle/>
          <a:p>
            <a:pPr>
              <a:defRPr/>
            </a:pPr>
            <a:r>
              <a:rPr lang="nn-NO"/>
              <a:t>OT@SIM.NSCL.MSU  04/04/18</a:t>
            </a:r>
            <a:endParaRPr lang="en-US"/>
          </a:p>
        </p:txBody>
      </p:sp>
      <p:sp>
        <p:nvSpPr>
          <p:cNvPr id="4" name="Slide Number Placeholder 3"/>
          <p:cNvSpPr>
            <a:spLocks noGrp="1"/>
          </p:cNvSpPr>
          <p:nvPr>
            <p:ph type="sldNum" sz="quarter" idx="12"/>
          </p:nvPr>
        </p:nvSpPr>
        <p:spPr/>
        <p:txBody>
          <a:bodyPr/>
          <a:lstStyle/>
          <a:p>
            <a:pPr>
              <a:defRPr/>
            </a:pPr>
            <a:fld id="{BE9F559C-BAEA-439B-875B-D5EDB2DCC75C}" type="slidenum">
              <a:rPr lang="en-US" smtClean="0"/>
              <a:pPr>
                <a:defRPr/>
              </a:pPr>
              <a:t>43</a:t>
            </a:fld>
            <a:endParaRPr lang="en-US"/>
          </a:p>
        </p:txBody>
      </p:sp>
      <p:pic>
        <p:nvPicPr>
          <p:cNvPr id="9221" name="Picture 5"/>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15537"/>
            <a:ext cx="56388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14572"/>
            <a:ext cx="57912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153400" y="2362200"/>
            <a:ext cx="3520172" cy="646331"/>
          </a:xfrm>
          <a:prstGeom prst="rect">
            <a:avLst/>
          </a:prstGeom>
          <a:solidFill>
            <a:schemeClr val="tx1">
              <a:lumMod val="95000"/>
            </a:schemeClr>
          </a:solidFill>
          <a:ln>
            <a:solidFill>
              <a:schemeClr val="accent1"/>
            </a:solidFill>
          </a:ln>
        </p:spPr>
        <p:txBody>
          <a:bodyPr wrap="square" rtlCol="0">
            <a:spAutoFit/>
          </a:bodyPr>
          <a:lstStyle/>
          <a:p>
            <a:r>
              <a:rPr lang="en-US" sz="1800" b="0" dirty="0">
                <a:solidFill>
                  <a:srgbClr val="130371"/>
                </a:solidFill>
              </a:rPr>
              <a:t>Useful then the fragment of interest is close to the projectile</a:t>
            </a:r>
          </a:p>
        </p:txBody>
      </p:sp>
    </p:spTree>
    <p:extLst>
      <p:ext uri="{BB962C8B-B14F-4D97-AF65-F5344CB8AC3E}">
        <p14:creationId xmlns:p14="http://schemas.microsoft.com/office/powerpoint/2010/main" val="1086444185"/>
      </p:ext>
    </p:extLst>
  </p:cSld>
  <p:clrMapOvr>
    <a:masterClrMapping/>
  </p:clrMapOvr>
  <p:transition advClick="0" advTm="2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7391400" cy="533400"/>
          </a:xfrm>
        </p:spPr>
        <p:txBody>
          <a:bodyPr/>
          <a:lstStyle/>
          <a:p>
            <a:r>
              <a:rPr lang="en-US" dirty="0"/>
              <a:t>Unbound nuclei in the table of nuclides</a:t>
            </a:r>
          </a:p>
        </p:txBody>
      </p:sp>
      <p:sp>
        <p:nvSpPr>
          <p:cNvPr id="3" name="Footer Placeholder 2"/>
          <p:cNvSpPr>
            <a:spLocks noGrp="1"/>
          </p:cNvSpPr>
          <p:nvPr>
            <p:ph type="ftr" sz="quarter" idx="11"/>
          </p:nvPr>
        </p:nvSpPr>
        <p:spPr/>
        <p:txBody>
          <a:bodyPr/>
          <a:lstStyle/>
          <a:p>
            <a:pPr>
              <a:defRPr/>
            </a:pPr>
            <a:r>
              <a:rPr lang="nn-NO"/>
              <a:t>OT@SIM.NSCL.MSU  04/04/18</a:t>
            </a:r>
            <a:endParaRPr lang="en-US"/>
          </a:p>
        </p:txBody>
      </p:sp>
      <p:sp>
        <p:nvSpPr>
          <p:cNvPr id="4" name="Slide Number Placeholder 3"/>
          <p:cNvSpPr>
            <a:spLocks noGrp="1"/>
          </p:cNvSpPr>
          <p:nvPr>
            <p:ph type="sldNum" sz="quarter" idx="12"/>
          </p:nvPr>
        </p:nvSpPr>
        <p:spPr/>
        <p:txBody>
          <a:bodyPr/>
          <a:lstStyle/>
          <a:p>
            <a:pPr>
              <a:defRPr/>
            </a:pPr>
            <a:fld id="{BE9F559C-BAEA-439B-875B-D5EDB2DCC75C}" type="slidenum">
              <a:rPr lang="en-US" smtClean="0"/>
              <a:pPr>
                <a:defRPr/>
              </a:pPr>
              <a:t>44</a:t>
            </a:fld>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542233"/>
            <a:ext cx="6049366" cy="4248150"/>
          </a:xfrm>
          <a:prstGeom prst="rect">
            <a:avLst/>
          </a:prstGeom>
          <a:noFill/>
          <a:ln w="47625" cmpd="dbl">
            <a:solidFill>
              <a:schemeClr val="accent6">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137" y="1143000"/>
            <a:ext cx="3266058" cy="2895600"/>
          </a:xfrm>
          <a:prstGeom prst="rect">
            <a:avLst/>
          </a:prstGeom>
          <a:noFill/>
          <a:ln w="47625" cmpd="dbl">
            <a:solidFill>
              <a:schemeClr val="accent6">
                <a:lumMod val="50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a:cxnSpLocks/>
          </p:cNvCxnSpPr>
          <p:nvPr/>
        </p:nvCxnSpPr>
        <p:spPr bwMode="auto">
          <a:xfrm>
            <a:off x="2445936" y="2667000"/>
            <a:ext cx="3230964" cy="2743200"/>
          </a:xfrm>
          <a:prstGeom prst="straightConnector1">
            <a:avLst/>
          </a:prstGeom>
          <a:noFill/>
          <a:ln w="9525"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292236752"/>
      </p:ext>
    </p:extLst>
  </p:cSld>
  <p:clrMapOvr>
    <a:masterClrMapping/>
  </p:clrMapOvr>
  <p:transition advClick="0" advTm="2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noFill/>
        </p:spPr>
        <p:txBody>
          <a:bodyPr/>
          <a:lstStyle/>
          <a:p>
            <a:r>
              <a:rPr lang="en-US" sz="800"/>
              <a:t>OT@SIM.NSCL.MSU  04/04/18</a:t>
            </a:r>
            <a:endParaRPr lang="en-US" sz="800" dirty="0"/>
          </a:p>
        </p:txBody>
      </p:sp>
      <p:sp>
        <p:nvSpPr>
          <p:cNvPr id="1029" name="Rectangle 2"/>
          <p:cNvSpPr>
            <a:spLocks noGrp="1" noChangeArrowheads="1"/>
          </p:cNvSpPr>
          <p:nvPr>
            <p:ph type="title"/>
          </p:nvPr>
        </p:nvSpPr>
        <p:spPr>
          <a:xfrm>
            <a:off x="1905000" y="0"/>
            <a:ext cx="7848600" cy="533400"/>
          </a:xfrm>
        </p:spPr>
        <p:txBody>
          <a:bodyPr/>
          <a:lstStyle/>
          <a:p>
            <a:pPr eaLnBrk="1" hangingPunct="1"/>
            <a:r>
              <a:rPr lang="en-US" sz="2400" b="1" u="sng" dirty="0">
                <a:effectLst/>
                <a:cs typeface="Times New Roman" pitchFamily="18" charset="0"/>
              </a:rPr>
              <a:t>Stopped</a:t>
            </a:r>
            <a:r>
              <a:rPr lang="en-US" sz="2400" b="1" dirty="0">
                <a:effectLst/>
                <a:cs typeface="Times New Roman" pitchFamily="18" charset="0"/>
              </a:rPr>
              <a:t>  fragment  tagging with isomeric gamma-rays</a:t>
            </a:r>
          </a:p>
        </p:txBody>
      </p:sp>
      <p:sp>
        <p:nvSpPr>
          <p:cNvPr id="8" name="Slide Number Placeholder 7"/>
          <p:cNvSpPr>
            <a:spLocks noGrp="1"/>
          </p:cNvSpPr>
          <p:nvPr>
            <p:ph type="sldNum" sz="quarter" idx="12"/>
          </p:nvPr>
        </p:nvSpPr>
        <p:spPr/>
        <p:txBody>
          <a:bodyPr/>
          <a:lstStyle/>
          <a:p>
            <a:pPr>
              <a:defRPr/>
            </a:pPr>
            <a:fld id="{74E7DAB7-8A05-403D-AE84-0A27A75D88AC}" type="slidenum">
              <a:rPr lang="en-US" smtClean="0"/>
              <a:pPr>
                <a:defRPr/>
              </a:pPr>
              <a:t>45</a:t>
            </a:fld>
            <a:endParaRPr lang="en-US"/>
          </a:p>
        </p:txBody>
      </p:sp>
      <p:pic>
        <p:nvPicPr>
          <p:cNvPr id="21506" name="Picture 2"/>
          <p:cNvPicPr>
            <a:picLocks noChangeAspect="1" noChangeArrowheads="1"/>
          </p:cNvPicPr>
          <p:nvPr/>
        </p:nvPicPr>
        <p:blipFill>
          <a:blip r:embed="rId3" cstate="print"/>
          <a:srcRect/>
          <a:stretch>
            <a:fillRect/>
          </a:stretch>
        </p:blipFill>
        <p:spPr bwMode="auto">
          <a:xfrm>
            <a:off x="1549400" y="2171701"/>
            <a:ext cx="6934200" cy="4457699"/>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1077801" y="685454"/>
            <a:ext cx="7647099" cy="1447799"/>
          </a:xfrm>
          <a:prstGeom prst="rect">
            <a:avLst/>
          </a:prstGeom>
          <a:noFill/>
          <a:ln w="9525">
            <a:noFill/>
            <a:miter lim="800000"/>
            <a:headEnd/>
            <a:tailEnd/>
          </a:ln>
        </p:spPr>
      </p:pic>
      <p:pic>
        <p:nvPicPr>
          <p:cNvPr id="7" name="Picture 20"/>
          <p:cNvPicPr>
            <a:picLocks noChangeAspect="1" noChangeArrowheads="1"/>
          </p:cNvPicPr>
          <p:nvPr/>
        </p:nvPicPr>
        <p:blipFill>
          <a:blip r:embed="rId5" cstate="print"/>
          <a:srcRect/>
          <a:stretch>
            <a:fillRect/>
          </a:stretch>
        </p:blipFill>
        <p:spPr bwMode="auto">
          <a:xfrm rot="5400000">
            <a:off x="7936974" y="2730680"/>
            <a:ext cx="5791893" cy="1701441"/>
          </a:xfrm>
          <a:prstGeom prst="rect">
            <a:avLst/>
          </a:prstGeom>
          <a:noFill/>
          <a:ln w="9525" cap="flat" cmpd="sng">
            <a:noFill/>
            <a:prstDash val="solid"/>
            <a:miter lim="800000"/>
            <a:headEnd/>
            <a:tailEnd/>
          </a:ln>
          <a:effectLst/>
        </p:spPr>
      </p:pic>
      <p:sp>
        <p:nvSpPr>
          <p:cNvPr id="2" name="Rounded Rectangle 1"/>
          <p:cNvSpPr/>
          <p:nvPr/>
        </p:nvSpPr>
        <p:spPr bwMode="auto">
          <a:xfrm>
            <a:off x="9982200" y="5181600"/>
            <a:ext cx="1905000" cy="1295747"/>
          </a:xfrm>
          <a:prstGeom prst="roundRect">
            <a:avLst/>
          </a:prstGeom>
          <a:solidFill>
            <a:srgbClr val="FFFF00">
              <a:alpha val="4000"/>
            </a:srgbClr>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hlink"/>
              </a:solidFill>
              <a:effectLst/>
              <a:latin typeface="Arial" charset="0"/>
            </a:endParaRPr>
          </a:p>
        </p:txBody>
      </p:sp>
    </p:spTree>
    <p:extLst>
      <p:ext uri="{BB962C8B-B14F-4D97-AF65-F5344CB8AC3E}">
        <p14:creationId xmlns:p14="http://schemas.microsoft.com/office/powerpoint/2010/main" val="2612947088"/>
      </p:ext>
    </p:extLst>
  </p:cSld>
  <p:clrMapOvr>
    <a:masterClrMapping/>
  </p:clrMapOvr>
  <p:transition advClick="0"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noFill/>
        </p:spPr>
        <p:txBody>
          <a:bodyPr/>
          <a:lstStyle/>
          <a:p>
            <a:r>
              <a:rPr lang="en-US" sz="800"/>
              <a:t>OT@SIM.NSCL.MSU  04/04/18</a:t>
            </a:r>
            <a:endParaRPr lang="en-US" sz="800" dirty="0"/>
          </a:p>
        </p:txBody>
      </p:sp>
      <p:sp>
        <p:nvSpPr>
          <p:cNvPr id="1029" name="Rectangle 2"/>
          <p:cNvSpPr>
            <a:spLocks noGrp="1" noChangeArrowheads="1"/>
          </p:cNvSpPr>
          <p:nvPr>
            <p:ph type="title"/>
          </p:nvPr>
        </p:nvSpPr>
        <p:spPr>
          <a:xfrm>
            <a:off x="990600" y="0"/>
            <a:ext cx="9677400" cy="533400"/>
          </a:xfrm>
        </p:spPr>
        <p:txBody>
          <a:bodyPr/>
          <a:lstStyle/>
          <a:p>
            <a:pPr eaLnBrk="1" hangingPunct="1"/>
            <a:r>
              <a:rPr lang="en-US" b="1" dirty="0">
                <a:effectLst/>
                <a:cs typeface="Times New Roman" pitchFamily="18" charset="0"/>
              </a:rPr>
              <a:t>Stopped  fragment  tagging with isomeric gamma-rays</a:t>
            </a:r>
          </a:p>
        </p:txBody>
      </p:sp>
      <p:sp>
        <p:nvSpPr>
          <p:cNvPr id="8" name="Slide Number Placeholder 7"/>
          <p:cNvSpPr>
            <a:spLocks noGrp="1"/>
          </p:cNvSpPr>
          <p:nvPr>
            <p:ph type="sldNum" sz="quarter" idx="12"/>
          </p:nvPr>
        </p:nvSpPr>
        <p:spPr/>
        <p:txBody>
          <a:bodyPr/>
          <a:lstStyle/>
          <a:p>
            <a:pPr>
              <a:defRPr/>
            </a:pPr>
            <a:fld id="{74E7DAB7-8A05-403D-AE84-0A27A75D88AC}" type="slidenum">
              <a:rPr lang="en-US" smtClean="0"/>
              <a:pPr>
                <a:defRPr/>
              </a:pPr>
              <a:t>46</a:t>
            </a:fld>
            <a:endParaRPr lang="en-US"/>
          </a:p>
        </p:txBody>
      </p:sp>
      <p:sp>
        <p:nvSpPr>
          <p:cNvPr id="10" name="TextBox 9"/>
          <p:cNvSpPr txBox="1"/>
          <p:nvPr/>
        </p:nvSpPr>
        <p:spPr>
          <a:xfrm>
            <a:off x="228600" y="634424"/>
            <a:ext cx="2254142" cy="584775"/>
          </a:xfrm>
          <a:prstGeom prst="rect">
            <a:avLst/>
          </a:prstGeom>
          <a:noFill/>
        </p:spPr>
        <p:txBody>
          <a:bodyPr wrap="none" rtlCol="0">
            <a:spAutoFit/>
          </a:bodyPr>
          <a:lstStyle/>
          <a:p>
            <a:r>
              <a:rPr lang="en-US" sz="1600" dirty="0">
                <a:solidFill>
                  <a:schemeClr val="accent6">
                    <a:lumMod val="50000"/>
                  </a:schemeClr>
                </a:solidFill>
              </a:rPr>
              <a:t>NSCL #05120</a:t>
            </a:r>
          </a:p>
          <a:p>
            <a:r>
              <a:rPr lang="en-US" sz="1600" baseline="30000" dirty="0">
                <a:solidFill>
                  <a:schemeClr val="accent6">
                    <a:lumMod val="50000"/>
                  </a:schemeClr>
                </a:solidFill>
              </a:rPr>
              <a:t>208</a:t>
            </a:r>
            <a:r>
              <a:rPr lang="en-US" sz="1600" dirty="0">
                <a:solidFill>
                  <a:schemeClr val="accent6">
                    <a:lumMod val="50000"/>
                  </a:schemeClr>
                </a:solidFill>
              </a:rPr>
              <a:t>Pb (86 </a:t>
            </a:r>
            <a:r>
              <a:rPr lang="en-US" sz="1600" dirty="0" err="1">
                <a:solidFill>
                  <a:schemeClr val="accent6">
                    <a:lumMod val="50000"/>
                  </a:schemeClr>
                </a:solidFill>
              </a:rPr>
              <a:t>MeV</a:t>
            </a:r>
            <a:r>
              <a:rPr lang="en-US" sz="1600" dirty="0">
                <a:solidFill>
                  <a:schemeClr val="accent6">
                    <a:lumMod val="50000"/>
                  </a:schemeClr>
                </a:solidFill>
              </a:rPr>
              <a:t>/u) + Be</a:t>
            </a:r>
          </a:p>
        </p:txBody>
      </p:sp>
      <p:pic>
        <p:nvPicPr>
          <p:cNvPr id="11" name="Picture 5"/>
          <p:cNvPicPr>
            <a:picLocks noChangeAspect="1" noChangeArrowheads="1"/>
          </p:cNvPicPr>
          <p:nvPr/>
        </p:nvPicPr>
        <p:blipFill>
          <a:blip r:embed="rId3" cstate="print"/>
          <a:srcRect/>
          <a:stretch>
            <a:fillRect/>
          </a:stretch>
        </p:blipFill>
        <p:spPr bwMode="auto">
          <a:xfrm>
            <a:off x="272548" y="1524000"/>
            <a:ext cx="6966452" cy="4114800"/>
          </a:xfrm>
          <a:prstGeom prst="rect">
            <a:avLst/>
          </a:prstGeom>
          <a:noFill/>
          <a:ln w="9525">
            <a:solidFill>
              <a:srgbClr val="003300"/>
            </a:solidFill>
            <a:miter lim="800000"/>
            <a:headEnd/>
            <a:tailEnd/>
          </a:ln>
          <a:effectLst/>
        </p:spPr>
      </p:pic>
      <p:pic>
        <p:nvPicPr>
          <p:cNvPr id="12" name="Picture 7"/>
          <p:cNvPicPr>
            <a:picLocks noChangeAspect="1" noChangeArrowheads="1"/>
          </p:cNvPicPr>
          <p:nvPr/>
        </p:nvPicPr>
        <p:blipFill>
          <a:blip r:embed="rId4" cstate="print"/>
          <a:srcRect/>
          <a:stretch>
            <a:fillRect/>
          </a:stretch>
        </p:blipFill>
        <p:spPr bwMode="auto">
          <a:xfrm>
            <a:off x="3133124" y="5891785"/>
            <a:ext cx="4563076" cy="937640"/>
          </a:xfrm>
          <a:prstGeom prst="rect">
            <a:avLst/>
          </a:prstGeom>
          <a:noFill/>
          <a:ln w="9525">
            <a:noFill/>
            <a:miter lim="800000"/>
            <a:headEnd/>
            <a:tailEnd/>
          </a:ln>
          <a:effectLst/>
        </p:spPr>
      </p:pic>
      <p:pic>
        <p:nvPicPr>
          <p:cNvPr id="3" name="Picture 2"/>
          <p:cNvPicPr>
            <a:picLocks noChangeAspect="1"/>
          </p:cNvPicPr>
          <p:nvPr/>
        </p:nvPicPr>
        <p:blipFill>
          <a:blip r:embed="rId5"/>
          <a:stretch>
            <a:fillRect/>
          </a:stretch>
        </p:blipFill>
        <p:spPr>
          <a:xfrm>
            <a:off x="8382000" y="1295400"/>
            <a:ext cx="3351338" cy="5072469"/>
          </a:xfrm>
          <a:prstGeom prst="rect">
            <a:avLst/>
          </a:prstGeom>
        </p:spPr>
      </p:pic>
      <p:sp>
        <p:nvSpPr>
          <p:cNvPr id="4" name="Rounded Rectangle 3"/>
          <p:cNvSpPr/>
          <p:nvPr/>
        </p:nvSpPr>
        <p:spPr bwMode="auto">
          <a:xfrm>
            <a:off x="5644648" y="2233040"/>
            <a:ext cx="1333500" cy="1106967"/>
          </a:xfrm>
          <a:prstGeom prst="roundRect">
            <a:avLst/>
          </a:prstGeom>
          <a:noFill/>
          <a:ln w="63500" cap="flat" cmpd="sng" algn="ctr">
            <a:solidFill>
              <a:srgbClr val="FF99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Tree>
    <p:extLst>
      <p:ext uri="{BB962C8B-B14F-4D97-AF65-F5344CB8AC3E}">
        <p14:creationId xmlns:p14="http://schemas.microsoft.com/office/powerpoint/2010/main" val="2375244692"/>
      </p:ext>
    </p:extLst>
  </p:cSld>
  <p:clrMapOvr>
    <a:masterClrMapping/>
  </p:clrMapOvr>
  <p:transition advClick="0"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49000">
              <a:schemeClr val="accent3">
                <a:lumMod val="40000"/>
                <a:lumOff val="60000"/>
              </a:schemeClr>
            </a:gs>
            <a:gs pos="86000">
              <a:schemeClr val="accent1">
                <a:lumMod val="50000"/>
              </a:schemeClr>
            </a:gs>
            <a:gs pos="0">
              <a:srgbClr val="008000"/>
            </a:gs>
          </a:gsLst>
          <a:lin ang="4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C6B0A0-3648-4DE8-8423-9021269FCE67}"/>
              </a:ext>
            </a:extLst>
          </p:cNvPr>
          <p:cNvSpPr>
            <a:spLocks noGrp="1"/>
          </p:cNvSpPr>
          <p:nvPr>
            <p:ph type="title"/>
          </p:nvPr>
        </p:nvSpPr>
        <p:spPr>
          <a:xfrm>
            <a:off x="6299200" y="5850985"/>
            <a:ext cx="6705600" cy="533400"/>
          </a:xfrm>
        </p:spPr>
        <p:txBody>
          <a:bodyPr/>
          <a:lstStyle/>
          <a:p>
            <a:r>
              <a:rPr lang="en-US" dirty="0">
                <a:solidFill>
                  <a:schemeClr val="tx1">
                    <a:lumMod val="75000"/>
                  </a:schemeClr>
                </a:solidFill>
              </a:rPr>
              <a:t>Almost finished!</a:t>
            </a:r>
          </a:p>
        </p:txBody>
      </p:sp>
      <p:sp>
        <p:nvSpPr>
          <p:cNvPr id="3" name="Footer Placeholder 2">
            <a:extLst>
              <a:ext uri="{FF2B5EF4-FFF2-40B4-BE49-F238E27FC236}">
                <a16:creationId xmlns="" xmlns:a16="http://schemas.microsoft.com/office/drawing/2014/main" id="{B5C4D4BA-AA71-4FE8-B14D-F7F2DE5C76A0}"/>
              </a:ext>
            </a:extLst>
          </p:cNvPr>
          <p:cNvSpPr>
            <a:spLocks noGrp="1"/>
          </p:cNvSpPr>
          <p:nvPr>
            <p:ph type="ftr" sz="quarter" idx="11"/>
          </p:nvPr>
        </p:nvSpPr>
        <p:spPr/>
        <p:txBody>
          <a:bodyPr/>
          <a:lstStyle/>
          <a:p>
            <a:pPr>
              <a:defRPr/>
            </a:pPr>
            <a:r>
              <a:rPr lang="en-US"/>
              <a:t>OT@SIM.NSCL.MSU  04/04/18</a:t>
            </a:r>
            <a:endParaRPr lang="en-US" dirty="0"/>
          </a:p>
        </p:txBody>
      </p:sp>
      <p:pic>
        <p:nvPicPr>
          <p:cNvPr id="10" name="Picture 9">
            <a:extLst>
              <a:ext uri="{FF2B5EF4-FFF2-40B4-BE49-F238E27FC236}">
                <a16:creationId xmlns="" xmlns:a16="http://schemas.microsoft.com/office/drawing/2014/main" id="{D95E0E37-8B01-41A0-BFB3-23ED1338722E}"/>
              </a:ext>
            </a:extLst>
          </p:cNvPr>
          <p:cNvPicPr>
            <a:picLocks noChangeAspect="1"/>
          </p:cNvPicPr>
          <p:nvPr/>
        </p:nvPicPr>
        <p:blipFill>
          <a:blip r:embed="rId2"/>
          <a:stretch>
            <a:fillRect/>
          </a:stretch>
        </p:blipFill>
        <p:spPr>
          <a:xfrm>
            <a:off x="21771" y="2893011"/>
            <a:ext cx="6827944" cy="3953467"/>
          </a:xfrm>
          <a:prstGeom prst="rect">
            <a:avLst/>
          </a:prstGeom>
          <a:ln w="25400">
            <a:solidFill>
              <a:schemeClr val="accent2">
                <a:lumMod val="75000"/>
              </a:schemeClr>
            </a:solidFill>
          </a:ln>
        </p:spPr>
      </p:pic>
      <p:pic>
        <p:nvPicPr>
          <p:cNvPr id="14" name="Picture 13">
            <a:extLst>
              <a:ext uri="{FF2B5EF4-FFF2-40B4-BE49-F238E27FC236}">
                <a16:creationId xmlns="" xmlns:a16="http://schemas.microsoft.com/office/drawing/2014/main" id="{1DC21E41-FFF5-4F59-9BD0-B54BC8A40E68}"/>
              </a:ext>
            </a:extLst>
          </p:cNvPr>
          <p:cNvPicPr>
            <a:picLocks noChangeAspect="1"/>
          </p:cNvPicPr>
          <p:nvPr/>
        </p:nvPicPr>
        <p:blipFill>
          <a:blip r:embed="rId3"/>
          <a:stretch>
            <a:fillRect/>
          </a:stretch>
        </p:blipFill>
        <p:spPr>
          <a:xfrm>
            <a:off x="5239455" y="21570"/>
            <a:ext cx="6930774" cy="5007630"/>
          </a:xfrm>
          <a:prstGeom prst="rect">
            <a:avLst/>
          </a:prstGeom>
          <a:ln w="25400">
            <a:solidFill>
              <a:schemeClr val="accent1">
                <a:lumMod val="50000"/>
              </a:schemeClr>
            </a:solidFill>
          </a:ln>
        </p:spPr>
      </p:pic>
      <p:sp>
        <p:nvSpPr>
          <p:cNvPr id="16" name="TextBox 15">
            <a:extLst>
              <a:ext uri="{FF2B5EF4-FFF2-40B4-BE49-F238E27FC236}">
                <a16:creationId xmlns="" xmlns:a16="http://schemas.microsoft.com/office/drawing/2014/main" id="{B8B21B50-AC13-4D29-9B0E-C76789C95482}"/>
              </a:ext>
            </a:extLst>
          </p:cNvPr>
          <p:cNvSpPr txBox="1"/>
          <p:nvPr/>
        </p:nvSpPr>
        <p:spPr>
          <a:xfrm>
            <a:off x="228600" y="838200"/>
            <a:ext cx="4864658" cy="1754326"/>
          </a:xfrm>
          <a:prstGeom prst="rect">
            <a:avLst/>
          </a:prstGeom>
          <a:noFill/>
        </p:spPr>
        <p:txBody>
          <a:bodyPr wrap="square" rtlCol="0">
            <a:spAutoFit/>
          </a:bodyPr>
          <a:lstStyle/>
          <a:p>
            <a:r>
              <a:rPr lang="en-US" sz="1800" dirty="0">
                <a:solidFill>
                  <a:schemeClr val="tx1">
                    <a:lumMod val="85000"/>
                  </a:schemeClr>
                </a:solidFill>
              </a:rPr>
              <a:t>A link on this presentation can be found on the home page of the LISE</a:t>
            </a:r>
            <a:r>
              <a:rPr lang="en-US" sz="1800" baseline="30000" dirty="0">
                <a:solidFill>
                  <a:schemeClr val="tx1">
                    <a:lumMod val="85000"/>
                  </a:schemeClr>
                </a:solidFill>
              </a:rPr>
              <a:t>++</a:t>
            </a:r>
            <a:r>
              <a:rPr lang="en-US" sz="1800" dirty="0">
                <a:solidFill>
                  <a:schemeClr val="tx1">
                    <a:lumMod val="85000"/>
                  </a:schemeClr>
                </a:solidFill>
              </a:rPr>
              <a:t> site.</a:t>
            </a:r>
          </a:p>
          <a:p>
            <a:endParaRPr lang="en-US" sz="1800" dirty="0">
              <a:solidFill>
                <a:schemeClr val="tx1">
                  <a:lumMod val="85000"/>
                </a:schemeClr>
              </a:solidFill>
            </a:endParaRPr>
          </a:p>
          <a:p>
            <a:r>
              <a:rPr lang="en-US" sz="1800" dirty="0">
                <a:solidFill>
                  <a:schemeClr val="tx1">
                    <a:lumMod val="85000"/>
                  </a:schemeClr>
                </a:solidFill>
              </a:rPr>
              <a:t>There you can also find the “First steps” manual and the detailed course of lectures </a:t>
            </a:r>
          </a:p>
          <a:p>
            <a:r>
              <a:rPr lang="en-US" sz="1800" dirty="0">
                <a:solidFill>
                  <a:schemeClr val="tx1">
                    <a:lumMod val="85000"/>
                  </a:schemeClr>
                </a:solidFill>
              </a:rPr>
              <a:t>"Production of Fast Rare Ion Beams”. </a:t>
            </a:r>
          </a:p>
        </p:txBody>
      </p:sp>
      <p:sp>
        <p:nvSpPr>
          <p:cNvPr id="17" name="Rectangle 16">
            <a:extLst>
              <a:ext uri="{FF2B5EF4-FFF2-40B4-BE49-F238E27FC236}">
                <a16:creationId xmlns="" xmlns:a16="http://schemas.microsoft.com/office/drawing/2014/main" id="{7F3A74E3-B593-474C-BF19-E77271024205}"/>
              </a:ext>
            </a:extLst>
          </p:cNvPr>
          <p:cNvSpPr/>
          <p:nvPr/>
        </p:nvSpPr>
        <p:spPr>
          <a:xfrm>
            <a:off x="1066800" y="46691"/>
            <a:ext cx="3962400" cy="523220"/>
          </a:xfrm>
          <a:prstGeom prst="rect">
            <a:avLst/>
          </a:prstGeom>
        </p:spPr>
        <p:txBody>
          <a:bodyPr wrap="square">
            <a:spAutoFit/>
          </a:bodyPr>
          <a:lstStyle/>
          <a:p>
            <a:pPr algn="ctr"/>
            <a:r>
              <a:rPr lang="en-US" sz="2800" dirty="0">
                <a:solidFill>
                  <a:schemeClr val="tx1">
                    <a:lumMod val="75000"/>
                  </a:schemeClr>
                </a:solidFill>
                <a:latin typeface="Blackadder ITC" panose="04020505051007020D02" pitchFamily="82" charset="0"/>
              </a:rPr>
              <a:t>Yes, we did it! </a:t>
            </a:r>
            <a:endParaRPr lang="en-US" sz="2800" dirty="0">
              <a:latin typeface="Blackadder ITC" panose="04020505051007020D02" pitchFamily="82" charset="0"/>
            </a:endParaRPr>
          </a:p>
        </p:txBody>
      </p:sp>
    </p:spTree>
    <p:extLst>
      <p:ext uri="{BB962C8B-B14F-4D97-AF65-F5344CB8AC3E}">
        <p14:creationId xmlns:p14="http://schemas.microsoft.com/office/powerpoint/2010/main" val="1255334591"/>
      </p:ext>
    </p:extLst>
  </p:cSld>
  <p:clrMapOvr>
    <a:masterClrMapping/>
  </p:clrMapOvr>
  <p:transition advClick="0" advTm="2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 xmlns:a16="http://schemas.microsoft.com/office/drawing/2014/main" id="{6B7B070D-5632-4B2A-8238-52BF81348549}"/>
              </a:ext>
            </a:extLst>
          </p:cNvPr>
          <p:cNvPicPr>
            <a:picLocks noChangeAspect="1"/>
          </p:cNvPicPr>
          <p:nvPr/>
        </p:nvPicPr>
        <p:blipFill>
          <a:blip r:embed="rId3"/>
          <a:stretch>
            <a:fillRect/>
          </a:stretch>
        </p:blipFill>
        <p:spPr>
          <a:xfrm>
            <a:off x="-1" y="-8454"/>
            <a:ext cx="12240521" cy="6942654"/>
          </a:xfrm>
          <a:prstGeom prst="rect">
            <a:avLst/>
          </a:prstGeom>
        </p:spPr>
      </p:pic>
      <p:sp>
        <p:nvSpPr>
          <p:cNvPr id="2050" name="Footer Placeholder 4"/>
          <p:cNvSpPr>
            <a:spLocks noGrp="1"/>
          </p:cNvSpPr>
          <p:nvPr>
            <p:ph type="ftr" sz="quarter" idx="11"/>
          </p:nvPr>
        </p:nvSpPr>
        <p:spPr>
          <a:noFill/>
        </p:spPr>
        <p:txBody>
          <a:bodyPr/>
          <a:lstStyle/>
          <a:p>
            <a:r>
              <a:rPr lang="nn-NO"/>
              <a:t>OT@SIM.NSCL.MSU  04/04/18</a:t>
            </a:r>
            <a:endParaRPr lang="en-US"/>
          </a:p>
        </p:txBody>
      </p:sp>
      <p:sp>
        <p:nvSpPr>
          <p:cNvPr id="157698" name="Rectangle 2"/>
          <p:cNvSpPr>
            <a:spLocks noGrp="1" noChangeArrowheads="1"/>
          </p:cNvSpPr>
          <p:nvPr>
            <p:ph type="title"/>
          </p:nvPr>
        </p:nvSpPr>
        <p:spPr>
          <a:xfrm>
            <a:off x="-609600" y="344139"/>
            <a:ext cx="6342743" cy="381000"/>
          </a:xfrm>
        </p:spPr>
        <p:txBody>
          <a:bodyPr/>
          <a:lstStyle/>
          <a:p>
            <a:pPr eaLnBrk="1" hangingPunct="1">
              <a:lnSpc>
                <a:spcPct val="90000"/>
              </a:lnSpc>
              <a:defRPr/>
            </a:pPr>
            <a:r>
              <a:rPr lang="en-US" sz="2800" b="1" dirty="0">
                <a:solidFill>
                  <a:srgbClr val="DDDDDD"/>
                </a:solidFill>
                <a:cs typeface="Times New Roman" charset="0"/>
              </a:rPr>
              <a:t>Next Laboratory </a:t>
            </a:r>
            <a:br>
              <a:rPr lang="en-US" sz="2800" b="1" dirty="0">
                <a:solidFill>
                  <a:srgbClr val="DDDDDD"/>
                </a:solidFill>
                <a:cs typeface="Times New Roman" charset="0"/>
              </a:rPr>
            </a:br>
            <a:r>
              <a:rPr lang="en-US" sz="2800" b="1" dirty="0">
                <a:solidFill>
                  <a:srgbClr val="DDDDDD"/>
                </a:solidFill>
                <a:cs typeface="Times New Roman" charset="0"/>
              </a:rPr>
              <a:t>Wide Meeting</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48</a:t>
            </a:fld>
            <a:endParaRPr lang="en-US" dirty="0"/>
          </a:p>
        </p:txBody>
      </p:sp>
      <p:grpSp>
        <p:nvGrpSpPr>
          <p:cNvPr id="21" name="Group 20">
            <a:extLst>
              <a:ext uri="{FF2B5EF4-FFF2-40B4-BE49-F238E27FC236}">
                <a16:creationId xmlns="" xmlns:a16="http://schemas.microsoft.com/office/drawing/2014/main" id="{DE67D64D-7CCD-4540-AE38-2CA11F476648}"/>
              </a:ext>
            </a:extLst>
          </p:cNvPr>
          <p:cNvGrpSpPr/>
          <p:nvPr/>
        </p:nvGrpSpPr>
        <p:grpSpPr>
          <a:xfrm>
            <a:off x="6376790" y="146063"/>
            <a:ext cx="2381250" cy="1924050"/>
            <a:chOff x="6458859" y="497603"/>
            <a:chExt cx="2381250" cy="1924050"/>
          </a:xfrm>
        </p:grpSpPr>
        <p:pic>
          <p:nvPicPr>
            <p:cNvPr id="20" name="Picture 19">
              <a:extLst>
                <a:ext uri="{FF2B5EF4-FFF2-40B4-BE49-F238E27FC236}">
                  <a16:creationId xmlns="" xmlns:a16="http://schemas.microsoft.com/office/drawing/2014/main" id="{971CF4F7-A028-450A-AAFB-7319C8C06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8859" y="497603"/>
              <a:ext cx="2381250" cy="1924050"/>
            </a:xfrm>
            <a:prstGeom prst="rect">
              <a:avLst/>
            </a:prstGeom>
          </p:spPr>
        </p:pic>
        <p:sp>
          <p:nvSpPr>
            <p:cNvPr id="13" name="TextBox 12">
              <a:extLst>
                <a:ext uri="{FF2B5EF4-FFF2-40B4-BE49-F238E27FC236}">
                  <a16:creationId xmlns="" xmlns:a16="http://schemas.microsoft.com/office/drawing/2014/main" id="{CAB0B5D3-58AE-449B-8266-DEC942474B2E}"/>
                </a:ext>
              </a:extLst>
            </p:cNvPr>
            <p:cNvSpPr txBox="1"/>
            <p:nvPr/>
          </p:nvSpPr>
          <p:spPr>
            <a:xfrm>
              <a:off x="6887484" y="838200"/>
              <a:ext cx="1524000" cy="954107"/>
            </a:xfrm>
            <a:prstGeom prst="rect">
              <a:avLst/>
            </a:prstGeom>
            <a:noFill/>
          </p:spPr>
          <p:txBody>
            <a:bodyPr wrap="square" rtlCol="0">
              <a:spAutoFit/>
            </a:bodyPr>
            <a:lstStyle/>
            <a:p>
              <a:pPr algn="ctr"/>
              <a:r>
                <a:rPr lang="en-US" sz="1400" dirty="0">
                  <a:solidFill>
                    <a:schemeClr val="accent5">
                      <a:lumMod val="25000"/>
                    </a:schemeClr>
                  </a:solidFill>
                </a:rPr>
                <a:t>Questions?</a:t>
              </a:r>
            </a:p>
            <a:p>
              <a:pPr algn="ctr"/>
              <a:endParaRPr lang="en-US" sz="1400" dirty="0">
                <a:solidFill>
                  <a:schemeClr val="accent5">
                    <a:lumMod val="25000"/>
                  </a:schemeClr>
                </a:solidFill>
              </a:endParaRPr>
            </a:p>
            <a:p>
              <a:pPr algn="ctr"/>
              <a:r>
                <a:rPr lang="en-US" sz="1400" dirty="0">
                  <a:solidFill>
                    <a:schemeClr val="accent5">
                      <a:lumMod val="25000"/>
                    </a:schemeClr>
                  </a:solidFill>
                </a:rPr>
                <a:t>Questions are always good!</a:t>
              </a:r>
            </a:p>
          </p:txBody>
        </p:sp>
      </p:grpSp>
      <p:grpSp>
        <p:nvGrpSpPr>
          <p:cNvPr id="24" name="Group 23">
            <a:extLst>
              <a:ext uri="{FF2B5EF4-FFF2-40B4-BE49-F238E27FC236}">
                <a16:creationId xmlns="" xmlns:a16="http://schemas.microsoft.com/office/drawing/2014/main" id="{5BCF697F-B3C6-40A5-95B2-442778B74D85}"/>
              </a:ext>
            </a:extLst>
          </p:cNvPr>
          <p:cNvGrpSpPr/>
          <p:nvPr/>
        </p:nvGrpSpPr>
        <p:grpSpPr>
          <a:xfrm>
            <a:off x="7879049" y="1373221"/>
            <a:ext cx="2440310" cy="4095766"/>
            <a:chOff x="7879049" y="1373221"/>
            <a:chExt cx="2440310" cy="4095766"/>
          </a:xfrm>
        </p:grpSpPr>
        <p:pic>
          <p:nvPicPr>
            <p:cNvPr id="12" name="Picture 11">
              <a:extLst>
                <a:ext uri="{FF2B5EF4-FFF2-40B4-BE49-F238E27FC236}">
                  <a16:creationId xmlns="" xmlns:a16="http://schemas.microsoft.com/office/drawing/2014/main" id="{0D16DDEB-9A08-4925-AC72-4BEA96791A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8147" flipH="1">
              <a:off x="7879049" y="1373221"/>
              <a:ext cx="2237668" cy="2467841"/>
            </a:xfrm>
            <a:prstGeom prst="rect">
              <a:avLst/>
            </a:prstGeom>
          </p:spPr>
        </p:pic>
        <p:pic>
          <p:nvPicPr>
            <p:cNvPr id="16" name="Picture 15">
              <a:extLst>
                <a:ext uri="{FF2B5EF4-FFF2-40B4-BE49-F238E27FC236}">
                  <a16:creationId xmlns="" xmlns:a16="http://schemas.microsoft.com/office/drawing/2014/main" id="{8840A139-396D-487E-BEFC-E8991F4C9C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9981" y="3811060"/>
              <a:ext cx="1129378" cy="1657927"/>
            </a:xfrm>
            <a:prstGeom prst="rect">
              <a:avLst/>
            </a:prstGeom>
            <a:scene3d>
              <a:camera prst="orthographicFront">
                <a:rot lat="0" lon="0" rev="0"/>
              </a:camera>
              <a:lightRig rig="threePt" dir="t"/>
            </a:scene3d>
          </p:spPr>
        </p:pic>
        <p:sp>
          <p:nvSpPr>
            <p:cNvPr id="26" name="TextBox 25">
              <a:extLst>
                <a:ext uri="{FF2B5EF4-FFF2-40B4-BE49-F238E27FC236}">
                  <a16:creationId xmlns="" xmlns:a16="http://schemas.microsoft.com/office/drawing/2014/main" id="{89A13643-6D57-4DE9-A9A6-10597C338D7D}"/>
                </a:ext>
              </a:extLst>
            </p:cNvPr>
            <p:cNvSpPr txBox="1"/>
            <p:nvPr/>
          </p:nvSpPr>
          <p:spPr>
            <a:xfrm>
              <a:off x="8235883" y="1801485"/>
              <a:ext cx="1524000" cy="1384995"/>
            </a:xfrm>
            <a:prstGeom prst="rect">
              <a:avLst/>
            </a:prstGeom>
            <a:noFill/>
          </p:spPr>
          <p:txBody>
            <a:bodyPr wrap="square" rtlCol="0">
              <a:spAutoFit/>
            </a:bodyPr>
            <a:lstStyle/>
            <a:p>
              <a:pPr algn="ctr"/>
              <a:r>
                <a:rPr lang="en-US" sz="1400" baseline="30000" dirty="0">
                  <a:solidFill>
                    <a:schemeClr val="accent5">
                      <a:lumMod val="25000"/>
                    </a:schemeClr>
                  </a:solidFill>
                </a:rPr>
                <a:t>62</a:t>
              </a:r>
              <a:r>
                <a:rPr lang="en-US" sz="1400" dirty="0">
                  <a:solidFill>
                    <a:schemeClr val="accent5">
                      <a:lumMod val="25000"/>
                    </a:schemeClr>
                  </a:solidFill>
                </a:rPr>
                <a:t>Ca at FRIB.</a:t>
              </a:r>
            </a:p>
            <a:p>
              <a:pPr algn="ctr"/>
              <a:r>
                <a:rPr lang="en-US" sz="1400" dirty="0">
                  <a:solidFill>
                    <a:schemeClr val="accent5">
                      <a:lumMod val="25000"/>
                    </a:schemeClr>
                  </a:solidFill>
                </a:rPr>
                <a:t>Where I can find a FRIB fragment separator configuration for LISE</a:t>
              </a:r>
              <a:r>
                <a:rPr lang="en-US" sz="1400" baseline="30000" dirty="0">
                  <a:solidFill>
                    <a:schemeClr val="accent5">
                      <a:lumMod val="25000"/>
                    </a:schemeClr>
                  </a:solidFill>
                </a:rPr>
                <a:t>++</a:t>
              </a:r>
              <a:r>
                <a:rPr lang="en-US" sz="1400" dirty="0">
                  <a:solidFill>
                    <a:schemeClr val="accent5">
                      <a:lumMod val="25000"/>
                    </a:schemeClr>
                  </a:solidFill>
                </a:rPr>
                <a:t> ??</a:t>
              </a:r>
            </a:p>
          </p:txBody>
        </p:sp>
      </p:grpSp>
      <p:grpSp>
        <p:nvGrpSpPr>
          <p:cNvPr id="25" name="Group 24">
            <a:extLst>
              <a:ext uri="{FF2B5EF4-FFF2-40B4-BE49-F238E27FC236}">
                <a16:creationId xmlns="" xmlns:a16="http://schemas.microsoft.com/office/drawing/2014/main" id="{704FD363-9CB0-44A3-A1E5-1D2CB77873E3}"/>
              </a:ext>
            </a:extLst>
          </p:cNvPr>
          <p:cNvGrpSpPr/>
          <p:nvPr/>
        </p:nvGrpSpPr>
        <p:grpSpPr>
          <a:xfrm>
            <a:off x="9847671" y="1645118"/>
            <a:ext cx="2238375" cy="3758024"/>
            <a:chOff x="9847671" y="1645118"/>
            <a:chExt cx="2238375" cy="3758024"/>
          </a:xfrm>
        </p:grpSpPr>
        <p:pic>
          <p:nvPicPr>
            <p:cNvPr id="18" name="Picture 17">
              <a:extLst>
                <a:ext uri="{FF2B5EF4-FFF2-40B4-BE49-F238E27FC236}">
                  <a16:creationId xmlns="" xmlns:a16="http://schemas.microsoft.com/office/drawing/2014/main" id="{0E9A1DDB-0CBA-45D6-BDF5-61C9D94E52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0298">
              <a:off x="10766989" y="3745214"/>
              <a:ext cx="1129379" cy="1657928"/>
            </a:xfrm>
            <a:prstGeom prst="rect">
              <a:avLst/>
            </a:prstGeom>
          </p:spPr>
        </p:pic>
        <p:pic>
          <p:nvPicPr>
            <p:cNvPr id="23" name="Picture 22">
              <a:extLst>
                <a:ext uri="{FF2B5EF4-FFF2-40B4-BE49-F238E27FC236}">
                  <a16:creationId xmlns="" xmlns:a16="http://schemas.microsoft.com/office/drawing/2014/main" id="{50588D3C-6EAF-4DCC-B379-03815CD501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9266" flipH="1">
              <a:off x="9847671" y="1645118"/>
              <a:ext cx="2238375" cy="1924050"/>
            </a:xfrm>
            <a:prstGeom prst="rect">
              <a:avLst/>
            </a:prstGeom>
          </p:spPr>
        </p:pic>
        <p:sp>
          <p:nvSpPr>
            <p:cNvPr id="27" name="TextBox 26">
              <a:extLst>
                <a:ext uri="{FF2B5EF4-FFF2-40B4-BE49-F238E27FC236}">
                  <a16:creationId xmlns="" xmlns:a16="http://schemas.microsoft.com/office/drawing/2014/main" id="{2C18D7B1-E340-4104-9B80-D88864DFBB15}"/>
                </a:ext>
              </a:extLst>
            </p:cNvPr>
            <p:cNvSpPr txBox="1"/>
            <p:nvPr/>
          </p:nvSpPr>
          <p:spPr>
            <a:xfrm>
              <a:off x="10166958" y="2070113"/>
              <a:ext cx="1720241" cy="738664"/>
            </a:xfrm>
            <a:prstGeom prst="rect">
              <a:avLst/>
            </a:prstGeom>
            <a:noFill/>
          </p:spPr>
          <p:txBody>
            <a:bodyPr wrap="square" rtlCol="0">
              <a:spAutoFit/>
            </a:bodyPr>
            <a:lstStyle/>
            <a:p>
              <a:r>
                <a:rPr lang="en-US" sz="1400" dirty="0">
                  <a:solidFill>
                    <a:schemeClr val="accent5">
                      <a:lumMod val="25000"/>
                    </a:schemeClr>
                  </a:solidFill>
                </a:rPr>
                <a:t>A u planning</a:t>
              </a:r>
              <a:br>
                <a:rPr lang="en-US" sz="1400" dirty="0">
                  <a:solidFill>
                    <a:schemeClr val="accent5">
                      <a:lumMod val="25000"/>
                    </a:schemeClr>
                  </a:solidFill>
                </a:rPr>
              </a:br>
              <a:r>
                <a:rPr lang="en-US" sz="1400" dirty="0">
                  <a:solidFill>
                    <a:schemeClr val="accent5">
                      <a:lumMod val="25000"/>
                    </a:schemeClr>
                  </a:solidFill>
                </a:rPr>
                <a:t>   a “Rare isotope</a:t>
              </a:r>
              <a:br>
                <a:rPr lang="en-US" sz="1400" dirty="0">
                  <a:solidFill>
                    <a:schemeClr val="accent5">
                      <a:lumMod val="25000"/>
                    </a:schemeClr>
                  </a:solidFill>
                </a:rPr>
              </a:br>
              <a:r>
                <a:rPr lang="en-US" sz="1400" dirty="0">
                  <a:solidFill>
                    <a:schemeClr val="accent5">
                      <a:lumMod val="25000"/>
                    </a:schemeClr>
                  </a:solidFill>
                </a:rPr>
                <a:t>         rap” sequel?</a:t>
              </a:r>
            </a:p>
          </p:txBody>
        </p:sp>
      </p:grpSp>
    </p:spTree>
    <p:extLst>
      <p:ext uri="{BB962C8B-B14F-4D97-AF65-F5344CB8AC3E}">
        <p14:creationId xmlns:p14="http://schemas.microsoft.com/office/powerpoint/2010/main" val="553566852"/>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ppt_w</p:attrName>
                                        </p:attrNameLst>
                                      </p:cBhvr>
                                      <p:tavLst>
                                        <p:tav tm="0" fmla="#ppt_w*sin(2.5*pi*$)">
                                          <p:val>
                                            <p:fltVal val="0"/>
                                          </p:val>
                                        </p:tav>
                                        <p:tav tm="100000">
                                          <p:val>
                                            <p:fltVal val="1"/>
                                          </p:val>
                                        </p:tav>
                                      </p:tavLst>
                                    </p:anim>
                                    <p:anim calcmode="lin" valueType="num">
                                      <p:cBhvr>
                                        <p:cTn id="9"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44000">
              <a:schemeClr val="tx2">
                <a:lumMod val="75000"/>
              </a:schemeClr>
            </a:gs>
            <a:gs pos="73000">
              <a:srgbClr val="E4E8FB"/>
            </a:gs>
            <a:gs pos="93000">
              <a:srgbClr val="B4FEFC"/>
            </a:gs>
            <a:gs pos="12000">
              <a:srgbClr val="96AB94"/>
            </a:gs>
          </a:gsLst>
          <a:lin ang="18900000" scaled="1"/>
          <a:tileRect/>
        </a:gradFill>
        <a:effectLst/>
      </p:bgPr>
    </p:bg>
    <p:spTree>
      <p:nvGrpSpPr>
        <p:cNvPr id="1" name=""/>
        <p:cNvGrpSpPr/>
        <p:nvPr/>
      </p:nvGrpSpPr>
      <p:grpSpPr>
        <a:xfrm>
          <a:off x="0" y="0"/>
          <a:ext cx="0" cy="0"/>
          <a:chOff x="0" y="0"/>
          <a:chExt cx="0" cy="0"/>
        </a:xfrm>
      </p:grpSpPr>
      <p:sp>
        <p:nvSpPr>
          <p:cNvPr id="18" name="Title 4">
            <a:extLst>
              <a:ext uri="{FF2B5EF4-FFF2-40B4-BE49-F238E27FC236}">
                <a16:creationId xmlns="" xmlns:a16="http://schemas.microsoft.com/office/drawing/2014/main" id="{7B04D012-640D-4E0F-A0DA-ABB0F51B46F5}"/>
              </a:ext>
            </a:extLst>
          </p:cNvPr>
          <p:cNvSpPr>
            <a:spLocks noGrp="1"/>
          </p:cNvSpPr>
          <p:nvPr>
            <p:ph type="title"/>
          </p:nvPr>
        </p:nvSpPr>
        <p:spPr>
          <a:xfrm>
            <a:off x="6511394" y="3124200"/>
            <a:ext cx="212678" cy="666478"/>
          </a:xfrm>
        </p:spPr>
        <p:txBody>
          <a:bodyPr/>
          <a:lstStyle/>
          <a:p>
            <a:pPr algn="l"/>
            <a:r>
              <a:rPr lang="en-US" sz="2000" b="0" spc="200" dirty="0">
                <a:solidFill>
                  <a:srgbClr val="C00000"/>
                </a:solidFill>
                <a:effectLst/>
                <a:latin typeface="Blackadder ITC" panose="04020505051007020D02" pitchFamily="82" charset="0"/>
              </a:rPr>
              <a:t>The </a:t>
            </a:r>
            <a:br>
              <a:rPr lang="en-US" sz="2000" b="0" spc="200" dirty="0">
                <a:solidFill>
                  <a:srgbClr val="C00000"/>
                </a:solidFill>
                <a:effectLst/>
                <a:latin typeface="Blackadder ITC" panose="04020505051007020D02" pitchFamily="82" charset="0"/>
              </a:rPr>
            </a:br>
            <a:r>
              <a:rPr lang="en-US" sz="2000" b="0" spc="200" dirty="0">
                <a:solidFill>
                  <a:srgbClr val="C00000"/>
                </a:solidFill>
                <a:effectLst/>
                <a:latin typeface="Blackadder ITC" panose="04020505051007020D02" pitchFamily="82" charset="0"/>
              </a:rPr>
              <a:t>  End</a:t>
            </a:r>
          </a:p>
        </p:txBody>
      </p:sp>
      <p:grpSp>
        <p:nvGrpSpPr>
          <p:cNvPr id="5" name="Group 4">
            <a:extLst>
              <a:ext uri="{FF2B5EF4-FFF2-40B4-BE49-F238E27FC236}">
                <a16:creationId xmlns="" xmlns:a16="http://schemas.microsoft.com/office/drawing/2014/main" id="{2466425F-3989-463C-A0B6-2B1471A61E35}"/>
              </a:ext>
            </a:extLst>
          </p:cNvPr>
          <p:cNvGrpSpPr/>
          <p:nvPr/>
        </p:nvGrpSpPr>
        <p:grpSpPr>
          <a:xfrm>
            <a:off x="990211" y="3418961"/>
            <a:ext cx="2371725" cy="1457839"/>
            <a:chOff x="609600" y="2494523"/>
            <a:chExt cx="3048000" cy="1868953"/>
          </a:xfrm>
        </p:grpSpPr>
        <p:pic>
          <p:nvPicPr>
            <p:cNvPr id="35" name="Picture 34">
              <a:extLst>
                <a:ext uri="{FF2B5EF4-FFF2-40B4-BE49-F238E27FC236}">
                  <a16:creationId xmlns="" xmlns:a16="http://schemas.microsoft.com/office/drawing/2014/main" id="{2EDAA6BD-0EA3-459F-8047-639B7552A5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494523"/>
              <a:ext cx="3048000" cy="1868953"/>
            </a:xfrm>
            <a:prstGeom prst="rect">
              <a:avLst/>
            </a:prstGeom>
            <a:scene3d>
              <a:camera prst="orthographicFront">
                <a:rot lat="0" lon="0" rev="0"/>
              </a:camera>
              <a:lightRig rig="threePt" dir="t"/>
            </a:scene3d>
          </p:spPr>
        </p:pic>
        <p:pic>
          <p:nvPicPr>
            <p:cNvPr id="4" name="Picture 3">
              <a:extLst>
                <a:ext uri="{FF2B5EF4-FFF2-40B4-BE49-F238E27FC236}">
                  <a16:creationId xmlns="" xmlns:a16="http://schemas.microsoft.com/office/drawing/2014/main" id="{833F4A15-C379-41BA-AB59-EEE87ADEF3D6}"/>
                </a:ext>
              </a:extLst>
            </p:cNvPr>
            <p:cNvPicPr>
              <a:picLocks noChangeAspect="1"/>
            </p:cNvPicPr>
            <p:nvPr/>
          </p:nvPicPr>
          <p:blipFill>
            <a:blip r:embed="rId3"/>
            <a:stretch>
              <a:fillRect/>
            </a:stretch>
          </p:blipFill>
          <p:spPr>
            <a:xfrm>
              <a:off x="748271" y="2596683"/>
              <a:ext cx="2790419" cy="1446963"/>
            </a:xfrm>
            <a:prstGeom prst="rect">
              <a:avLst/>
            </a:prstGeom>
          </p:spPr>
        </p:pic>
      </p:grpSp>
      <p:pic>
        <p:nvPicPr>
          <p:cNvPr id="6" name="Picture 5">
            <a:extLst>
              <a:ext uri="{FF2B5EF4-FFF2-40B4-BE49-F238E27FC236}">
                <a16:creationId xmlns="" xmlns:a16="http://schemas.microsoft.com/office/drawing/2014/main" id="{8127764A-4B7B-4E7F-8203-0F8D8B0E004F}"/>
              </a:ext>
            </a:extLst>
          </p:cNvPr>
          <p:cNvPicPr>
            <a:picLocks noChangeAspect="1"/>
          </p:cNvPicPr>
          <p:nvPr/>
        </p:nvPicPr>
        <p:blipFill>
          <a:blip r:embed="rId4"/>
          <a:stretch>
            <a:fillRect/>
          </a:stretch>
        </p:blipFill>
        <p:spPr>
          <a:xfrm>
            <a:off x="3885811" y="3425575"/>
            <a:ext cx="1699515" cy="1353910"/>
          </a:xfrm>
          <a:prstGeom prst="rect">
            <a:avLst/>
          </a:prstGeom>
        </p:spPr>
      </p:pic>
      <p:sp>
        <p:nvSpPr>
          <p:cNvPr id="20" name="Rectangle 2">
            <a:extLst>
              <a:ext uri="{FF2B5EF4-FFF2-40B4-BE49-F238E27FC236}">
                <a16:creationId xmlns="" xmlns:a16="http://schemas.microsoft.com/office/drawing/2014/main" id="{38636E34-963E-4421-91D8-76F5957DF1E7}"/>
              </a:ext>
            </a:extLst>
          </p:cNvPr>
          <p:cNvSpPr txBox="1">
            <a:spLocks noChangeArrowheads="1"/>
          </p:cNvSpPr>
          <p:nvPr/>
        </p:nvSpPr>
        <p:spPr bwMode="auto">
          <a:xfrm>
            <a:off x="100715" y="0"/>
            <a:ext cx="6410679"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eaLnBrk="1" hangingPunct="1">
              <a:lnSpc>
                <a:spcPct val="90000"/>
              </a:lnSpc>
              <a:defRPr/>
            </a:pPr>
            <a:r>
              <a:rPr lang="en-US" sz="2000" i="1" kern="0" dirty="0">
                <a:solidFill>
                  <a:srgbClr val="003A48"/>
                </a:solidFill>
                <a:cs typeface="Times New Roman" charset="0"/>
              </a:rPr>
              <a:t>“How to Make Rare Isotope Beams at Home”</a:t>
            </a:r>
          </a:p>
        </p:txBody>
      </p:sp>
      <p:sp>
        <p:nvSpPr>
          <p:cNvPr id="21" name="Rectangle 20">
            <a:extLst>
              <a:ext uri="{FF2B5EF4-FFF2-40B4-BE49-F238E27FC236}">
                <a16:creationId xmlns="" xmlns:a16="http://schemas.microsoft.com/office/drawing/2014/main" id="{ED42EDAD-BF50-4873-B0AA-02E5B45DDDC6}"/>
              </a:ext>
            </a:extLst>
          </p:cNvPr>
          <p:cNvSpPr/>
          <p:nvPr/>
        </p:nvSpPr>
        <p:spPr>
          <a:xfrm>
            <a:off x="1236500" y="678133"/>
            <a:ext cx="4343400" cy="2769989"/>
          </a:xfrm>
          <a:prstGeom prst="rect">
            <a:avLst/>
          </a:prstGeom>
        </p:spPr>
        <p:txBody>
          <a:bodyPr wrap="square">
            <a:spAutoFit/>
          </a:bodyPr>
          <a:lstStyle/>
          <a:p>
            <a:pPr defTabSz="1146175">
              <a:tabLst>
                <a:tab pos="1482725" algn="l"/>
              </a:tabLst>
            </a:pPr>
            <a:r>
              <a:rPr lang="en-US" sz="1100" dirty="0">
                <a:solidFill>
                  <a:schemeClr val="bg1">
                    <a:lumMod val="50000"/>
                  </a:schemeClr>
                </a:solidFill>
                <a:effectLst>
                  <a:outerShdw blurRad="38100" dist="38100" dir="2700000" algn="tl">
                    <a:srgbClr val="000000">
                      <a:alpha val="43137"/>
                    </a:srgbClr>
                  </a:outerShdw>
                </a:effectLst>
              </a:rPr>
              <a:t>Directed by 	Oleg Tarasov</a:t>
            </a:r>
          </a:p>
          <a:p>
            <a:pPr defTabSz="1146175">
              <a:tabLst>
                <a:tab pos="1482725" algn="l"/>
              </a:tabLst>
            </a:pPr>
            <a:endParaRPr lang="en-US" sz="1100" dirty="0">
              <a:solidFill>
                <a:schemeClr val="bg1">
                  <a:lumMod val="50000"/>
                </a:schemeClr>
              </a:solidFill>
              <a:effectLst>
                <a:outerShdw blurRad="38100" dist="38100" dir="2700000" algn="tl">
                  <a:srgbClr val="000000">
                    <a:alpha val="43137"/>
                  </a:srgbClr>
                </a:outerShdw>
              </a:effectLst>
            </a:endParaRPr>
          </a:p>
          <a:p>
            <a:pPr defTabSz="1146175">
              <a:tabLst>
                <a:tab pos="1482725" algn="l"/>
              </a:tabLst>
            </a:pPr>
            <a:r>
              <a:rPr lang="en-US" sz="1100" dirty="0">
                <a:solidFill>
                  <a:schemeClr val="bg1">
                    <a:lumMod val="50000"/>
                  </a:schemeClr>
                </a:solidFill>
                <a:effectLst>
                  <a:outerShdw blurRad="38100" dist="38100" dir="2700000" algn="tl">
                    <a:srgbClr val="000000">
                      <a:alpha val="43137"/>
                    </a:srgbClr>
                  </a:outerShdw>
                </a:effectLst>
              </a:rPr>
              <a:t>Produced by 	NSCL/MSU, NSF</a:t>
            </a:r>
          </a:p>
          <a:p>
            <a:pPr defTabSz="1146175">
              <a:tabLst>
                <a:tab pos="1482725" algn="l"/>
              </a:tabLst>
            </a:pPr>
            <a:endParaRPr lang="en-US" sz="1100" dirty="0">
              <a:solidFill>
                <a:schemeClr val="bg1">
                  <a:lumMod val="50000"/>
                </a:schemeClr>
              </a:solidFill>
              <a:effectLst>
                <a:outerShdw blurRad="38100" dist="38100" dir="2700000" algn="tl">
                  <a:srgbClr val="000000">
                    <a:alpha val="43137"/>
                  </a:srgbClr>
                </a:outerShdw>
              </a:effectLst>
            </a:endParaRPr>
          </a:p>
          <a:p>
            <a:pPr defTabSz="1146175">
              <a:tabLst>
                <a:tab pos="1482725" algn="l"/>
              </a:tabLst>
            </a:pPr>
            <a:r>
              <a:rPr lang="en-US" sz="1100" dirty="0">
                <a:solidFill>
                  <a:schemeClr val="bg1">
                    <a:lumMod val="50000"/>
                  </a:schemeClr>
                </a:solidFill>
                <a:effectLst>
                  <a:outerShdw blurRad="38100" dist="38100" dir="2700000" algn="tl">
                    <a:srgbClr val="000000">
                      <a:alpha val="43137"/>
                    </a:srgbClr>
                  </a:outerShdw>
                </a:effectLst>
              </a:rPr>
              <a:t>Story by 	Oleg Tarasov</a:t>
            </a:r>
          </a:p>
          <a:p>
            <a:pPr defTabSz="1146175">
              <a:tabLst>
                <a:tab pos="1482725" algn="l"/>
              </a:tabLst>
            </a:pPr>
            <a:r>
              <a:rPr lang="en-US" sz="1100" dirty="0">
                <a:solidFill>
                  <a:schemeClr val="bg1">
                    <a:lumMod val="50000"/>
                  </a:schemeClr>
                </a:solidFill>
                <a:effectLst>
                  <a:outerShdw blurRad="38100" dist="38100" dir="2700000" algn="tl">
                    <a:srgbClr val="000000">
                      <a:alpha val="43137"/>
                    </a:srgbClr>
                  </a:outerShdw>
                </a:effectLst>
              </a:rPr>
              <a:t>	Brad Sherrill</a:t>
            </a:r>
          </a:p>
          <a:p>
            <a:pPr defTabSz="1146175">
              <a:tabLst>
                <a:tab pos="1482725" algn="l"/>
              </a:tabLst>
            </a:pPr>
            <a:endParaRPr lang="en-US" sz="1100" dirty="0">
              <a:solidFill>
                <a:schemeClr val="bg1">
                  <a:lumMod val="50000"/>
                </a:schemeClr>
              </a:solidFill>
              <a:effectLst>
                <a:outerShdw blurRad="38100" dist="38100" dir="2700000" algn="tl">
                  <a:srgbClr val="000000">
                    <a:alpha val="43137"/>
                  </a:srgbClr>
                </a:outerShdw>
              </a:effectLst>
            </a:endParaRPr>
          </a:p>
          <a:p>
            <a:pPr defTabSz="1146175">
              <a:tabLst>
                <a:tab pos="1482725" algn="l"/>
              </a:tabLst>
            </a:pPr>
            <a:r>
              <a:rPr lang="en-US" sz="1100" dirty="0">
                <a:solidFill>
                  <a:schemeClr val="bg1">
                    <a:lumMod val="50000"/>
                  </a:schemeClr>
                </a:solidFill>
                <a:effectLst>
                  <a:outerShdw blurRad="38100" dist="38100" dir="2700000" algn="tl">
                    <a:srgbClr val="000000">
                      <a:alpha val="43137"/>
                    </a:srgbClr>
                  </a:outerShdw>
                </a:effectLst>
              </a:rPr>
              <a:t>Written by  	Oleg Tarasov</a:t>
            </a:r>
          </a:p>
          <a:p>
            <a:pPr defTabSz="1146175">
              <a:tabLst>
                <a:tab pos="1482725" algn="l"/>
              </a:tabLst>
            </a:pPr>
            <a:endParaRPr lang="en-US" sz="1100" dirty="0">
              <a:solidFill>
                <a:schemeClr val="bg1">
                  <a:lumMod val="50000"/>
                </a:schemeClr>
              </a:solidFill>
              <a:effectLst>
                <a:outerShdw blurRad="38100" dist="38100" dir="2700000" algn="tl">
                  <a:srgbClr val="000000">
                    <a:alpha val="43137"/>
                  </a:srgbClr>
                </a:outerShdw>
              </a:effectLst>
            </a:endParaRPr>
          </a:p>
          <a:p>
            <a:pPr>
              <a:tabLst>
                <a:tab pos="1482725" algn="l"/>
              </a:tabLst>
            </a:pPr>
            <a:r>
              <a:rPr lang="en-US" sz="1100" dirty="0">
                <a:solidFill>
                  <a:schemeClr val="accent5">
                    <a:lumMod val="25000"/>
                  </a:schemeClr>
                </a:solidFill>
                <a:effectLst>
                  <a:outerShdw blurRad="38100" dist="38100" dir="2700000" algn="tl">
                    <a:srgbClr val="000000">
                      <a:alpha val="43137"/>
                    </a:srgbClr>
                  </a:outerShdw>
                </a:effectLst>
              </a:rPr>
              <a:t>Consulted 	Brad Sherrill </a:t>
            </a:r>
          </a:p>
          <a:p>
            <a:pPr>
              <a:tabLst>
                <a:tab pos="1482725" algn="l"/>
              </a:tabLst>
            </a:pPr>
            <a:r>
              <a:rPr lang="en-US" sz="1100" dirty="0">
                <a:solidFill>
                  <a:schemeClr val="accent5">
                    <a:lumMod val="25000"/>
                  </a:schemeClr>
                </a:solidFill>
                <a:effectLst>
                  <a:outerShdw blurRad="38100" dist="38100" dir="2700000" algn="tl">
                    <a:srgbClr val="000000">
                      <a:alpha val="43137"/>
                    </a:srgbClr>
                  </a:outerShdw>
                </a:effectLst>
              </a:rPr>
              <a:t>	Alexandra Gade</a:t>
            </a:r>
          </a:p>
          <a:p>
            <a:pPr defTabSz="1146175">
              <a:tabLst>
                <a:tab pos="1427163" algn="l"/>
              </a:tabLst>
            </a:pPr>
            <a:endParaRPr lang="en-US" sz="1100" dirty="0">
              <a:solidFill>
                <a:schemeClr val="bg1">
                  <a:lumMod val="50000"/>
                </a:schemeClr>
              </a:solidFill>
              <a:effectLst>
                <a:outerShdw blurRad="38100" dist="38100" dir="2700000" algn="tl">
                  <a:srgbClr val="000000">
                    <a:alpha val="43137"/>
                  </a:srgbClr>
                </a:outerShdw>
              </a:effectLst>
            </a:endParaRPr>
          </a:p>
          <a:p>
            <a:pPr defTabSz="1146175">
              <a:tabLst>
                <a:tab pos="1427163" algn="l"/>
              </a:tabLst>
            </a:pPr>
            <a:r>
              <a:rPr lang="en-US" sz="1100" dirty="0">
                <a:solidFill>
                  <a:schemeClr val="bg1">
                    <a:lumMod val="50000"/>
                  </a:schemeClr>
                </a:solidFill>
                <a:effectLst>
                  <a:outerShdw blurRad="38100" dist="38100" dir="2700000" algn="tl">
                    <a:srgbClr val="000000">
                      <a:alpha val="43137"/>
                    </a:srgbClr>
                  </a:outerShdw>
                </a:effectLst>
              </a:rPr>
              <a:t>Starring   </a:t>
            </a:r>
          </a:p>
          <a:p>
            <a:pPr defTabSz="1146175">
              <a:tabLst>
                <a:tab pos="1085850" algn="l"/>
              </a:tabLst>
            </a:pPr>
            <a:endParaRPr lang="en-US" sz="1100" dirty="0"/>
          </a:p>
          <a:p>
            <a:pPr defTabSz="1146175">
              <a:tabLst>
                <a:tab pos="1085850" algn="l"/>
                <a:tab pos="2682875" algn="l"/>
              </a:tabLst>
            </a:pPr>
            <a:r>
              <a:rPr lang="en-US" sz="1800" spc="200" dirty="0">
                <a:solidFill>
                  <a:schemeClr val="accent6">
                    <a:lumMod val="50000"/>
                  </a:schemeClr>
                </a:solidFill>
                <a:effectLst>
                  <a:outerShdw blurRad="38100" dist="38100" dir="2700000" algn="tl">
                    <a:srgbClr val="000000">
                      <a:alpha val="43137"/>
                    </a:srgbClr>
                  </a:outerShdw>
                </a:effectLst>
                <a:latin typeface="Blackadder ITC" panose="04020505051007020D02" pitchFamily="82" charset="0"/>
                <a:ea typeface="+mj-ea"/>
                <a:cs typeface="+mj-cs"/>
              </a:rPr>
              <a:t>Brad  Sherrill </a:t>
            </a:r>
            <a:r>
              <a:rPr lang="en-US" sz="1100" dirty="0">
                <a:effectLst>
                  <a:outerShdw blurRad="38100" dist="38100" dir="2700000" algn="tl">
                    <a:srgbClr val="000000">
                      <a:alpha val="43137"/>
                    </a:srgbClr>
                  </a:outerShdw>
                </a:effectLst>
                <a:latin typeface="Blackadder ITC" panose="04020505051007020D02" pitchFamily="82" charset="0"/>
              </a:rPr>
              <a:t>	</a:t>
            </a:r>
            <a:r>
              <a:rPr lang="en-US" sz="1800" spc="200" dirty="0">
                <a:solidFill>
                  <a:schemeClr val="accent6">
                    <a:lumMod val="50000"/>
                  </a:schemeClr>
                </a:solidFill>
                <a:effectLst>
                  <a:outerShdw blurRad="38100" dist="38100" dir="2700000" algn="tl">
                    <a:srgbClr val="000000">
                      <a:alpha val="43137"/>
                    </a:srgbClr>
                  </a:outerShdw>
                </a:effectLst>
                <a:latin typeface="Blackadder ITC" panose="04020505051007020D02" pitchFamily="82" charset="0"/>
                <a:ea typeface="+mj-ea"/>
                <a:cs typeface="+mj-cs"/>
              </a:rPr>
              <a:t>Cat  “</a:t>
            </a:r>
            <a:r>
              <a:rPr lang="en-US" sz="1800" spc="200" dirty="0" err="1">
                <a:solidFill>
                  <a:schemeClr val="accent6">
                    <a:lumMod val="50000"/>
                  </a:schemeClr>
                </a:solidFill>
                <a:effectLst>
                  <a:outerShdw blurRad="38100" dist="38100" dir="2700000" algn="tl">
                    <a:srgbClr val="000000">
                      <a:alpha val="43137"/>
                    </a:srgbClr>
                  </a:outerShdw>
                </a:effectLst>
                <a:latin typeface="Blackadder ITC" panose="04020505051007020D02" pitchFamily="82" charset="0"/>
                <a:ea typeface="+mj-ea"/>
                <a:cs typeface="+mj-cs"/>
              </a:rPr>
              <a:t>Varya</a:t>
            </a:r>
            <a:r>
              <a:rPr lang="en-US" sz="2000" spc="200" dirty="0">
                <a:solidFill>
                  <a:schemeClr val="accent6">
                    <a:lumMod val="50000"/>
                  </a:schemeClr>
                </a:solidFill>
                <a:effectLst>
                  <a:outerShdw blurRad="38100" dist="38100" dir="2700000" algn="tl">
                    <a:srgbClr val="000000">
                      <a:alpha val="43137"/>
                    </a:srgbClr>
                  </a:outerShdw>
                </a:effectLst>
                <a:latin typeface="Blackadder ITC" panose="04020505051007020D02" pitchFamily="82" charset="0"/>
                <a:ea typeface="+mj-ea"/>
                <a:cs typeface="+mj-cs"/>
              </a:rPr>
              <a:t>”</a:t>
            </a:r>
          </a:p>
        </p:txBody>
      </p:sp>
      <p:sp>
        <p:nvSpPr>
          <p:cNvPr id="22" name="Rectangle 21">
            <a:extLst>
              <a:ext uri="{FF2B5EF4-FFF2-40B4-BE49-F238E27FC236}">
                <a16:creationId xmlns="" xmlns:a16="http://schemas.microsoft.com/office/drawing/2014/main" id="{989F8185-45DD-4CF4-9115-51DA348FA438}"/>
              </a:ext>
            </a:extLst>
          </p:cNvPr>
          <p:cNvSpPr/>
          <p:nvPr/>
        </p:nvSpPr>
        <p:spPr>
          <a:xfrm>
            <a:off x="8381996" y="256190"/>
            <a:ext cx="2573077" cy="369332"/>
          </a:xfrm>
          <a:prstGeom prst="rect">
            <a:avLst/>
          </a:prstGeom>
        </p:spPr>
        <p:txBody>
          <a:bodyPr wrap="none">
            <a:spAutoFit/>
          </a:bodyPr>
          <a:lstStyle/>
          <a:p>
            <a:r>
              <a:rPr lang="en-US" sz="1800" dirty="0">
                <a:solidFill>
                  <a:schemeClr val="bg1">
                    <a:lumMod val="50000"/>
                  </a:schemeClr>
                </a:solidFill>
                <a:latin typeface="Bell MT" panose="02020503060305020303" pitchFamily="18" charset="0"/>
              </a:rPr>
              <a:t>Theatrical Release poster</a:t>
            </a:r>
          </a:p>
        </p:txBody>
      </p:sp>
      <p:sp>
        <p:nvSpPr>
          <p:cNvPr id="23" name="Rectangle 22">
            <a:extLst>
              <a:ext uri="{FF2B5EF4-FFF2-40B4-BE49-F238E27FC236}">
                <a16:creationId xmlns="" xmlns:a16="http://schemas.microsoft.com/office/drawing/2014/main" id="{0B921342-0E49-4436-B5E2-CBD11B0610D8}"/>
              </a:ext>
            </a:extLst>
          </p:cNvPr>
          <p:cNvSpPr/>
          <p:nvPr/>
        </p:nvSpPr>
        <p:spPr>
          <a:xfrm>
            <a:off x="1190236" y="4827419"/>
            <a:ext cx="4343400" cy="1954381"/>
          </a:xfrm>
          <a:prstGeom prst="rect">
            <a:avLst/>
          </a:prstGeom>
        </p:spPr>
        <p:txBody>
          <a:bodyPr wrap="square">
            <a:spAutoFit/>
          </a:bodyPr>
          <a:lstStyle/>
          <a:p>
            <a:endParaRPr lang="en-US" sz="1100" dirty="0"/>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Production Company 	LISE</a:t>
            </a:r>
            <a:r>
              <a:rPr lang="en-US" sz="1100" baseline="30000" dirty="0">
                <a:solidFill>
                  <a:schemeClr val="accent5">
                    <a:lumMod val="25000"/>
                  </a:schemeClr>
                </a:solidFill>
                <a:effectLst>
                  <a:outerShdw blurRad="38100" dist="38100" dir="2700000" algn="tl">
                    <a:srgbClr val="000000">
                      <a:alpha val="43137"/>
                    </a:srgbClr>
                  </a:outerShdw>
                </a:effectLst>
              </a:rPr>
              <a:t>++</a:t>
            </a:r>
            <a:r>
              <a:rPr lang="en-US" sz="1100" dirty="0">
                <a:solidFill>
                  <a:schemeClr val="accent5">
                    <a:lumMod val="25000"/>
                  </a:schemeClr>
                </a:solidFill>
                <a:effectLst>
                  <a:outerShdw blurRad="38100" dist="38100" dir="2700000" algn="tl">
                    <a:srgbClr val="000000">
                      <a:alpha val="43137"/>
                    </a:srgbClr>
                  </a:outerShdw>
                </a:effectLst>
              </a:rPr>
              <a:t> pictures studio</a:t>
            </a:r>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	</a:t>
            </a:r>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Distributed by 	“FRIB/NSCL Staff Information Talk” group</a:t>
            </a:r>
          </a:p>
          <a:p>
            <a:pPr>
              <a:tabLst>
                <a:tab pos="1487488" algn="l"/>
              </a:tabLst>
            </a:pPr>
            <a:endParaRPr lang="en-US" sz="1100" dirty="0">
              <a:solidFill>
                <a:schemeClr val="accent5">
                  <a:lumMod val="25000"/>
                </a:schemeClr>
              </a:solidFill>
              <a:effectLst>
                <a:outerShdw blurRad="38100" dist="38100" dir="2700000" algn="tl">
                  <a:srgbClr val="000000">
                    <a:alpha val="43137"/>
                  </a:srgbClr>
                </a:outerShdw>
              </a:effectLst>
            </a:endParaRPr>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Release date  	April 4, 2018 (United States)</a:t>
            </a:r>
          </a:p>
          <a:p>
            <a:pPr>
              <a:tabLst>
                <a:tab pos="1487488" algn="l"/>
              </a:tabLst>
            </a:pPr>
            <a:endParaRPr lang="en-US" sz="1100" dirty="0">
              <a:solidFill>
                <a:schemeClr val="accent5">
                  <a:lumMod val="25000"/>
                </a:schemeClr>
              </a:solidFill>
              <a:effectLst>
                <a:outerShdw blurRad="38100" dist="38100" dir="2700000" algn="tl">
                  <a:srgbClr val="000000">
                    <a:alpha val="43137"/>
                  </a:srgbClr>
                </a:outerShdw>
              </a:effectLst>
            </a:endParaRPr>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Running time	30 minutes</a:t>
            </a:r>
          </a:p>
          <a:p>
            <a:pPr>
              <a:tabLst>
                <a:tab pos="1487488" algn="l"/>
              </a:tabLst>
            </a:pPr>
            <a:endParaRPr lang="en-US" sz="1100" dirty="0">
              <a:solidFill>
                <a:schemeClr val="accent5">
                  <a:lumMod val="25000"/>
                </a:schemeClr>
              </a:solidFill>
              <a:effectLst>
                <a:outerShdw blurRad="38100" dist="38100" dir="2700000" algn="tl">
                  <a:srgbClr val="000000">
                    <a:alpha val="43137"/>
                  </a:srgbClr>
                </a:outerShdw>
              </a:effectLst>
            </a:endParaRPr>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Images from Rare Isotope Rap by  “</a:t>
            </a:r>
            <a:r>
              <a:rPr lang="en-US" sz="1100" dirty="0" err="1">
                <a:solidFill>
                  <a:schemeClr val="accent5">
                    <a:lumMod val="25000"/>
                  </a:schemeClr>
                </a:solidFill>
                <a:effectLst>
                  <a:outerShdw blurRad="38100" dist="38100" dir="2700000" algn="tl">
                    <a:srgbClr val="000000">
                      <a:alpha val="43137"/>
                    </a:srgbClr>
                  </a:outerShdw>
                </a:effectLst>
              </a:rPr>
              <a:t>alpinekat</a:t>
            </a:r>
            <a:r>
              <a:rPr lang="en-US" sz="1100" dirty="0">
                <a:solidFill>
                  <a:schemeClr val="accent5">
                    <a:lumMod val="25000"/>
                  </a:schemeClr>
                </a:solidFill>
                <a:effectLst>
                  <a:outerShdw blurRad="38100" dist="38100" dir="2700000" algn="tl">
                    <a:srgbClr val="000000">
                      <a:alpha val="43137"/>
                    </a:srgbClr>
                  </a:outerShdw>
                </a:effectLst>
              </a:rPr>
              <a:t>”  @ </a:t>
            </a:r>
            <a:r>
              <a:rPr lang="en-US" sz="1100" dirty="0" err="1">
                <a:solidFill>
                  <a:schemeClr val="accent5">
                    <a:lumMod val="25000"/>
                  </a:schemeClr>
                </a:solidFill>
                <a:effectLst>
                  <a:outerShdw blurRad="38100" dist="38100" dir="2700000" algn="tl">
                    <a:srgbClr val="000000">
                      <a:alpha val="43137"/>
                    </a:srgbClr>
                  </a:outerShdw>
                </a:effectLst>
              </a:rPr>
              <a:t>youtube</a:t>
            </a:r>
            <a:r>
              <a:rPr lang="en-US" sz="1100" dirty="0">
                <a:solidFill>
                  <a:schemeClr val="accent5">
                    <a:lumMod val="25000"/>
                  </a:schemeClr>
                </a:solidFill>
                <a:effectLst>
                  <a:outerShdw blurRad="38100" dist="38100" dir="2700000" algn="tl">
                    <a:srgbClr val="000000">
                      <a:alpha val="43137"/>
                    </a:srgbClr>
                  </a:outerShdw>
                </a:effectLst>
              </a:rPr>
              <a:t> https://www.youtube.com/watch?v=677ZmPEFIXE were used</a:t>
            </a:r>
            <a:endParaRPr lang="en-US" sz="1100" dirty="0">
              <a:effectLst>
                <a:outerShdw blurRad="38100" dist="38100" dir="2700000" algn="tl">
                  <a:srgbClr val="000000">
                    <a:alpha val="43137"/>
                  </a:srgbClr>
                </a:outerShdw>
              </a:effectLst>
            </a:endParaRPr>
          </a:p>
        </p:txBody>
      </p:sp>
      <p:pic>
        <p:nvPicPr>
          <p:cNvPr id="15" name="Picture 14">
            <a:extLst>
              <a:ext uri="{FF2B5EF4-FFF2-40B4-BE49-F238E27FC236}">
                <a16:creationId xmlns="" xmlns:a16="http://schemas.microsoft.com/office/drawing/2014/main" id="{071989A6-70B6-4FC0-822D-35C6A4D00A0E}"/>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29875" y="746851"/>
            <a:ext cx="4337071" cy="5638800"/>
          </a:xfrm>
          <a:prstGeom prst="rect">
            <a:avLst/>
          </a:prstGeom>
        </p:spPr>
      </p:pic>
    </p:spTree>
    <p:extLst>
      <p:ext uri="{BB962C8B-B14F-4D97-AF65-F5344CB8AC3E}">
        <p14:creationId xmlns:p14="http://schemas.microsoft.com/office/powerpoint/2010/main" val="1522849968"/>
      </p:ext>
    </p:extLst>
  </p:cSld>
  <p:clrMapOvr>
    <a:masterClrMapping/>
  </p:clrMapOvr>
  <p:transition advClick="0" advTm="2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28000"/>
          </a:stretch>
        </a:blipFill>
        <a:effectLst/>
      </p:bgPr>
    </p:bg>
    <p:spTree>
      <p:nvGrpSpPr>
        <p:cNvPr id="1" name=""/>
        <p:cNvGrpSpPr/>
        <p:nvPr/>
      </p:nvGrpSpPr>
      <p:grpSpPr>
        <a:xfrm>
          <a:off x="0" y="0"/>
          <a:ext cx="0" cy="0"/>
          <a:chOff x="0" y="0"/>
          <a:chExt cx="0" cy="0"/>
        </a:xfrm>
      </p:grpSpPr>
      <p:sp>
        <p:nvSpPr>
          <p:cNvPr id="16" name="Arc 15">
            <a:extLst>
              <a:ext uri="{FF2B5EF4-FFF2-40B4-BE49-F238E27FC236}">
                <a16:creationId xmlns="" xmlns:a16="http://schemas.microsoft.com/office/drawing/2014/main" id="{653422FD-EF80-40A8-ABFF-DDF8AA27C3FC}"/>
              </a:ext>
            </a:extLst>
          </p:cNvPr>
          <p:cNvSpPr/>
          <p:nvPr/>
        </p:nvSpPr>
        <p:spPr bwMode="auto">
          <a:xfrm rot="9521228">
            <a:off x="3033286" y="2241481"/>
            <a:ext cx="7703335" cy="1910313"/>
          </a:xfrm>
          <a:prstGeom prst="arc">
            <a:avLst>
              <a:gd name="adj1" fmla="val 11380103"/>
              <a:gd name="adj2" fmla="val 21067189"/>
            </a:avLst>
          </a:prstGeom>
          <a:noFill/>
          <a:ln w="66675" cap="flat" cmpd="dbl"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12" name="Arc 11">
            <a:extLst>
              <a:ext uri="{FF2B5EF4-FFF2-40B4-BE49-F238E27FC236}">
                <a16:creationId xmlns="" xmlns:a16="http://schemas.microsoft.com/office/drawing/2014/main" id="{6D8F61A9-5AF3-48CA-B259-6500E31338D0}"/>
              </a:ext>
            </a:extLst>
          </p:cNvPr>
          <p:cNvSpPr/>
          <p:nvPr/>
        </p:nvSpPr>
        <p:spPr bwMode="auto">
          <a:xfrm rot="9521228">
            <a:off x="2880886" y="1864243"/>
            <a:ext cx="7703335" cy="1910313"/>
          </a:xfrm>
          <a:prstGeom prst="arc">
            <a:avLst>
              <a:gd name="adj1" fmla="val 11380103"/>
              <a:gd name="adj2" fmla="val 21067189"/>
            </a:avLst>
          </a:prstGeom>
          <a:noFill/>
          <a:ln w="66675" cap="flat" cmpd="dbl"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3" name="Footer Placeholder 2">
            <a:extLst>
              <a:ext uri="{FF2B5EF4-FFF2-40B4-BE49-F238E27FC236}">
                <a16:creationId xmlns="" xmlns:a16="http://schemas.microsoft.com/office/drawing/2014/main" id="{1D923A13-C191-4F6B-888E-8E9AA54A78AA}"/>
              </a:ext>
            </a:extLst>
          </p:cNvPr>
          <p:cNvSpPr>
            <a:spLocks noGrp="1"/>
          </p:cNvSpPr>
          <p:nvPr>
            <p:ph type="ftr" sz="quarter" idx="11"/>
          </p:nvPr>
        </p:nvSpPr>
        <p:spPr/>
        <p:txBody>
          <a:bodyPr/>
          <a:lstStyle/>
          <a:p>
            <a:pPr>
              <a:defRPr/>
            </a:pPr>
            <a:r>
              <a:rPr lang="en-US"/>
              <a:t>OT@SIM.NSCL.MSU  04/04/18</a:t>
            </a:r>
            <a:endParaRPr lang="en-US" dirty="0"/>
          </a:p>
        </p:txBody>
      </p:sp>
      <p:sp>
        <p:nvSpPr>
          <p:cNvPr id="4" name="Slide Number Placeholder 3">
            <a:extLst>
              <a:ext uri="{FF2B5EF4-FFF2-40B4-BE49-F238E27FC236}">
                <a16:creationId xmlns="" xmlns:a16="http://schemas.microsoft.com/office/drawing/2014/main" id="{2CA3CF29-D7F0-43B0-8E17-4D5DEC7C183A}"/>
              </a:ext>
            </a:extLst>
          </p:cNvPr>
          <p:cNvSpPr>
            <a:spLocks noGrp="1"/>
          </p:cNvSpPr>
          <p:nvPr>
            <p:ph type="sldNum" sz="quarter" idx="12"/>
          </p:nvPr>
        </p:nvSpPr>
        <p:spPr/>
        <p:txBody>
          <a:bodyPr/>
          <a:lstStyle/>
          <a:p>
            <a:pPr>
              <a:defRPr/>
            </a:pPr>
            <a:fld id="{68F736D1-D5D9-46F2-A7EF-50FC960C8295}" type="slidenum">
              <a:rPr lang="en-US" smtClean="0"/>
              <a:pPr>
                <a:defRPr/>
              </a:pPr>
              <a:t>5</a:t>
            </a:fld>
            <a:endParaRPr lang="en-US" dirty="0"/>
          </a:p>
        </p:txBody>
      </p:sp>
      <p:pic>
        <p:nvPicPr>
          <p:cNvPr id="15" name="Picture 14">
            <a:extLst>
              <a:ext uri="{FF2B5EF4-FFF2-40B4-BE49-F238E27FC236}">
                <a16:creationId xmlns="" xmlns:a16="http://schemas.microsoft.com/office/drawing/2014/main" id="{99D7C474-CD72-4B9A-A772-44CD1A0F9F3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27920" y="4333902"/>
            <a:ext cx="4093815" cy="2304996"/>
          </a:xfrm>
          <a:prstGeom prst="rect">
            <a:avLst/>
          </a:prstGeom>
        </p:spPr>
      </p:pic>
      <p:pic>
        <p:nvPicPr>
          <p:cNvPr id="7" name="Picture 6">
            <a:extLst>
              <a:ext uri="{FF2B5EF4-FFF2-40B4-BE49-F238E27FC236}">
                <a16:creationId xmlns="" xmlns:a16="http://schemas.microsoft.com/office/drawing/2014/main" id="{83DC57AB-D05A-43FB-BB40-E241AD8FB49B}"/>
              </a:ext>
            </a:extLst>
          </p:cNvPr>
          <p:cNvPicPr>
            <a:picLocks noChangeAspect="1"/>
          </p:cNvPicPr>
          <p:nvPr/>
        </p:nvPicPr>
        <p:blipFill>
          <a:blip r:embed="rId5"/>
          <a:stretch>
            <a:fillRect/>
          </a:stretch>
        </p:blipFill>
        <p:spPr>
          <a:xfrm>
            <a:off x="8334357" y="579632"/>
            <a:ext cx="3478200" cy="2407467"/>
          </a:xfrm>
          <a:prstGeom prst="rect">
            <a:avLst/>
          </a:prstGeom>
        </p:spPr>
      </p:pic>
      <p:pic>
        <p:nvPicPr>
          <p:cNvPr id="18" name="Picture 17">
            <a:extLst>
              <a:ext uri="{FF2B5EF4-FFF2-40B4-BE49-F238E27FC236}">
                <a16:creationId xmlns="" xmlns:a16="http://schemas.microsoft.com/office/drawing/2014/main" id="{33D287DA-684D-40E4-AA66-D6153F55272D}"/>
              </a:ext>
            </a:extLst>
          </p:cNvPr>
          <p:cNvPicPr>
            <a:picLocks noChangeAspect="1"/>
          </p:cNvPicPr>
          <p:nvPr/>
        </p:nvPicPr>
        <p:blipFill>
          <a:blip r:embed="rId6"/>
          <a:stretch>
            <a:fillRect/>
          </a:stretch>
        </p:blipFill>
        <p:spPr>
          <a:xfrm>
            <a:off x="11063295" y="2360272"/>
            <a:ext cx="785770" cy="918253"/>
          </a:xfrm>
          <a:prstGeom prst="rect">
            <a:avLst/>
          </a:prstGeom>
          <a:solidFill>
            <a:srgbClr val="FFFFFF">
              <a:alpha val="16000"/>
            </a:srgbClr>
          </a:solidFill>
        </p:spPr>
      </p:pic>
      <p:pic>
        <p:nvPicPr>
          <p:cNvPr id="9" name="Picture 8">
            <a:extLst>
              <a:ext uri="{FF2B5EF4-FFF2-40B4-BE49-F238E27FC236}">
                <a16:creationId xmlns="" xmlns:a16="http://schemas.microsoft.com/office/drawing/2014/main" id="{E41D9B0A-C10D-4803-A510-1A5CE9560934}"/>
              </a:ext>
            </a:extLst>
          </p:cNvPr>
          <p:cNvPicPr>
            <a:picLocks noChangeAspect="1"/>
          </p:cNvPicPr>
          <p:nvPr/>
        </p:nvPicPr>
        <p:blipFill>
          <a:blip r:embed="rId7"/>
          <a:stretch>
            <a:fillRect/>
          </a:stretch>
        </p:blipFill>
        <p:spPr>
          <a:xfrm>
            <a:off x="6240602" y="1268012"/>
            <a:ext cx="2193638" cy="1243200"/>
          </a:xfrm>
          <a:prstGeom prst="rect">
            <a:avLst/>
          </a:prstGeom>
        </p:spPr>
      </p:pic>
      <p:pic>
        <p:nvPicPr>
          <p:cNvPr id="13" name="Picture 12">
            <a:extLst>
              <a:ext uri="{FF2B5EF4-FFF2-40B4-BE49-F238E27FC236}">
                <a16:creationId xmlns="" xmlns:a16="http://schemas.microsoft.com/office/drawing/2014/main" id="{FAA31584-2FB2-41BE-AAB0-141814D184E7}"/>
              </a:ext>
            </a:extLst>
          </p:cNvPr>
          <p:cNvPicPr>
            <a:picLocks noChangeAspect="1"/>
          </p:cNvPicPr>
          <p:nvPr/>
        </p:nvPicPr>
        <p:blipFill>
          <a:blip r:embed="rId8"/>
          <a:stretch>
            <a:fillRect/>
          </a:stretch>
        </p:blipFill>
        <p:spPr>
          <a:xfrm rot="20453762">
            <a:off x="4802284" y="2650492"/>
            <a:ext cx="3132357" cy="1805600"/>
          </a:xfrm>
          <a:prstGeom prst="rect">
            <a:avLst/>
          </a:prstGeom>
        </p:spPr>
      </p:pic>
      <p:sp>
        <p:nvSpPr>
          <p:cNvPr id="14" name="Rectangle 13">
            <a:extLst>
              <a:ext uri="{FF2B5EF4-FFF2-40B4-BE49-F238E27FC236}">
                <a16:creationId xmlns="" xmlns:a16="http://schemas.microsoft.com/office/drawing/2014/main" id="{FD238F9C-C1FA-437B-B4EF-7280AAB6654E}"/>
              </a:ext>
            </a:extLst>
          </p:cNvPr>
          <p:cNvSpPr/>
          <p:nvPr/>
        </p:nvSpPr>
        <p:spPr>
          <a:xfrm>
            <a:off x="473041" y="3342951"/>
            <a:ext cx="4343400" cy="461665"/>
          </a:xfrm>
          <a:prstGeom prst="rect">
            <a:avLst/>
          </a:prstGeom>
        </p:spPr>
        <p:txBody>
          <a:bodyPr wrap="square">
            <a:spAutoFit/>
          </a:bodyPr>
          <a:lstStyle/>
          <a:p>
            <a:r>
              <a:rPr lang="en-US" dirty="0">
                <a:solidFill>
                  <a:schemeClr val="bg1">
                    <a:lumMod val="60000"/>
                    <a:lumOff val="40000"/>
                  </a:schemeClr>
                </a:solidFill>
                <a:effectLst>
                  <a:outerShdw blurRad="38100" dist="38100" dir="2700000" algn="tl">
                    <a:srgbClr val="000000">
                      <a:alpha val="43137"/>
                    </a:srgbClr>
                  </a:outerShdw>
                </a:effectLst>
              </a:rPr>
              <a:t>after a hard day's work…</a:t>
            </a:r>
          </a:p>
        </p:txBody>
      </p:sp>
      <p:sp>
        <p:nvSpPr>
          <p:cNvPr id="21" name="Title 4">
            <a:extLst>
              <a:ext uri="{FF2B5EF4-FFF2-40B4-BE49-F238E27FC236}">
                <a16:creationId xmlns="" xmlns:a16="http://schemas.microsoft.com/office/drawing/2014/main" id="{2FE67E9D-AAE5-4368-8BB4-9A88483ACF65}"/>
              </a:ext>
            </a:extLst>
          </p:cNvPr>
          <p:cNvSpPr>
            <a:spLocks noGrp="1"/>
          </p:cNvSpPr>
          <p:nvPr>
            <p:ph type="title"/>
          </p:nvPr>
        </p:nvSpPr>
        <p:spPr>
          <a:xfrm>
            <a:off x="19050" y="-19129"/>
            <a:ext cx="5727264" cy="533400"/>
          </a:xfrm>
        </p:spPr>
        <p:txBody>
          <a:bodyPr/>
          <a:lstStyle/>
          <a:p>
            <a:pPr algn="l"/>
            <a:r>
              <a:rPr lang="en-US" sz="1800" b="0" spc="200" dirty="0">
                <a:solidFill>
                  <a:schemeClr val="bg1">
                    <a:lumMod val="40000"/>
                    <a:lumOff val="60000"/>
                  </a:schemeClr>
                </a:solidFill>
                <a:effectLst/>
                <a:latin typeface="Blackadder ITC" panose="04020505051007020D02" pitchFamily="82" charset="0"/>
              </a:rPr>
              <a:t>How I see that</a:t>
            </a:r>
          </a:p>
        </p:txBody>
      </p:sp>
    </p:spTree>
    <p:extLst>
      <p:ext uri="{BB962C8B-B14F-4D97-AF65-F5344CB8AC3E}">
        <p14:creationId xmlns:p14="http://schemas.microsoft.com/office/powerpoint/2010/main" val="1067754169"/>
      </p:ext>
    </p:extLst>
  </p:cSld>
  <p:clrMapOvr>
    <a:masterClrMapping/>
  </p:clrMapOvr>
  <p:transition advClick="0" advTm="2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sp>
        <p:nvSpPr>
          <p:cNvPr id="33" name="AutoShape 3">
            <a:extLst>
              <a:ext uri="{FF2B5EF4-FFF2-40B4-BE49-F238E27FC236}">
                <a16:creationId xmlns=""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7" name="Picture 36">
            <a:extLst>
              <a:ext uri="{FF2B5EF4-FFF2-40B4-BE49-F238E27FC236}">
                <a16:creationId xmlns="" xmlns:a16="http://schemas.microsoft.com/office/drawing/2014/main" id="{B46364CE-C5E4-4103-AB9F-00143FA28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pic>
        <p:nvPicPr>
          <p:cNvPr id="39" name="Picture 38">
            <a:extLst>
              <a:ext uri="{FF2B5EF4-FFF2-40B4-BE49-F238E27FC236}">
                <a16:creationId xmlns="" xmlns:a16="http://schemas.microsoft.com/office/drawing/2014/main" id="{8AFAEF1A-A0E5-42F5-BC0D-EA21469CF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720" y="2933700"/>
            <a:ext cx="990600" cy="990600"/>
          </a:xfrm>
          <a:prstGeom prst="rect">
            <a:avLst/>
          </a:prstGeom>
        </p:spPr>
      </p:pic>
      <p:pic>
        <p:nvPicPr>
          <p:cNvPr id="40" name="Picture 39">
            <a:extLst>
              <a:ext uri="{FF2B5EF4-FFF2-40B4-BE49-F238E27FC236}">
                <a16:creationId xmlns="" xmlns:a16="http://schemas.microsoft.com/office/drawing/2014/main" id="{757748FD-80CE-44CE-8483-8B270C991B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5256" y="164764"/>
            <a:ext cx="5128284" cy="1295399"/>
          </a:xfrm>
          <a:prstGeom prst="rect">
            <a:avLst/>
          </a:prstGeom>
        </p:spPr>
      </p:pic>
      <p:grpSp>
        <p:nvGrpSpPr>
          <p:cNvPr id="38" name="Group 37">
            <a:extLst>
              <a:ext uri="{FF2B5EF4-FFF2-40B4-BE49-F238E27FC236}">
                <a16:creationId xmlns="" xmlns:a16="http://schemas.microsoft.com/office/drawing/2014/main" id="{257411C8-2D29-4BC3-B696-48745DAD72B4}"/>
              </a:ext>
            </a:extLst>
          </p:cNvPr>
          <p:cNvGrpSpPr/>
          <p:nvPr/>
        </p:nvGrpSpPr>
        <p:grpSpPr>
          <a:xfrm>
            <a:off x="-1524000" y="1420813"/>
            <a:ext cx="7953375" cy="4876800"/>
            <a:chOff x="-1260759" y="1420813"/>
            <a:chExt cx="7953375" cy="4876800"/>
          </a:xfrm>
        </p:grpSpPr>
        <p:pic>
          <p:nvPicPr>
            <p:cNvPr id="35" name="Picture 34">
              <a:extLst>
                <a:ext uri="{FF2B5EF4-FFF2-40B4-BE49-F238E27FC236}">
                  <a16:creationId xmlns="" xmlns:a16="http://schemas.microsoft.com/office/drawing/2014/main" id="{2EDAA6BD-0EA3-459F-8047-639B7552A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759" y="1420813"/>
              <a:ext cx="7953375" cy="4876800"/>
            </a:xfrm>
            <a:prstGeom prst="rect">
              <a:avLst/>
            </a:prstGeom>
            <a:scene3d>
              <a:camera prst="orthographicFront">
                <a:rot lat="900000" lon="18000000" rev="0"/>
              </a:camera>
              <a:lightRig rig="threePt" dir="t"/>
            </a:scene3d>
          </p:spPr>
        </p:pic>
        <p:pic>
          <p:nvPicPr>
            <p:cNvPr id="41" name="Picture 40">
              <a:extLst>
                <a:ext uri="{FF2B5EF4-FFF2-40B4-BE49-F238E27FC236}">
                  <a16:creationId xmlns="" xmlns:a16="http://schemas.microsoft.com/office/drawing/2014/main" id="{6AEEDA9D-560C-48E6-8A16-AA1D7B65F9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345" y="1699418"/>
              <a:ext cx="7132320" cy="3732582"/>
            </a:xfrm>
            <a:prstGeom prst="rect">
              <a:avLst/>
            </a:prstGeom>
            <a:scene3d>
              <a:camera prst="orthographicFront">
                <a:rot lat="900000" lon="18000000" rev="0"/>
              </a:camera>
              <a:lightRig rig="threePt" dir="t"/>
            </a:scene3d>
          </p:spPr>
        </p:pic>
      </p:grpSp>
      <p:sp>
        <p:nvSpPr>
          <p:cNvPr id="43" name="Title 4">
            <a:extLst>
              <a:ext uri="{FF2B5EF4-FFF2-40B4-BE49-F238E27FC236}">
                <a16:creationId xmlns="" xmlns:a16="http://schemas.microsoft.com/office/drawing/2014/main" id="{7749809A-4BE4-4338-8788-74396D655C8C}"/>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rPr>
              <a:t>Today is our day?</a:t>
            </a:r>
          </a:p>
        </p:txBody>
      </p:sp>
      <p:pic>
        <p:nvPicPr>
          <p:cNvPr id="44" name="Picture 43">
            <a:extLst>
              <a:ext uri="{FF2B5EF4-FFF2-40B4-BE49-F238E27FC236}">
                <a16:creationId xmlns="" xmlns:a16="http://schemas.microsoft.com/office/drawing/2014/main" id="{3802773D-8C9F-4109-811D-02362D9D49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0671" y="5666033"/>
            <a:ext cx="3000375" cy="1074420"/>
          </a:xfrm>
          <a:prstGeom prst="rect">
            <a:avLst/>
          </a:prstGeom>
        </p:spPr>
      </p:pic>
    </p:spTree>
    <p:extLst>
      <p:ext uri="{BB962C8B-B14F-4D97-AF65-F5344CB8AC3E}">
        <p14:creationId xmlns:p14="http://schemas.microsoft.com/office/powerpoint/2010/main" val="1279748584"/>
      </p:ext>
    </p:extLst>
  </p:cSld>
  <p:clrMapOvr>
    <a:masterClrMapping/>
  </p:clrMapOvr>
  <p:transition advClick="0" advTm="2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50FA4B74-2009-4874-AD6D-CC08B0C58622}"/>
              </a:ext>
            </a:extLst>
          </p:cNvPr>
          <p:cNvSpPr/>
          <p:nvPr/>
        </p:nvSpPr>
        <p:spPr>
          <a:xfrm>
            <a:off x="9652000" y="2423218"/>
            <a:ext cx="1156086" cy="246221"/>
          </a:xfrm>
          <a:prstGeom prst="rect">
            <a:avLst/>
          </a:prstGeom>
        </p:spPr>
        <p:txBody>
          <a:bodyPr wrap="none">
            <a:spAutoFit/>
          </a:bodyPr>
          <a:lstStyle/>
          <a:p>
            <a:r>
              <a:rPr lang="en-US" sz="1000" dirty="0">
                <a:solidFill>
                  <a:schemeClr val="tx1">
                    <a:lumMod val="75000"/>
                  </a:schemeClr>
                </a:solidFill>
              </a:rPr>
              <a:t>athlonsports.com</a:t>
            </a:r>
          </a:p>
        </p:txBody>
      </p:sp>
      <p:pic>
        <p:nvPicPr>
          <p:cNvPr id="21" name="Picture 20">
            <a:extLst>
              <a:ext uri="{FF2B5EF4-FFF2-40B4-BE49-F238E27FC236}">
                <a16:creationId xmlns="" xmlns:a16="http://schemas.microsoft.com/office/drawing/2014/main" id="{A06AD057-5980-4576-B874-D1841663DB78}"/>
              </a:ext>
            </a:extLst>
          </p:cNvPr>
          <p:cNvPicPr>
            <a:picLocks noChangeAspect="1"/>
          </p:cNvPicPr>
          <p:nvPr/>
        </p:nvPicPr>
        <p:blipFill>
          <a:blip r:embed="rId2"/>
          <a:stretch>
            <a:fillRect/>
          </a:stretch>
        </p:blipFill>
        <p:spPr>
          <a:xfrm>
            <a:off x="7848600" y="118963"/>
            <a:ext cx="3200400" cy="2323585"/>
          </a:xfrm>
          <a:prstGeom prst="rect">
            <a:avLst/>
          </a:prstGeom>
        </p:spPr>
      </p:pic>
      <p:pic>
        <p:nvPicPr>
          <p:cNvPr id="29" name="Picture 28">
            <a:extLst>
              <a:ext uri="{FF2B5EF4-FFF2-40B4-BE49-F238E27FC236}">
                <a16:creationId xmlns="" xmlns:a16="http://schemas.microsoft.com/office/drawing/2014/main" id="{3B0FB35C-F3A2-47FE-975C-0595B626D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848" y="3111758"/>
            <a:ext cx="1447800" cy="1276350"/>
          </a:xfrm>
          <a:prstGeom prst="rect">
            <a:avLst/>
          </a:prstGeom>
        </p:spPr>
      </p:pic>
      <p:sp>
        <p:nvSpPr>
          <p:cNvPr id="33" name="AutoShape 3">
            <a:extLst>
              <a:ext uri="{FF2B5EF4-FFF2-40B4-BE49-F238E27FC236}">
                <a16:creationId xmlns="" xmlns:a16="http://schemas.microsoft.com/office/drawing/2014/main" id="{2ACE32C3-F414-4244-A530-10EB909D4207}"/>
              </a:ext>
            </a:extLst>
          </p:cNvPr>
          <p:cNvSpPr>
            <a:spLocks noChangeAspect="1" noChangeArrowheads="1" noTextEdit="1"/>
          </p:cNvSpPr>
          <p:nvPr/>
        </p:nvSpPr>
        <p:spPr bwMode="auto">
          <a:xfrm>
            <a:off x="-1657350" y="1458913"/>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a:extLst>
              <a:ext uri="{FF2B5EF4-FFF2-40B4-BE49-F238E27FC236}">
                <a16:creationId xmlns="" xmlns:a16="http://schemas.microsoft.com/office/drawing/2014/main" id="{5DE94288-53E4-4613-90BB-09445ED59FD2}"/>
              </a:ext>
            </a:extLst>
          </p:cNvPr>
          <p:cNvGrpSpPr/>
          <p:nvPr/>
        </p:nvGrpSpPr>
        <p:grpSpPr>
          <a:xfrm>
            <a:off x="-1524000" y="1420813"/>
            <a:ext cx="7953375" cy="4876800"/>
            <a:chOff x="-1260759" y="1420813"/>
            <a:chExt cx="7953375" cy="4876800"/>
          </a:xfrm>
        </p:grpSpPr>
        <p:pic>
          <p:nvPicPr>
            <p:cNvPr id="35" name="Picture 34">
              <a:extLst>
                <a:ext uri="{FF2B5EF4-FFF2-40B4-BE49-F238E27FC236}">
                  <a16:creationId xmlns="" xmlns:a16="http://schemas.microsoft.com/office/drawing/2014/main" id="{2EDAA6BD-0EA3-459F-8047-639B7552A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759" y="1420813"/>
              <a:ext cx="7953375" cy="4876800"/>
            </a:xfrm>
            <a:prstGeom prst="rect">
              <a:avLst/>
            </a:prstGeom>
            <a:scene3d>
              <a:camera prst="orthographicFront">
                <a:rot lat="900000" lon="18000000" rev="0"/>
              </a:camera>
              <a:lightRig rig="threePt" dir="t"/>
            </a:scene3d>
          </p:spPr>
        </p:pic>
        <p:pic>
          <p:nvPicPr>
            <p:cNvPr id="18" name="Picture 17">
              <a:extLst>
                <a:ext uri="{FF2B5EF4-FFF2-40B4-BE49-F238E27FC236}">
                  <a16:creationId xmlns="" xmlns:a16="http://schemas.microsoft.com/office/drawing/2014/main" id="{FD0932FC-7D2D-4E29-A556-1B10FD07F5F8}"/>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50231" y="1741487"/>
              <a:ext cx="7132320" cy="3657600"/>
            </a:xfrm>
            <a:prstGeom prst="rect">
              <a:avLst/>
            </a:prstGeom>
            <a:scene3d>
              <a:camera prst="orthographicFront">
                <a:rot lat="900000" lon="18000000" rev="0"/>
              </a:camera>
              <a:lightRig rig="threePt" dir="t"/>
            </a:scene3d>
          </p:spPr>
        </p:pic>
      </p:grpSp>
      <p:pic>
        <p:nvPicPr>
          <p:cNvPr id="37" name="Picture 36">
            <a:extLst>
              <a:ext uri="{FF2B5EF4-FFF2-40B4-BE49-F238E27FC236}">
                <a16:creationId xmlns="" xmlns:a16="http://schemas.microsoft.com/office/drawing/2014/main" id="{B46364CE-C5E4-4103-AB9F-00143FA28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sp>
        <p:nvSpPr>
          <p:cNvPr id="14" name="Title 4">
            <a:extLst>
              <a:ext uri="{FF2B5EF4-FFF2-40B4-BE49-F238E27FC236}">
                <a16:creationId xmlns="" xmlns:a16="http://schemas.microsoft.com/office/drawing/2014/main" id="{25BACEAF-362F-4647-B659-6A267EA97798}"/>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rPr>
              <a:t>May be the next time….</a:t>
            </a:r>
          </a:p>
        </p:txBody>
      </p:sp>
      <p:pic>
        <p:nvPicPr>
          <p:cNvPr id="8" name="Picture 7">
            <a:extLst>
              <a:ext uri="{FF2B5EF4-FFF2-40B4-BE49-F238E27FC236}">
                <a16:creationId xmlns="" xmlns:a16="http://schemas.microsoft.com/office/drawing/2014/main" id="{84A42173-FAC4-45A0-9F30-FC47B1AC06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88586">
            <a:off x="5798677" y="5567955"/>
            <a:ext cx="2906078" cy="954405"/>
          </a:xfrm>
          <a:prstGeom prst="rect">
            <a:avLst/>
          </a:prstGeom>
        </p:spPr>
      </p:pic>
    </p:spTree>
    <p:extLst>
      <p:ext uri="{BB962C8B-B14F-4D97-AF65-F5344CB8AC3E}">
        <p14:creationId xmlns:p14="http://schemas.microsoft.com/office/powerpoint/2010/main" val="614053632"/>
      </p:ext>
    </p:extLst>
  </p:cSld>
  <p:clrMapOvr>
    <a:masterClrMapping/>
  </p:clrMapOvr>
  <p:transition advClick="0" advTm="2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19000">
              <a:srgbClr val="ECD0E9"/>
            </a:gs>
            <a:gs pos="77000">
              <a:schemeClr val="accent2">
                <a:lumMod val="50000"/>
              </a:schemeClr>
            </a:gs>
            <a:gs pos="45000">
              <a:schemeClr val="accent1">
                <a:lumMod val="20000"/>
                <a:lumOff val="80000"/>
              </a:schemeClr>
            </a:gs>
            <a:gs pos="90000">
              <a:schemeClr val="bg2">
                <a:lumMod val="75000"/>
                <a:lumOff val="25000"/>
              </a:schemeClr>
            </a:gs>
          </a:gsLst>
          <a:lin ang="8100000" scaled="1"/>
          <a:tileRect/>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0D70D09C-9B90-4E7A-BD7F-4A03BB4487FD}"/>
              </a:ext>
            </a:extLst>
          </p:cNvPr>
          <p:cNvSpPr>
            <a:spLocks noGrp="1"/>
          </p:cNvSpPr>
          <p:nvPr>
            <p:ph type="sldNum" sz="quarter" idx="12"/>
          </p:nvPr>
        </p:nvSpPr>
        <p:spPr/>
        <p:txBody>
          <a:bodyPr/>
          <a:lstStyle/>
          <a:p>
            <a:pPr>
              <a:defRPr/>
            </a:pPr>
            <a:fld id="{68F736D1-D5D9-46F2-A7EF-50FC960C8295}" type="slidenum">
              <a:rPr lang="en-US" smtClean="0"/>
              <a:pPr>
                <a:defRPr/>
              </a:pPr>
              <a:t>8</a:t>
            </a:fld>
            <a:endParaRPr lang="en-US" dirty="0"/>
          </a:p>
        </p:txBody>
      </p:sp>
      <p:pic>
        <p:nvPicPr>
          <p:cNvPr id="11" name="Picture 10">
            <a:extLst>
              <a:ext uri="{FF2B5EF4-FFF2-40B4-BE49-F238E27FC236}">
                <a16:creationId xmlns="" xmlns:a16="http://schemas.microsoft.com/office/drawing/2014/main" id="{C6485EF8-34A8-45D2-83A9-374A8F5833E4}"/>
              </a:ext>
            </a:extLst>
          </p:cNvPr>
          <p:cNvPicPr>
            <a:picLocks noChangeAspect="1"/>
          </p:cNvPicPr>
          <p:nvPr/>
        </p:nvPicPr>
        <p:blipFill>
          <a:blip r:embed="rId2"/>
          <a:stretch>
            <a:fillRect/>
          </a:stretch>
        </p:blipFill>
        <p:spPr>
          <a:xfrm>
            <a:off x="457200" y="4343400"/>
            <a:ext cx="3759200" cy="2150613"/>
          </a:xfrm>
          <a:prstGeom prst="rect">
            <a:avLst/>
          </a:prstGeom>
        </p:spPr>
      </p:pic>
      <p:pic>
        <p:nvPicPr>
          <p:cNvPr id="13" name="Picture 12">
            <a:extLst>
              <a:ext uri="{FF2B5EF4-FFF2-40B4-BE49-F238E27FC236}">
                <a16:creationId xmlns="" xmlns:a16="http://schemas.microsoft.com/office/drawing/2014/main" id="{A2F23956-6F91-4AC1-8D64-B9B8F4323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447626" y="1905000"/>
            <a:ext cx="3556049" cy="2652712"/>
          </a:xfrm>
          <a:prstGeom prst="rect">
            <a:avLst/>
          </a:prstGeom>
        </p:spPr>
      </p:pic>
      <p:pic>
        <p:nvPicPr>
          <p:cNvPr id="15" name="Picture 14">
            <a:extLst>
              <a:ext uri="{FF2B5EF4-FFF2-40B4-BE49-F238E27FC236}">
                <a16:creationId xmlns="" xmlns:a16="http://schemas.microsoft.com/office/drawing/2014/main" id="{4F4F96A9-C519-4FDA-9010-306839F2E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759619"/>
            <a:ext cx="2857500" cy="1343025"/>
          </a:xfrm>
          <a:prstGeom prst="rect">
            <a:avLst/>
          </a:prstGeom>
        </p:spPr>
      </p:pic>
      <p:sp>
        <p:nvSpPr>
          <p:cNvPr id="16" name="Rectangle 15">
            <a:extLst>
              <a:ext uri="{FF2B5EF4-FFF2-40B4-BE49-F238E27FC236}">
                <a16:creationId xmlns="" xmlns:a16="http://schemas.microsoft.com/office/drawing/2014/main" id="{9AE6FF9A-D811-4FFC-A780-2CBD6DB6EE28}"/>
              </a:ext>
            </a:extLst>
          </p:cNvPr>
          <p:cNvSpPr/>
          <p:nvPr/>
        </p:nvSpPr>
        <p:spPr>
          <a:xfrm rot="19809658">
            <a:off x="4457804" y="3740224"/>
            <a:ext cx="4841610" cy="830997"/>
          </a:xfrm>
          <a:prstGeom prst="rect">
            <a:avLst/>
          </a:prstGeom>
        </p:spPr>
        <p:txBody>
          <a:bodyPr wrap="square">
            <a:spAutoFit/>
          </a:bodyPr>
          <a:lstStyle/>
          <a:p>
            <a:pPr algn="ctr"/>
            <a:r>
              <a:rPr lang="en-US" dirty="0">
                <a:solidFill>
                  <a:srgbClr val="003A48"/>
                </a:solidFill>
                <a:latin typeface="+mj-lt"/>
              </a:rPr>
              <a:t>not in a good mood, we begin to quickly switch between channels</a:t>
            </a:r>
          </a:p>
        </p:txBody>
      </p:sp>
      <p:sp>
        <p:nvSpPr>
          <p:cNvPr id="17" name="TextBox 16">
            <a:extLst>
              <a:ext uri="{FF2B5EF4-FFF2-40B4-BE49-F238E27FC236}">
                <a16:creationId xmlns="" xmlns:a16="http://schemas.microsoft.com/office/drawing/2014/main" id="{AECABA31-1F8F-4687-89A0-AEB32AA4FD65}"/>
              </a:ext>
            </a:extLst>
          </p:cNvPr>
          <p:cNvSpPr txBox="1"/>
          <p:nvPr/>
        </p:nvSpPr>
        <p:spPr>
          <a:xfrm>
            <a:off x="9504723" y="2359967"/>
            <a:ext cx="2380780" cy="461665"/>
          </a:xfrm>
          <a:prstGeom prst="rect">
            <a:avLst/>
          </a:prstGeom>
          <a:noFill/>
        </p:spPr>
        <p:txBody>
          <a:bodyPr wrap="none" rtlCol="0">
            <a:spAutoFit/>
          </a:bodyPr>
          <a:lstStyle/>
          <a:p>
            <a:r>
              <a:rPr lang="en-US" dirty="0">
                <a:solidFill>
                  <a:srgbClr val="7030A0"/>
                </a:solidFill>
                <a:latin typeface="+mj-lt"/>
              </a:rPr>
              <a:t>…. and suddenly!</a:t>
            </a:r>
          </a:p>
        </p:txBody>
      </p:sp>
      <p:sp>
        <p:nvSpPr>
          <p:cNvPr id="18" name="Title 4">
            <a:extLst>
              <a:ext uri="{FF2B5EF4-FFF2-40B4-BE49-F238E27FC236}">
                <a16:creationId xmlns="" xmlns:a16="http://schemas.microsoft.com/office/drawing/2014/main" id="{712BCAA3-E255-4187-97DC-DDCA073ED4A7}"/>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cs typeface="Arabic Typesetting" panose="03020402040406030203" pitchFamily="66" charset="-78"/>
              </a:rPr>
              <a:t>Well-known Spartans fan</a:t>
            </a:r>
          </a:p>
        </p:txBody>
      </p:sp>
    </p:spTree>
    <p:extLst>
      <p:ext uri="{BB962C8B-B14F-4D97-AF65-F5344CB8AC3E}">
        <p14:creationId xmlns:p14="http://schemas.microsoft.com/office/powerpoint/2010/main" val="527399518"/>
      </p:ext>
    </p:extLst>
  </p:cSld>
  <p:clrMapOvr>
    <a:masterClrMapping/>
  </p:clrMapOvr>
  <p:transition advClick="0" advTm="2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9DD8C4CD-AD45-43CA-A634-BAF9716FB444}"/>
              </a:ext>
            </a:extLst>
          </p:cNvPr>
          <p:cNvPicPr>
            <a:picLocks noChangeAspect="1"/>
          </p:cNvPicPr>
          <p:nvPr/>
        </p:nvPicPr>
        <p:blipFill>
          <a:blip r:embed="rId4"/>
          <a:stretch>
            <a:fillRect/>
          </a:stretch>
        </p:blipFill>
        <p:spPr>
          <a:xfrm>
            <a:off x="9310364" y="0"/>
            <a:ext cx="2848585" cy="1871444"/>
          </a:xfrm>
          <a:prstGeom prst="rect">
            <a:avLst/>
          </a:prstGeom>
          <a:ln w="28575">
            <a:solidFill>
              <a:schemeClr val="accent2">
                <a:lumMod val="50000"/>
              </a:schemeClr>
            </a:solidFill>
          </a:ln>
        </p:spPr>
      </p:pic>
      <p:sp>
        <p:nvSpPr>
          <p:cNvPr id="33" name="AutoShape 3">
            <a:extLst>
              <a:ext uri="{FF2B5EF4-FFF2-40B4-BE49-F238E27FC236}">
                <a16:creationId xmlns=""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5" name="Picture 34">
            <a:extLst>
              <a:ext uri="{FF2B5EF4-FFF2-40B4-BE49-F238E27FC236}">
                <a16:creationId xmlns="" xmlns:a16="http://schemas.microsoft.com/office/drawing/2014/main" id="{2EDAA6BD-0EA3-459F-8047-639B7552A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37" name="Picture 36">
            <a:extLst>
              <a:ext uri="{FF2B5EF4-FFF2-40B4-BE49-F238E27FC236}">
                <a16:creationId xmlns="" xmlns:a16="http://schemas.microsoft.com/office/drawing/2014/main" id="{B46364CE-C5E4-4103-AB9F-00143FA28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pic>
        <p:nvPicPr>
          <p:cNvPr id="12" name="Picture 11">
            <a:extLst>
              <a:ext uri="{FF2B5EF4-FFF2-40B4-BE49-F238E27FC236}">
                <a16:creationId xmlns="" xmlns:a16="http://schemas.microsoft.com/office/drawing/2014/main" id="{CA11E37A-F0ED-4953-BE79-DFDA0E962C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964" y="895759"/>
            <a:ext cx="2390850" cy="615328"/>
          </a:xfrm>
          <a:prstGeom prst="rect">
            <a:avLst/>
          </a:prstGeom>
          <a:scene3d>
            <a:camera prst="orthographicFront">
              <a:rot lat="900000" lon="18000000" rev="0"/>
            </a:camera>
            <a:lightRig rig="threePt" dir="t"/>
          </a:scene3d>
        </p:spPr>
      </p:pic>
      <p:pic>
        <p:nvPicPr>
          <p:cNvPr id="5" name="Picture 4">
            <a:extLst>
              <a:ext uri="{FF2B5EF4-FFF2-40B4-BE49-F238E27FC236}">
                <a16:creationId xmlns="" xmlns:a16="http://schemas.microsoft.com/office/drawing/2014/main" id="{EAA2856B-2DA2-4B8D-8E70-F44BA3DCB3F3}"/>
              </a:ext>
            </a:extLst>
          </p:cNvPr>
          <p:cNvPicPr>
            <a:picLocks/>
          </p:cNvPicPr>
          <p:nvPr/>
        </p:nvPicPr>
        <p:blipFill>
          <a:blip r:embed="rId8"/>
          <a:stretch>
            <a:fillRect/>
          </a:stretch>
        </p:blipFill>
        <p:spPr>
          <a:xfrm>
            <a:off x="-1110966" y="1751597"/>
            <a:ext cx="7132320" cy="3657600"/>
          </a:xfrm>
          <a:prstGeom prst="rect">
            <a:avLst/>
          </a:prstGeom>
          <a:scene3d>
            <a:camera prst="orthographicFront">
              <a:rot lat="899998" lon="17999995" rev="21599994"/>
            </a:camera>
            <a:lightRig rig="threePt" dir="t"/>
          </a:scene3d>
        </p:spPr>
      </p:pic>
      <p:grpSp>
        <p:nvGrpSpPr>
          <p:cNvPr id="24" name="Group 23">
            <a:extLst>
              <a:ext uri="{FF2B5EF4-FFF2-40B4-BE49-F238E27FC236}">
                <a16:creationId xmlns="" xmlns:a16="http://schemas.microsoft.com/office/drawing/2014/main" id="{DD1BACDF-7B23-447C-9E56-EBAEB906FBE6}"/>
              </a:ext>
            </a:extLst>
          </p:cNvPr>
          <p:cNvGrpSpPr/>
          <p:nvPr/>
        </p:nvGrpSpPr>
        <p:grpSpPr>
          <a:xfrm>
            <a:off x="4429698" y="638293"/>
            <a:ext cx="6096000" cy="3541690"/>
            <a:chOff x="4800600" y="259373"/>
            <a:chExt cx="6096000" cy="3541690"/>
          </a:xfrm>
        </p:grpSpPr>
        <p:pic>
          <p:nvPicPr>
            <p:cNvPr id="17" name="Picture 16">
              <a:extLst>
                <a:ext uri="{FF2B5EF4-FFF2-40B4-BE49-F238E27FC236}">
                  <a16:creationId xmlns="" xmlns:a16="http://schemas.microsoft.com/office/drawing/2014/main" id="{E523CE53-22FF-4CC7-9BDA-BF80461EEF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0600" y="259373"/>
              <a:ext cx="6096000" cy="3541690"/>
            </a:xfrm>
            <a:prstGeom prst="rect">
              <a:avLst/>
            </a:prstGeom>
            <a:scene3d>
              <a:camera prst="orthographicFront"/>
              <a:lightRig rig="morning" dir="t"/>
            </a:scene3d>
            <a:sp3d prstMaterial="metal"/>
          </p:spPr>
        </p:pic>
        <p:sp>
          <p:nvSpPr>
            <p:cNvPr id="22" name="Rectangle: Rounded Corners 21">
              <a:extLst>
                <a:ext uri="{FF2B5EF4-FFF2-40B4-BE49-F238E27FC236}">
                  <a16:creationId xmlns="" xmlns:a16="http://schemas.microsoft.com/office/drawing/2014/main" id="{43CB91C1-F826-4E69-9F61-8B46E40A2E70}"/>
                </a:ext>
              </a:extLst>
            </p:cNvPr>
            <p:cNvSpPr/>
            <p:nvPr/>
          </p:nvSpPr>
          <p:spPr bwMode="auto">
            <a:xfrm>
              <a:off x="5486400" y="474899"/>
              <a:ext cx="4995862" cy="2015613"/>
            </a:xfrm>
            <a:prstGeom prst="roundRect">
              <a:avLst/>
            </a:prstGeom>
            <a:no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algn="ctr"/>
              <a:r>
                <a:rPr lang="en-US" sz="1800" dirty="0">
                  <a:solidFill>
                    <a:schemeClr val="bg1">
                      <a:lumMod val="75000"/>
                    </a:schemeClr>
                  </a:solidFill>
                </a:rPr>
                <a:t>Nuclear reactions in stars and stellar explosions generate energy and are responsible for the ongoing synthesis of the elements. They are, therefore, at the heart of many astrophysical phenomena, such as stars, novae, supernovae, and X-ray bursts.</a:t>
              </a:r>
            </a:p>
          </p:txBody>
        </p:sp>
      </p:grpSp>
      <p:sp>
        <p:nvSpPr>
          <p:cNvPr id="25" name="TextBox 24">
            <a:extLst>
              <a:ext uri="{FF2B5EF4-FFF2-40B4-BE49-F238E27FC236}">
                <a16:creationId xmlns="" xmlns:a16="http://schemas.microsoft.com/office/drawing/2014/main" id="{7F122B34-8E76-4004-9CF2-FEA4E7F739E7}"/>
              </a:ext>
            </a:extLst>
          </p:cNvPr>
          <p:cNvSpPr txBox="1"/>
          <p:nvPr/>
        </p:nvSpPr>
        <p:spPr>
          <a:xfrm>
            <a:off x="8839200" y="2703737"/>
            <a:ext cx="1040670" cy="261610"/>
          </a:xfrm>
          <a:prstGeom prst="rect">
            <a:avLst/>
          </a:prstGeom>
          <a:noFill/>
        </p:spPr>
        <p:txBody>
          <a:bodyPr wrap="none" rtlCol="0">
            <a:spAutoFit/>
          </a:bodyPr>
          <a:lstStyle/>
          <a:p>
            <a:r>
              <a:rPr lang="en-US" sz="1050" i="1" dirty="0">
                <a:solidFill>
                  <a:schemeClr val="tx2">
                    <a:lumMod val="75000"/>
                  </a:schemeClr>
                </a:solidFill>
              </a:rPr>
              <a:t>MSUCL-1345</a:t>
            </a:r>
          </a:p>
        </p:txBody>
      </p:sp>
      <p:sp>
        <p:nvSpPr>
          <p:cNvPr id="30" name="Title 4">
            <a:extLst>
              <a:ext uri="{FF2B5EF4-FFF2-40B4-BE49-F238E27FC236}">
                <a16:creationId xmlns="" xmlns:a16="http://schemas.microsoft.com/office/drawing/2014/main" id="{2115DB28-A9E4-4F58-990F-B55067716762}"/>
              </a:ext>
            </a:extLst>
          </p:cNvPr>
          <p:cNvSpPr>
            <a:spLocks noGrp="1"/>
          </p:cNvSpPr>
          <p:nvPr>
            <p:ph type="title"/>
          </p:nvPr>
        </p:nvSpPr>
        <p:spPr>
          <a:xfrm>
            <a:off x="19050" y="-19129"/>
            <a:ext cx="6991350" cy="533400"/>
          </a:xfrm>
        </p:spPr>
        <p:txBody>
          <a:bodyPr/>
          <a:lstStyle/>
          <a:p>
            <a:pPr algn="l"/>
            <a:r>
              <a:rPr lang="en-US" sz="1800" b="0" spc="200" dirty="0">
                <a:solidFill>
                  <a:schemeClr val="accent6">
                    <a:lumMod val="50000"/>
                  </a:schemeClr>
                </a:solidFill>
                <a:effectLst/>
                <a:latin typeface="Blackadder ITC" panose="04020505051007020D02" pitchFamily="82" charset="0"/>
              </a:rPr>
              <a:t>Nucleosynthesis and stellar evolution in the cosmos</a:t>
            </a:r>
          </a:p>
        </p:txBody>
      </p:sp>
      <p:pic>
        <p:nvPicPr>
          <p:cNvPr id="27" name="Picture 26">
            <a:extLst>
              <a:ext uri="{FF2B5EF4-FFF2-40B4-BE49-F238E27FC236}">
                <a16:creationId xmlns="" xmlns:a16="http://schemas.microsoft.com/office/drawing/2014/main" id="{7F1F5414-C106-495A-9BFB-8B6971EB23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27912">
            <a:off x="6101583" y="5511832"/>
            <a:ext cx="2577465" cy="1171575"/>
          </a:xfrm>
          <a:prstGeom prst="rect">
            <a:avLst/>
          </a:prstGeom>
        </p:spPr>
      </p:pic>
      <p:pic>
        <p:nvPicPr>
          <p:cNvPr id="14" name="first2">
            <a:hlinkClick r:id="" action="ppaction://media"/>
            <a:extLst>
              <a:ext uri="{FF2B5EF4-FFF2-40B4-BE49-F238E27FC236}">
                <a16:creationId xmlns="" xmlns:a16="http://schemas.microsoft.com/office/drawing/2014/main" id="{25A71044-370E-490E-8C39-2B3DF46A12B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25200" y="5857569"/>
            <a:ext cx="609600" cy="609600"/>
          </a:xfrm>
          <a:prstGeom prst="rect">
            <a:avLst/>
          </a:prstGeom>
        </p:spPr>
      </p:pic>
      <p:sp>
        <p:nvSpPr>
          <p:cNvPr id="15" name="TextBox 14">
            <a:extLst>
              <a:ext uri="{FF2B5EF4-FFF2-40B4-BE49-F238E27FC236}">
                <a16:creationId xmlns="" xmlns:a16="http://schemas.microsoft.com/office/drawing/2014/main" id="{B16F64E3-4422-47E3-B9C9-0AB3C4E4E5EE}"/>
              </a:ext>
            </a:extLst>
          </p:cNvPr>
          <p:cNvSpPr txBox="1"/>
          <p:nvPr/>
        </p:nvSpPr>
        <p:spPr>
          <a:xfrm>
            <a:off x="6308964" y="3747867"/>
            <a:ext cx="4056157" cy="923330"/>
          </a:xfrm>
          <a:prstGeom prst="rect">
            <a:avLst/>
          </a:prstGeom>
          <a:noFill/>
        </p:spPr>
        <p:txBody>
          <a:bodyPr wrap="square" rtlCol="0">
            <a:spAutoFit/>
          </a:bodyPr>
          <a:lstStyle/>
          <a:p>
            <a:pPr algn="ctr"/>
            <a:r>
              <a:rPr lang="en-US" sz="1800" i="1" dirty="0"/>
              <a:t>Sorry, I could not find the "original" voice, but at least this voice sounds without my Kirghiz accent</a:t>
            </a:r>
          </a:p>
        </p:txBody>
      </p:sp>
    </p:spTree>
    <p:extLst>
      <p:ext uri="{BB962C8B-B14F-4D97-AF65-F5344CB8AC3E}">
        <p14:creationId xmlns:p14="http://schemas.microsoft.com/office/powerpoint/2010/main" val="691917682"/>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1279" fill="hold"/>
                                        <p:tgtEl>
                                          <p:spTgt spid="14"/>
                                        </p:tgtEl>
                                      </p:cBhvr>
                                    </p:cmd>
                                  </p:childTnLst>
                                </p:cTn>
                              </p:par>
                              <p:par>
                                <p:cTn id="7" presetID="1" presetClass="entr" presetSubtype="0" fill="hold" grpId="0" nodeType="withEffect">
                                  <p:stCondLst>
                                    <p:cond delay="4000"/>
                                  </p:stCondLst>
                                  <p:childTnLst>
                                    <p:set>
                                      <p:cBhvr>
                                        <p:cTn id="8" dur="1" fill="hold">
                                          <p:stCondLst>
                                            <p:cond delay="0"/>
                                          </p:stCondLst>
                                        </p:cTn>
                                        <p:tgtEl>
                                          <p:spTgt spid="15"/>
                                        </p:tgtEl>
                                        <p:attrNameLst>
                                          <p:attrName>style.visibility</p:attrName>
                                        </p:attrNameLst>
                                      </p:cBhvr>
                                      <p:to>
                                        <p:strVal val="visible"/>
                                      </p:to>
                                    </p:set>
                                  </p:childTnLst>
                                </p:cTn>
                              </p:par>
                              <p:par>
                                <p:cTn id="9" presetID="2" presetClass="exit" presetSubtype="4" fill="hold" grpId="1" nodeType="withEffect">
                                  <p:stCondLst>
                                    <p:cond delay="12000"/>
                                  </p:stCondLst>
                                  <p:childTnLst>
                                    <p:anim calcmode="lin" valueType="num">
                                      <p:cBhvr additive="base">
                                        <p:cTn id="10" dur="500"/>
                                        <p:tgtEl>
                                          <p:spTgt spid="15"/>
                                        </p:tgtEl>
                                        <p:attrNameLst>
                                          <p:attrName>ppt_x</p:attrName>
                                        </p:attrNameLst>
                                      </p:cBhvr>
                                      <p:tavLst>
                                        <p:tav tm="0">
                                          <p:val>
                                            <p:strVal val="ppt_x"/>
                                          </p:val>
                                        </p:tav>
                                        <p:tav tm="100000">
                                          <p:val>
                                            <p:strVal val="ppt_x"/>
                                          </p:val>
                                        </p:tav>
                                      </p:tavLst>
                                    </p:anim>
                                    <p:anim calcmode="lin" valueType="num">
                                      <p:cBhvr additive="base">
                                        <p:cTn id="11" dur="500"/>
                                        <p:tgtEl>
                                          <p:spTgt spid="15"/>
                                        </p:tgtEl>
                                        <p:attrNameLst>
                                          <p:attrName>ppt_y</p:attrName>
                                        </p:attrNameLst>
                                      </p:cBhvr>
                                      <p:tavLst>
                                        <p:tav tm="0">
                                          <p:val>
                                            <p:strVal val="ppt_y"/>
                                          </p:val>
                                        </p:tav>
                                        <p:tav tm="100000">
                                          <p:val>
                                            <p:strVal val="1+ppt_h/2"/>
                                          </p:val>
                                        </p:tav>
                                      </p:tavLst>
                                    </p:anim>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14"/>
                </p:tgtEl>
              </p:cMediaNode>
            </p:audio>
          </p:childTnLst>
        </p:cTn>
      </p:par>
    </p:tnLst>
    <p:bldLst>
      <p:bldP spid="15" grpId="0"/>
      <p:bldP spid="15" grpId="1"/>
    </p:bldLst>
  </p:timing>
</p:sld>
</file>

<file path=ppt/theme/theme1.xml><?xml version="1.0" encoding="utf-8"?>
<a:theme xmlns:a="http://schemas.openxmlformats.org/drawingml/2006/main" name="Project Overview">
  <a:themeElements>
    <a:clrScheme name="">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0000FF"/>
      </a:hlink>
      <a:folHlink>
        <a:srgbClr val="FF7C80"/>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hlink"/>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hlink"/>
            </a:solidFill>
            <a:effectLst/>
            <a:latin typeface="Arial" pitchFamily="34"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roject Overview">
  <a:themeElements>
    <a:clrScheme name="">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0000FF"/>
      </a:hlink>
      <a:folHlink>
        <a:srgbClr val="FF7C80"/>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hlink"/>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hlink"/>
            </a:solidFill>
            <a:effectLst/>
            <a:latin typeface="Arial" pitchFamily="34"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rchive_x0020_Date xmlns="31ac3772-10db-466f-87b2-5ca6a813de61" xsi:nil="true"/>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4EC9A1E4C52841A7610174F0E3835D" ma:contentTypeVersion="1" ma:contentTypeDescription="Create a new document." ma:contentTypeScope="" ma:versionID="92c11cdaf19bfa0b52546f4d4a4f32fc">
  <xsd:schema xmlns:xsd="http://www.w3.org/2001/XMLSchema" xmlns:xs="http://www.w3.org/2001/XMLSchema" xmlns:p="http://schemas.microsoft.com/office/2006/metadata/properties" xmlns:ns1="http://schemas.microsoft.com/sharepoint/v3" xmlns:ns2="31ac3772-10db-466f-87b2-5ca6a813de61" targetNamespace="http://schemas.microsoft.com/office/2006/metadata/properties" ma:root="true" ma:fieldsID="b433040a8d30e51b2d4f8e0feb769d86" ns1:_="" ns2:_="">
    <xsd:import namespace="http://schemas.microsoft.com/sharepoint/v3"/>
    <xsd:import namespace="31ac3772-10db-466f-87b2-5ca6a813de61"/>
    <xsd:element name="properties">
      <xsd:complexType>
        <xsd:sequence>
          <xsd:element name="documentManagement">
            <xsd:complexType>
              <xsd:all>
                <xsd:element ref="ns2:Archive_x0020_Date"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ac3772-10db-466f-87b2-5ca6a813de61"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B064C7-2004-401F-AA8E-29073F31506A}">
  <ds:schemaRefs>
    <ds:schemaRef ds:uri="http://purl.org/dc/elements/1.1/"/>
    <ds:schemaRef ds:uri="http://www.w3.org/XML/1998/namespace"/>
    <ds:schemaRef ds:uri="31ac3772-10db-466f-87b2-5ca6a813de61"/>
    <ds:schemaRef ds:uri="http://schemas.microsoft.com/office/2006/documentManagement/types"/>
    <ds:schemaRef ds:uri="http://schemas.openxmlformats.org/package/2006/metadata/core-properties"/>
    <ds:schemaRef ds:uri="http://schemas.microsoft.com/sharepoint/v3"/>
    <ds:schemaRef ds:uri="http://schemas.microsoft.com/office/infopath/2007/PartnerControl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1C0885E5-4694-4EAC-8050-5EB68BE4E8CA}">
  <ds:schemaRefs>
    <ds:schemaRef ds:uri="http://schemas.microsoft.com/sharepoint/v3/contenttype/forms"/>
  </ds:schemaRefs>
</ds:datastoreItem>
</file>

<file path=customXml/itemProps3.xml><?xml version="1.0" encoding="utf-8"?>
<ds:datastoreItem xmlns:ds="http://schemas.openxmlformats.org/officeDocument/2006/customXml" ds:itemID="{C3FAF71C-D78C-4C22-AC4D-699D598A59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1ac3772-10db-466f-87b2-5ca6a813de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Office\Templates\1033\Project Overview.pot</Template>
  <TotalTime>82577</TotalTime>
  <Words>1937</Words>
  <Application>Microsoft Office PowerPoint</Application>
  <PresentationFormat>Widescreen</PresentationFormat>
  <Paragraphs>507</Paragraphs>
  <Slides>49</Slides>
  <Notes>23</Notes>
  <HiddenSlides>0</HiddenSlides>
  <MMClips>6</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64" baseType="lpstr">
      <vt:lpstr>Arial Unicode MS</vt:lpstr>
      <vt:lpstr>Batang</vt:lpstr>
      <vt:lpstr>Arabic Typesetting</vt:lpstr>
      <vt:lpstr>Arial</vt:lpstr>
      <vt:lpstr>Bell MT</vt:lpstr>
      <vt:lpstr>Blackadder ITC</vt:lpstr>
      <vt:lpstr>Bradley Hand ITC</vt:lpstr>
      <vt:lpstr>Calibri</vt:lpstr>
      <vt:lpstr>Symbol</vt:lpstr>
      <vt:lpstr>Times</vt:lpstr>
      <vt:lpstr>Times New Roman</vt:lpstr>
      <vt:lpstr>Wingdings</vt:lpstr>
      <vt:lpstr>Project Overview</vt:lpstr>
      <vt:lpstr>1_Project Overview</vt:lpstr>
      <vt:lpstr>Equation</vt:lpstr>
      <vt:lpstr>LISE++ pictures studio presents</vt:lpstr>
      <vt:lpstr>PowerPoint Presentation</vt:lpstr>
      <vt:lpstr>Keyword: “Home”</vt:lpstr>
      <vt:lpstr>PowerPoint Presentation</vt:lpstr>
      <vt:lpstr>How I see that</vt:lpstr>
      <vt:lpstr>Today is our day?</vt:lpstr>
      <vt:lpstr>May be the next time….</vt:lpstr>
      <vt:lpstr>Well-known Spartans fan</vt:lpstr>
      <vt:lpstr>Nucleosynthesis and stellar evolution in the cosmos</vt:lpstr>
      <vt:lpstr>Terra incognita</vt:lpstr>
      <vt:lpstr>58Ca @ NSCL</vt:lpstr>
      <vt:lpstr>You've Got Mail</vt:lpstr>
      <vt:lpstr> L I S E ++</vt:lpstr>
      <vt:lpstr>LISE++ :   Introduction</vt:lpstr>
      <vt:lpstr>LISE++  history :  DOS-version</vt:lpstr>
      <vt:lpstr>LISE++   history :   MS Windows</vt:lpstr>
      <vt:lpstr>LISE++ :   Statistics, Geography</vt:lpstr>
      <vt:lpstr>Application : Energy region and Facilities</vt:lpstr>
      <vt:lpstr>Fragment Separator Construction </vt:lpstr>
      <vt:lpstr>LISE++ package</vt:lpstr>
      <vt:lpstr>PowerPoint Presentation</vt:lpstr>
      <vt:lpstr>Rare isotope beams: Basic principle of operation</vt:lpstr>
      <vt:lpstr>1</vt:lpstr>
      <vt:lpstr>Production</vt:lpstr>
      <vt:lpstr>Projectile Fragmentation</vt:lpstr>
      <vt:lpstr>Primary beam choice</vt:lpstr>
      <vt:lpstr>Primary beam settings</vt:lpstr>
      <vt:lpstr>Target settings</vt:lpstr>
      <vt:lpstr>1</vt:lpstr>
      <vt:lpstr>Yield after target</vt:lpstr>
      <vt:lpstr>Fragment-separator A1900</vt:lpstr>
      <vt:lpstr>B (magnetic rigidity) selection</vt:lpstr>
      <vt:lpstr>“Wedge” selection (energy loss difference)</vt:lpstr>
      <vt:lpstr>Wedge selection (energy loss difference)</vt:lpstr>
      <vt:lpstr>Selection summary</vt:lpstr>
      <vt:lpstr>1</vt:lpstr>
      <vt:lpstr>Particle   IDentification</vt:lpstr>
      <vt:lpstr>Correlation plots and B-selection</vt:lpstr>
      <vt:lpstr>Obtaining A, Z, q</vt:lpstr>
      <vt:lpstr>Momentum acceptance</vt:lpstr>
      <vt:lpstr>76Ge(130MeV/u) + W,Be  :  PID, resolution</vt:lpstr>
      <vt:lpstr> Particle identification assignments</vt:lpstr>
      <vt:lpstr>Calibration with the primary beam </vt:lpstr>
      <vt:lpstr>Unbound nuclei in the table of nuclides</vt:lpstr>
      <vt:lpstr>Stopped  fragment  tagging with isomeric gamma-rays</vt:lpstr>
      <vt:lpstr>Stopped  fragment  tagging with isomeric gamma-rays</vt:lpstr>
      <vt:lpstr>Almost finished!</vt:lpstr>
      <vt:lpstr>Next Laboratory  Wide Meeting</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NSCL</dc:creator>
  <cp:lastModifiedBy>Tarasov, Oleg</cp:lastModifiedBy>
  <cp:revision>2457</cp:revision>
  <cp:lastPrinted>2018-04-03T18:45:03Z</cp:lastPrinted>
  <dcterms:created xsi:type="dcterms:W3CDTF">1601-01-01T00:00:00Z</dcterms:created>
  <dcterms:modified xsi:type="dcterms:W3CDTF">2018-04-05T16:36:35Z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0x010100F04EC9A1E4C52841A7610174F0E3835D</vt:lpwstr>
  </property>
  <property fmtid="{D5CDD505-2E9C-101B-9397-08002B2CF9AE}" pid="3" name="_MarkAsFinal">
    <vt:bool>true</vt:bool>
  </property>
</Properties>
</file>