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0" r:id="rId2"/>
    <p:sldId id="357" r:id="rId3"/>
    <p:sldId id="352" r:id="rId4"/>
    <p:sldId id="360" r:id="rId5"/>
    <p:sldId id="361" r:id="rId6"/>
    <p:sldId id="342" r:id="rId7"/>
    <p:sldId id="353" r:id="rId8"/>
    <p:sldId id="355" r:id="rId9"/>
    <p:sldId id="362" r:id="rId10"/>
    <p:sldId id="363" r:id="rId11"/>
    <p:sldId id="343" r:id="rId12"/>
    <p:sldId id="356" r:id="rId13"/>
    <p:sldId id="364" r:id="rId14"/>
    <p:sldId id="365" r:id="rId15"/>
    <p:sldId id="368" r:id="rId16"/>
    <p:sldId id="367" r:id="rId17"/>
    <p:sldId id="366" r:id="rId18"/>
    <p:sldId id="369" r:id="rId19"/>
    <p:sldId id="370" r:id="rId20"/>
    <p:sldId id="347" r:id="rId21"/>
    <p:sldId id="346" r:id="rId22"/>
    <p:sldId id="349" r:id="rId23"/>
    <p:sldId id="372" r:id="rId24"/>
    <p:sldId id="371" r:id="rId25"/>
    <p:sldId id="354" r:id="rId26"/>
  </p:sldIdLst>
  <p:sldSz cx="9144000" cy="6858000" type="letter"/>
  <p:notesSz cx="9283700" cy="6985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9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BB9"/>
    <a:srgbClr val="F3FDB9"/>
    <a:srgbClr val="008000"/>
    <a:srgbClr val="CC3300"/>
    <a:srgbClr val="2717F9"/>
    <a:srgbClr val="130371"/>
    <a:srgbClr val="9E28A1"/>
    <a:srgbClr val="A4FEC2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9125" autoAdjust="0"/>
  </p:normalViewPr>
  <p:slideViewPr>
    <p:cSldViewPr>
      <p:cViewPr varScale="1">
        <p:scale>
          <a:sx n="115" d="100"/>
          <a:sy n="115" d="100"/>
        </p:scale>
        <p:origin x="570" y="114"/>
      </p:cViewPr>
      <p:guideLst>
        <p:guide orient="horz" pos="2160"/>
        <p:guide pos="43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744" y="-78"/>
      </p:cViewPr>
      <p:guideLst>
        <p:guide orient="horz" pos="2199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3467" cy="3486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234" y="0"/>
            <a:ext cx="4023466" cy="3486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36384"/>
            <a:ext cx="4023467" cy="3486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The code LISE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234" y="6636384"/>
            <a:ext cx="4023466" cy="3486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C07A694-0953-4885-A992-9A0E1BF0D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2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3467" cy="3486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97188" y="523875"/>
            <a:ext cx="3489325" cy="261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358" y="3316608"/>
            <a:ext cx="6806987" cy="31438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234" y="0"/>
            <a:ext cx="4023466" cy="3486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36384"/>
            <a:ext cx="4023467" cy="3486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234" y="6636384"/>
            <a:ext cx="4023466" cy="3486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2" tIns="46500" rIns="93002" bIns="4650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FB0E56B-15D9-4D04-85B6-9288A8FC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9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7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1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0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28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9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40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34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78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81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1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2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42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2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0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03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8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52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1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8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6713" y="522288"/>
            <a:ext cx="3484562" cy="26130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7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3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2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3875"/>
            <a:ext cx="3489325" cy="26177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6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DD04D-0FC8-4930-A99E-F0D1D1A9A34B}" type="datetime1">
              <a:rPr lang="en-US" smtClean="0"/>
              <a:t>3/6/2021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21981-AD5D-4B5F-B513-F44163497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0764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769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74F7-0B2D-4005-A9C1-DF30B77E4C62}" type="datetime1">
              <a:rPr lang="en-US" smtClean="0"/>
              <a:t>3/6/2021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1C43-785E-44C9-9CF7-1B891B287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68C0-48CF-4A47-A1C4-13F560E4FED7}" type="datetime1">
              <a:rPr lang="en-US" smtClean="0"/>
              <a:t>3/6/2021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1CDA-62A8-4B2A-ABBD-8FE174704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6C9FE-1D04-41B9-8456-F0295C843427}" type="datetime1">
              <a:rPr lang="en-US" smtClean="0"/>
              <a:t>3/6/2021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E32F-FA5B-49B0-B996-454944BF4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C923-B357-4293-A4E5-1594FD6B87F9}" type="datetime1">
              <a:rPr lang="en-US" smtClean="0"/>
              <a:t>3/6/2021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3B5E7-9C6B-4E33-81F5-43CEFE3F0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142E-196F-4697-B83F-F4DB7DD0C330}" type="datetime1">
              <a:rPr lang="en-US" smtClean="0"/>
              <a:t>3/6/2021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249B-2934-45CD-8382-4EA7232ADA2D}" type="datetime1">
              <a:rPr lang="en-US" smtClean="0"/>
              <a:t>3/6/2021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A3D4-9C47-457C-8057-B0118A434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A8DA-5533-4F3A-AD3D-E55F5A7E3221}" type="datetime1">
              <a:rPr lang="en-US" smtClean="0"/>
              <a:t>3/6/2021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BC44-CF96-417E-B39A-DDA23F93E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52D1-E037-46D6-ACA1-C15D3647C14B}" type="datetime1">
              <a:rPr lang="en-US" smtClean="0"/>
              <a:t>3/6/2021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A74B-EFDE-4EF1-86DF-82F1B6383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E453-3733-4291-BD60-F66852D5B836}" type="datetime1">
              <a:rPr lang="en-US" smtClean="0"/>
              <a:t>3/6/2021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C6D1-1583-45E8-9DE0-DD91B14B9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6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ru-RU" sz="2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# 06506 :  1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8E440FB-3B06-43A4-A95A-12898E2CEB79}" type="datetime1">
              <a:rPr lang="en-US" smtClean="0"/>
              <a:t>3/6/2021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900" b="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4D4D4D"/>
                </a:solidFill>
                <a:latin typeface="+mj-lt"/>
              </a:defRPr>
            </a:lvl1pPr>
          </a:lstStyle>
          <a:p>
            <a:pPr>
              <a:defRPr/>
            </a:pPr>
            <a:fld id="{B077C0DF-8B7E-4D8B-A107-26E8D3727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8" descr="C:\user\projects\thesis\logo\nscl_new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3" y="28575"/>
            <a:ext cx="365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C:\user\projects\thesis\logo\logo_msu_green2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0"/>
            <a:ext cx="1066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279400"/>
            <a:ext cx="1066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2000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se.nscl.msu.edu/paper/238U_FusionFission_e547.pdf#page=3" TargetMode="External"/><Relationship Id="rId5" Type="http://schemas.openxmlformats.org/officeDocument/2006/relationships/hyperlink" Target="http://lise.nscl.msu.edu/paper/2006_june_reactions_lise.pdf#page=2" TargetMode="External"/><Relationship Id="rId4" Type="http://schemas.openxmlformats.org/officeDocument/2006/relationships/hyperlink" Target="http://lise.nscl.msu.edu/5_15/lise_5_15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2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ip2014.org.au/cms/uploads/presentation/elizabeth_williams.pdf" TargetMode="Externa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>
                    <a:lumMod val="95000"/>
                  </a:schemeClr>
                </a:solidFill>
                <a:cs typeface="Times New Roman" charset="0"/>
              </a:rPr>
              <a:t>Update of Fusion reaction mechanism in LISE</a:t>
            </a:r>
            <a:r>
              <a:rPr lang="en-US" sz="2200" b="1" baseline="30000" dirty="0">
                <a:solidFill>
                  <a:schemeClr val="tx1">
                    <a:lumMod val="95000"/>
                  </a:schemeClr>
                </a:solidFill>
                <a:cs typeface="Times New Roman" charset="0"/>
              </a:rPr>
              <a:t>++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5844" y="680502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v.9.10.60</a:t>
            </a:r>
          </a:p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from 04/09/15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80502"/>
            <a:ext cx="3124200" cy="6063198"/>
          </a:xfrm>
          <a:prstGeom prst="rect">
            <a:avLst/>
          </a:prstGeom>
          <a:solidFill>
            <a:schemeClr val="bg1">
              <a:lumMod val="20000"/>
              <a:lumOff val="80000"/>
              <a:alpha val="22000"/>
            </a:schemeClr>
          </a:solidFill>
          <a:ln>
            <a:solidFill>
              <a:srgbClr val="008000"/>
            </a:solidFill>
          </a:ln>
        </p:spPr>
        <p:txBody>
          <a:bodyPr wrap="square" lIns="274320" rIns="182880" rtlCol="0">
            <a:spAutoFit/>
          </a:bodyPr>
          <a:lstStyle/>
          <a:p>
            <a:pPr marL="227013" indent="-227013" algn="l">
              <a:spcAft>
                <a:spcPts val="1800"/>
              </a:spcAft>
              <a:buAutoNum type="arabicPeriod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Fission barrier dialog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modification</a:t>
            </a:r>
            <a:br>
              <a:rPr lang="en-US" sz="11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27013" indent="-227013" algn="l">
              <a:spcAft>
                <a:spcPts val="600"/>
              </a:spcAft>
              <a:buFontTx/>
              <a:buAutoNum type="arabicPeriod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Fusion dialogs</a:t>
            </a:r>
          </a:p>
          <a:p>
            <a:pPr marL="568325" indent="-2286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Potential energy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05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568325" indent="-2286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Potential pocket,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en-US" sz="1050" i="1" baseline="-25000" dirty="0">
                <a:solidFill>
                  <a:schemeClr val="accent1">
                    <a:lumMod val="50000"/>
                  </a:schemeClr>
                </a:solidFill>
              </a:rPr>
              <a:t>critical 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, DIC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05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568325" indent="-2286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Fission barrier vanishing,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en-US" sz="1050" i="1" baseline="-25000" dirty="0" err="1">
                <a:solidFill>
                  <a:schemeClr val="accent1">
                    <a:lumMod val="50000"/>
                  </a:schemeClr>
                </a:solidFill>
              </a:rPr>
              <a:t>Bfis</a:t>
            </a:r>
            <a:r>
              <a:rPr lang="en-US" sz="1050" i="1" baseline="-25000" dirty="0">
                <a:solidFill>
                  <a:schemeClr val="accent1">
                    <a:lumMod val="50000"/>
                  </a:schemeClr>
                </a:solidFill>
              </a:rPr>
              <a:t>=0 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, Fast Fission (FA)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05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568325" indent="-2286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Compound Formation,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Quasi-Fission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05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568325" indent="-2286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Barrier penetration,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Quasi-Elastic (QE)</a:t>
            </a:r>
          </a:p>
          <a:p>
            <a:pPr marL="568325" indent="-228600" algn="l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05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568325" indent="-2286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Compound de-excitation : 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Fusion – Fission or Residue?</a:t>
            </a: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05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30188" indent="-227013" algn="l">
              <a:spcAft>
                <a:spcPts val="1800"/>
              </a:spcAft>
              <a:buAutoNum type="arabicPeriod" startAt="3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US" sz="1200" baseline="30000" dirty="0">
                <a:solidFill>
                  <a:schemeClr val="accent1">
                    <a:lumMod val="50000"/>
                  </a:schemeClr>
                </a:solidFill>
              </a:rPr>
              <a:t>++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definitions and features of   fusion mechanism 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30188" indent="-227013" algn="l">
              <a:spcAft>
                <a:spcPts val="1800"/>
              </a:spcAft>
              <a:buAutoNum type="arabicPeriod" startAt="3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Examples: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100" baseline="30000" dirty="0">
                <a:solidFill>
                  <a:schemeClr val="accent1">
                    <a:lumMod val="50000"/>
                  </a:schemeClr>
                </a:solidFill>
              </a:rPr>
              <a:t>238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 (20 MeV/u)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 + Be, C</a:t>
            </a:r>
            <a:br>
              <a:rPr lang="en-US" sz="1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100" baseline="30000" dirty="0">
                <a:solidFill>
                  <a:schemeClr val="accent1">
                    <a:lumMod val="50000"/>
                  </a:schemeClr>
                </a:solidFill>
              </a:rPr>
              <a:t>58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Ni + </a:t>
            </a:r>
            <a:r>
              <a:rPr lang="en-US" sz="1100" baseline="30000" dirty="0">
                <a:solidFill>
                  <a:schemeClr val="accent1">
                    <a:lumMod val="50000"/>
                  </a:schemeClr>
                </a:solidFill>
              </a:rPr>
              <a:t>60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Ni</a:t>
            </a:r>
            <a:br>
              <a:rPr lang="en-US" sz="1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100" baseline="30000" dirty="0">
                <a:solidFill>
                  <a:schemeClr val="accent1">
                    <a:lumMod val="50000"/>
                  </a:schemeClr>
                </a:solidFill>
              </a:rPr>
              <a:t>36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 (12 MeV/u)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1100" baseline="30000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C, </a:t>
            </a:r>
            <a:r>
              <a:rPr lang="en-US" sz="1100" baseline="30000" dirty="0">
                <a:solidFill>
                  <a:schemeClr val="accent1">
                    <a:lumMod val="50000"/>
                  </a:schemeClr>
                </a:solidFill>
              </a:rPr>
              <a:t>238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br>
              <a:rPr lang="en-US" sz="1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100" baseline="30000" dirty="0">
                <a:solidFill>
                  <a:schemeClr val="accent1">
                    <a:lumMod val="50000"/>
                  </a:schemeClr>
                </a:solidFill>
              </a:rPr>
              <a:t>40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Ar + </a:t>
            </a:r>
            <a:r>
              <a:rPr lang="en-US" sz="1100" baseline="30000" dirty="0">
                <a:solidFill>
                  <a:schemeClr val="accent1">
                    <a:lumMod val="50000"/>
                  </a:schemeClr>
                </a:solidFill>
              </a:rPr>
              <a:t>208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7561" y="1246019"/>
            <a:ext cx="4371710" cy="400110"/>
          </a:xfrm>
          <a:prstGeom prst="rect">
            <a:avLst/>
          </a:prstGeom>
          <a:solidFill>
            <a:srgbClr val="F3FDB9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8000"/>
                </a:solidFill>
              </a:rPr>
              <a:t>Purpose: </a:t>
            </a:r>
          </a:p>
          <a:p>
            <a:pPr algn="l"/>
            <a:r>
              <a:rPr lang="en-US" sz="1000" b="0" i="1" dirty="0"/>
              <a:t>implementation of angular momentum formalism into low-energy 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62" y="1789959"/>
            <a:ext cx="4306509" cy="34588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19AD5-CC2D-4561-B609-766CD427EE03}"/>
              </a:ext>
            </a:extLst>
          </p:cNvPr>
          <p:cNvSpPr txBox="1"/>
          <p:nvPr/>
        </p:nvSpPr>
        <p:spPr>
          <a:xfrm>
            <a:off x="4605037" y="5512141"/>
            <a:ext cx="407675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3">
                    <a:lumMod val="50000"/>
                  </a:schemeClr>
                </a:solidFill>
              </a:rPr>
              <a:t>LISE</a:t>
            </a:r>
            <a:r>
              <a:rPr lang="en-US" sz="1600" b="0" baseline="30000" dirty="0">
                <a:solidFill>
                  <a:schemeClr val="accent3">
                    <a:lumMod val="50000"/>
                  </a:schemeClr>
                </a:solidFill>
              </a:rPr>
              <a:t>++</a:t>
            </a:r>
            <a:r>
              <a:rPr lang="en-US" sz="1600" b="0" dirty="0">
                <a:solidFill>
                  <a:schemeClr val="accent3">
                    <a:lumMod val="50000"/>
                  </a:schemeClr>
                </a:solidFill>
              </a:rPr>
              <a:t> documentation: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Fusion residue transmission v.5.15</a:t>
            </a:r>
            <a:endParaRPr lang="en-US" sz="1600" b="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Fusion-Fission v.7.8</a:t>
            </a:r>
            <a:endParaRPr lang="en-US" sz="1600" b="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Angular momenta vs reaction channels </a:t>
            </a:r>
            <a:endParaRPr lang="en-US" sz="1600" b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92126"/>
      </p:ext>
    </p:extLst>
  </p:cSld>
  <p:clrMapOvr>
    <a:masterClrMapping/>
  </p:clrMapOvr>
  <p:transition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13712"/>
            <a:ext cx="5390884" cy="4099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8" y="873554"/>
            <a:ext cx="1789290" cy="1941570"/>
          </a:xfrm>
          <a:prstGeom prst="rect">
            <a:avLst/>
          </a:prstGeom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/>
                </a:solidFill>
                <a:cs typeface="Times New Roman" charset="0"/>
              </a:rPr>
              <a:t>Deep Inelastic Collision region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12190" y="1847798"/>
            <a:ext cx="5703010" cy="127326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1676400" y="1400175"/>
            <a:ext cx="5257800" cy="905398"/>
          </a:xfrm>
          <a:prstGeom prst="straightConnector1">
            <a:avLst/>
          </a:pr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13569" y="4140029"/>
            <a:ext cx="1886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30371"/>
                </a:solidFill>
              </a:rPr>
              <a:t>Deep Inelastic </a:t>
            </a:r>
          </a:p>
          <a:p>
            <a:r>
              <a:rPr lang="en-US" sz="1600" dirty="0">
                <a:solidFill>
                  <a:srgbClr val="130371"/>
                </a:solidFill>
              </a:rPr>
              <a:t>Collision region </a:t>
            </a:r>
          </a:p>
          <a:p>
            <a:r>
              <a:rPr lang="en-US" sz="1600" dirty="0" err="1">
                <a:solidFill>
                  <a:srgbClr val="130371"/>
                </a:solidFill>
              </a:rPr>
              <a:t>L</a:t>
            </a:r>
            <a:r>
              <a:rPr lang="en-US" sz="1600" baseline="-25000" dirty="0" err="1">
                <a:solidFill>
                  <a:srgbClr val="130371"/>
                </a:solidFill>
              </a:rPr>
              <a:t>critical</a:t>
            </a:r>
            <a:r>
              <a:rPr lang="en-US" sz="1600" dirty="0">
                <a:solidFill>
                  <a:srgbClr val="130371"/>
                </a:solidFill>
              </a:rPr>
              <a:t> ≤  L &lt; </a:t>
            </a:r>
            <a:r>
              <a:rPr lang="en-US" sz="1600" dirty="0" err="1">
                <a:solidFill>
                  <a:srgbClr val="130371"/>
                </a:solidFill>
              </a:rPr>
              <a:t>L</a:t>
            </a:r>
            <a:r>
              <a:rPr lang="en-US" sz="1600" baseline="-25000" dirty="0" err="1">
                <a:solidFill>
                  <a:srgbClr val="130371"/>
                </a:solidFill>
              </a:rPr>
              <a:t>direct</a:t>
            </a:r>
            <a:endParaRPr lang="en-US" sz="1600" baseline="-25000" dirty="0">
              <a:solidFill>
                <a:srgbClr val="1303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52" y="5498033"/>
            <a:ext cx="27606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The potential pocket does not exists,</a:t>
            </a:r>
          </a:p>
          <a:p>
            <a:r>
              <a:rPr lang="en-US" sz="1100" dirty="0"/>
              <a:t>and the </a:t>
            </a:r>
            <a:r>
              <a:rPr lang="en-US" sz="1100" dirty="0" err="1"/>
              <a:t>EnergyCM</a:t>
            </a:r>
            <a:r>
              <a:rPr lang="en-US" sz="1100" dirty="0"/>
              <a:t> is above the barrier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8581"/>
      </p:ext>
    </p:extLst>
  </p:cSld>
  <p:clrMapOvr>
    <a:masterClrMapping/>
  </p:clrMapOvr>
  <p:transition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568" y="2812869"/>
            <a:ext cx="5018446" cy="3816526"/>
          </a:xfrm>
          <a:prstGeom prst="rect">
            <a:avLst/>
          </a:prstGeom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Fission Barrier Vanishing as f(L) → Fast Fission (FA)</a:t>
            </a:r>
            <a:endParaRPr lang="en-US" sz="1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5" y="581675"/>
            <a:ext cx="3633787" cy="26235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163285" y="2101141"/>
            <a:ext cx="1665515" cy="56585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667000" y="1178331"/>
            <a:ext cx="957944" cy="26946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24944" y="1447800"/>
            <a:ext cx="3614056" cy="34290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826750" y="1518286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30371"/>
                </a:solidFill>
              </a:rPr>
              <a:t>Fast Fission region </a:t>
            </a:r>
          </a:p>
          <a:p>
            <a:r>
              <a:rPr lang="en-US" sz="1800" dirty="0" err="1">
                <a:solidFill>
                  <a:srgbClr val="130371"/>
                </a:solidFill>
              </a:rPr>
              <a:t>L</a:t>
            </a:r>
            <a:r>
              <a:rPr lang="en-US" sz="1800" baseline="-25000" dirty="0" err="1">
                <a:solidFill>
                  <a:srgbClr val="130371"/>
                </a:solidFill>
              </a:rPr>
              <a:t>Bfis</a:t>
            </a:r>
            <a:r>
              <a:rPr lang="en-US" sz="1800" baseline="-25000" dirty="0">
                <a:solidFill>
                  <a:srgbClr val="130371"/>
                </a:solidFill>
              </a:rPr>
              <a:t>=0</a:t>
            </a:r>
            <a:r>
              <a:rPr lang="en-US" sz="1800" dirty="0">
                <a:solidFill>
                  <a:srgbClr val="130371"/>
                </a:solidFill>
              </a:rPr>
              <a:t> ≤ L &lt; </a:t>
            </a:r>
            <a:r>
              <a:rPr lang="en-US" sz="1800" dirty="0" err="1">
                <a:solidFill>
                  <a:srgbClr val="130371"/>
                </a:solidFill>
              </a:rPr>
              <a:t>L</a:t>
            </a:r>
            <a:r>
              <a:rPr lang="en-US" sz="1800" baseline="-25000" dirty="0" err="1">
                <a:solidFill>
                  <a:srgbClr val="130371"/>
                </a:solidFill>
              </a:rPr>
              <a:t>critical</a:t>
            </a:r>
            <a:endParaRPr lang="en-US" sz="1800" baseline="-25000" dirty="0">
              <a:solidFill>
                <a:srgbClr val="1303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842" y="4876800"/>
            <a:ext cx="2302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The potential pocket still exists,</a:t>
            </a:r>
          </a:p>
          <a:p>
            <a:r>
              <a:rPr lang="en-US" sz="1100" dirty="0"/>
              <a:t>but no compound formation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25496"/>
      </p:ext>
    </p:extLst>
  </p:cSld>
  <p:clrMapOvr>
    <a:masterClrMapping/>
  </p:clrMapOvr>
  <p:transition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7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30" y="3846524"/>
            <a:ext cx="3882672" cy="2883519"/>
          </a:xfrm>
          <a:prstGeom prst="rect">
            <a:avLst/>
          </a:prstGeom>
        </p:spPr>
      </p:pic>
      <p:pic>
        <p:nvPicPr>
          <p:cNvPr id="7186" name="Picture 7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39" y="756596"/>
            <a:ext cx="3153961" cy="2489115"/>
          </a:xfrm>
          <a:prstGeom prst="rect">
            <a:avLst/>
          </a:prstGeom>
        </p:spPr>
      </p:pic>
      <p:pic>
        <p:nvPicPr>
          <p:cNvPr id="7183" name="Picture 71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9" y="3886200"/>
            <a:ext cx="3519027" cy="2803838"/>
          </a:xfrm>
          <a:prstGeom prst="rect">
            <a:avLst/>
          </a:prstGeom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Compound formation, Quasi-Fission :  </a:t>
            </a:r>
            <a:r>
              <a:rPr lang="en-US" sz="2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48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+ </a:t>
            </a:r>
            <a:r>
              <a:rPr lang="en-US" sz="2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Pb</a:t>
            </a:r>
            <a:endParaRPr lang="en-US" sz="2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3200400"/>
            <a:ext cx="1371600" cy="81824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1676400" y="2788506"/>
            <a:ext cx="914400" cy="1097694"/>
          </a:xfrm>
          <a:prstGeom prst="straightConnector1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329" y="741374"/>
            <a:ext cx="3225800" cy="58249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H="1">
            <a:off x="2286000" y="1187728"/>
            <a:ext cx="2743201" cy="827846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445810"/>
            <a:ext cx="2297960" cy="200549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 bwMode="auto">
          <a:xfrm>
            <a:off x="5099918" y="605231"/>
            <a:ext cx="3967882" cy="3052369"/>
          </a:xfrm>
          <a:prstGeom prst="rect">
            <a:avLst/>
          </a:prstGeom>
          <a:noFill/>
          <a:ln w="31750" cap="flat" cmpd="dbl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7635" y="1688421"/>
            <a:ext cx="1653046" cy="447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3276" y="2310818"/>
            <a:ext cx="1272046" cy="477688"/>
          </a:xfrm>
          <a:prstGeom prst="rect">
            <a:avLst/>
          </a:prstGeom>
        </p:spPr>
      </p:pic>
      <p:cxnSp>
        <p:nvCxnSpPr>
          <p:cNvPr id="7169" name="Straight Connector 7168"/>
          <p:cNvCxnSpPr/>
          <p:nvPr/>
        </p:nvCxnSpPr>
        <p:spPr bwMode="auto">
          <a:xfrm flipH="1">
            <a:off x="7055059" y="1519664"/>
            <a:ext cx="886771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75" name="Straight Arrow Connector 7174"/>
          <p:cNvCxnSpPr/>
          <p:nvPr/>
        </p:nvCxnSpPr>
        <p:spPr bwMode="auto">
          <a:xfrm flipH="1">
            <a:off x="5993329" y="1519664"/>
            <a:ext cx="1120904" cy="3052336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193" name="Slide Number Placeholder 71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194" name="Footer Placeholder 719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31931"/>
      </p:ext>
    </p:extLst>
  </p:cSld>
  <p:clrMapOvr>
    <a:masterClrMapping/>
  </p:clrMapOvr>
  <p:transition advClick="0"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71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898" y="3855397"/>
            <a:ext cx="3310502" cy="2888303"/>
          </a:xfrm>
          <a:prstGeom prst="rect">
            <a:avLst/>
          </a:prstGeom>
        </p:spPr>
      </p:pic>
      <p:pic>
        <p:nvPicPr>
          <p:cNvPr id="7178" name="Picture 7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55" y="605232"/>
            <a:ext cx="3430445" cy="2726764"/>
          </a:xfrm>
          <a:prstGeom prst="rect">
            <a:avLst/>
          </a:prstGeom>
        </p:spPr>
      </p:pic>
      <p:pic>
        <p:nvPicPr>
          <p:cNvPr id="7176" name="Picture 7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55" y="3742140"/>
            <a:ext cx="4020547" cy="2963460"/>
          </a:xfrm>
          <a:prstGeom prst="rect">
            <a:avLst/>
          </a:prstGeom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Compound formation, Quasi-Fission :  </a:t>
            </a:r>
            <a:r>
              <a:rPr lang="en-US" sz="2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58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+ </a:t>
            </a:r>
            <a:r>
              <a:rPr lang="en-US" sz="2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Pb</a:t>
            </a:r>
            <a:endParaRPr lang="en-US" sz="2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3200400"/>
            <a:ext cx="1371600" cy="81824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1676400" y="2788506"/>
            <a:ext cx="914400" cy="1097694"/>
          </a:xfrm>
          <a:prstGeom prst="straightConnector1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329" y="741374"/>
            <a:ext cx="3225800" cy="58249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H="1">
            <a:off x="2237429" y="1187728"/>
            <a:ext cx="2791771" cy="793472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445810"/>
            <a:ext cx="2297960" cy="200549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 bwMode="auto">
          <a:xfrm>
            <a:off x="5099918" y="605231"/>
            <a:ext cx="3967882" cy="3052369"/>
          </a:xfrm>
          <a:prstGeom prst="rect">
            <a:avLst/>
          </a:prstGeom>
          <a:noFill/>
          <a:ln w="31750" cap="flat" cmpd="dbl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7635" y="1688421"/>
            <a:ext cx="1653046" cy="447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3276" y="2310818"/>
            <a:ext cx="1272046" cy="477688"/>
          </a:xfrm>
          <a:prstGeom prst="rect">
            <a:avLst/>
          </a:prstGeom>
        </p:spPr>
      </p:pic>
      <p:cxnSp>
        <p:nvCxnSpPr>
          <p:cNvPr id="7169" name="Straight Connector 7168"/>
          <p:cNvCxnSpPr/>
          <p:nvPr/>
        </p:nvCxnSpPr>
        <p:spPr bwMode="auto">
          <a:xfrm flipH="1">
            <a:off x="7092629" y="1983570"/>
            <a:ext cx="886771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75" name="Straight Arrow Connector 7174"/>
          <p:cNvCxnSpPr/>
          <p:nvPr/>
        </p:nvCxnSpPr>
        <p:spPr bwMode="auto">
          <a:xfrm flipH="1">
            <a:off x="5107118" y="1988400"/>
            <a:ext cx="2014311" cy="350520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8448"/>
      </p:ext>
    </p:extLst>
  </p:cSld>
  <p:clrMapOvr>
    <a:masterClrMapping/>
  </p:clrMapOvr>
  <p:transition advClick="0"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Barrier penetration, Quasi-Elastic (QE) : 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238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U(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5.4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MeV/u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+ C</a:t>
            </a:r>
            <a:endParaRPr 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73" y="609600"/>
            <a:ext cx="4468634" cy="26210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99918" y="1081090"/>
            <a:ext cx="3967882" cy="900110"/>
            <a:chOff x="5099918" y="571764"/>
            <a:chExt cx="3967882" cy="900110"/>
          </a:xfrm>
        </p:grpSpPr>
        <p:sp>
          <p:nvSpPr>
            <p:cNvPr id="2" name="Rectangle 1"/>
            <p:cNvSpPr/>
            <p:nvPr/>
          </p:nvSpPr>
          <p:spPr>
            <a:xfrm>
              <a:off x="5257800" y="571764"/>
              <a:ext cx="35814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sz="1050" i="1" baseline="-25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sz="1050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05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1050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sz="105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denotes  the  transmission  coefficient  of   the  </a:t>
              </a:r>
              <a:r>
                <a:rPr lang="en-US" sz="1050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sz="105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sz="105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th</a:t>
              </a:r>
              <a:r>
                <a:rPr lang="en-US" sz="105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partial wave  through  the  barrier  in  the total  potential </a:t>
              </a:r>
              <a:endParaRPr lang="en-US" sz="105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4636" y="1115453"/>
              <a:ext cx="3138446" cy="3414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966290"/>
              <a:ext cx="1657350" cy="18552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5099918" y="605232"/>
              <a:ext cx="3967882" cy="866642"/>
            </a:xfrm>
            <a:prstGeom prst="rect">
              <a:avLst/>
            </a:prstGeom>
            <a:noFill/>
            <a:ln w="31750" cap="flat" cmpd="dbl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4" name="Straight Arrow Connector 23"/>
          <p:cNvCxnSpPr>
            <a:stCxn id="23" idx="1"/>
          </p:cNvCxnSpPr>
          <p:nvPr/>
        </p:nvCxnSpPr>
        <p:spPr bwMode="auto">
          <a:xfrm flipH="1">
            <a:off x="2548590" y="1547879"/>
            <a:ext cx="2551328" cy="769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606503"/>
            <a:ext cx="4114806" cy="3099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093" y="3567735"/>
            <a:ext cx="4139107" cy="313786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>
            <a:off x="3505200" y="2743200"/>
            <a:ext cx="1905000" cy="89893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324100" y="1983735"/>
            <a:ext cx="261218" cy="1003178"/>
          </a:xfrm>
          <a:prstGeom prst="straightConnector1">
            <a:avLst/>
          </a:prstGeom>
          <a:noFill/>
          <a:ln w="15875" cap="flat" cmpd="sng" algn="ctr">
            <a:solidFill>
              <a:srgbClr val="2717F9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2585318" y="3230626"/>
            <a:ext cx="70030" cy="268654"/>
          </a:xfrm>
          <a:prstGeom prst="straightConnector1">
            <a:avLst/>
          </a:prstGeom>
          <a:noFill/>
          <a:ln w="15875" cap="flat" cmpd="sng" algn="ctr">
            <a:solidFill>
              <a:srgbClr val="2717F9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90299"/>
      </p:ext>
    </p:extLst>
  </p:cSld>
  <p:clrMapOvr>
    <a:masterClrMapping/>
  </p:clrMapOvr>
  <p:transition advClick="0"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7" y="602060"/>
            <a:ext cx="4539735" cy="2609043"/>
          </a:xfrm>
          <a:prstGeom prst="rect">
            <a:avLst/>
          </a:prstGeom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Barrier penetration, Quasi-Elastic (QE) : 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238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U(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20.0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MeV/u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+ C</a:t>
            </a:r>
            <a:endParaRPr 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99918" y="1081090"/>
            <a:ext cx="3967882" cy="900110"/>
            <a:chOff x="5099918" y="571764"/>
            <a:chExt cx="3967882" cy="900110"/>
          </a:xfrm>
        </p:grpSpPr>
        <p:sp>
          <p:nvSpPr>
            <p:cNvPr id="2" name="Rectangle 1"/>
            <p:cNvSpPr/>
            <p:nvPr/>
          </p:nvSpPr>
          <p:spPr>
            <a:xfrm>
              <a:off x="5257800" y="571764"/>
              <a:ext cx="35814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sz="1050" i="1" baseline="-25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sz="1050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05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1050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sz="105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denotes  the  transmission  coefficient  of   the  </a:t>
              </a:r>
              <a:r>
                <a:rPr lang="en-US" sz="1050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sz="105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sz="105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th</a:t>
              </a:r>
              <a:r>
                <a:rPr lang="en-US" sz="105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partial wave  through  the  barrier  in  the total  potential </a:t>
              </a:r>
              <a:endParaRPr lang="en-US" sz="105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4636" y="1115453"/>
              <a:ext cx="3138446" cy="3414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966290"/>
              <a:ext cx="1657350" cy="18552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5099918" y="605232"/>
              <a:ext cx="3967882" cy="866642"/>
            </a:xfrm>
            <a:prstGeom prst="rect">
              <a:avLst/>
            </a:prstGeom>
            <a:noFill/>
            <a:ln w="31750" cap="flat" cmpd="dbl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4" name="Straight Arrow Connector 23"/>
          <p:cNvCxnSpPr>
            <a:stCxn id="23" idx="1"/>
          </p:cNvCxnSpPr>
          <p:nvPr/>
        </p:nvCxnSpPr>
        <p:spPr bwMode="auto">
          <a:xfrm flipH="1">
            <a:off x="2548590" y="1547879"/>
            <a:ext cx="2551328" cy="769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505200" y="2743200"/>
            <a:ext cx="1905000" cy="898937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324100" y="1983735"/>
            <a:ext cx="261218" cy="1003178"/>
          </a:xfrm>
          <a:prstGeom prst="straightConnector1">
            <a:avLst/>
          </a:prstGeom>
          <a:noFill/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2585318" y="3230626"/>
            <a:ext cx="70030" cy="268654"/>
          </a:xfrm>
          <a:prstGeom prst="straightConnector1">
            <a:avLst/>
          </a:prstGeom>
          <a:noFill/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3694618"/>
            <a:ext cx="3962400" cy="302515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V="1">
            <a:off x="3581400" y="1906582"/>
            <a:ext cx="813282" cy="2741618"/>
          </a:xfrm>
          <a:prstGeom prst="straightConnector1">
            <a:avLst/>
          </a:prstGeom>
          <a:noFill/>
          <a:ln w="25400" cap="flat" cmpd="sng" algn="ctr">
            <a:solidFill>
              <a:srgbClr val="2717F9"/>
            </a:solidFill>
            <a:prstDash val="dash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3382" y="3698586"/>
            <a:ext cx="3979618" cy="30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16747"/>
      </p:ext>
    </p:extLst>
  </p:cSld>
  <p:clrMapOvr>
    <a:masterClrMapping/>
  </p:clrMapOvr>
  <p:transition advClick="0" advTm="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37" y="1214846"/>
            <a:ext cx="3947281" cy="5477236"/>
          </a:xfrm>
          <a:prstGeom prst="rect">
            <a:avLst/>
          </a:prstGeom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Fusion – Fission or Residue?</a:t>
            </a:r>
            <a:endParaRPr lang="en-US" sz="2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1626" y="556768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step compound de-excitation plot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3581400" cy="207272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8015" y="3391541"/>
            <a:ext cx="3803714" cy="2870314"/>
            <a:chOff x="270786" y="3352800"/>
            <a:chExt cx="3803714" cy="2870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786" y="3352800"/>
              <a:ext cx="3803714" cy="28703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90542" y="4063686"/>
              <a:ext cx="6383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fission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474183">
              <a:off x="917417" y="5337168"/>
              <a:ext cx="9845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C00000"/>
                  </a:solidFill>
                </a:rPr>
                <a:t>evaporation</a:t>
              </a: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4648200" y="5105400"/>
            <a:ext cx="3124200" cy="533400"/>
          </a:xfrm>
          <a:prstGeom prst="roundRect">
            <a:avLst/>
          </a:prstGeom>
          <a:solidFill>
            <a:srgbClr val="F3FDB9">
              <a:alpha val="11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90800" y="2971800"/>
            <a:ext cx="0" cy="32821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680952" y="2400941"/>
            <a:ext cx="967248" cy="266201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00267"/>
      </p:ext>
    </p:extLst>
  </p:cSld>
  <p:clrMapOvr>
    <a:masterClrMapping/>
  </p:clrMapOvr>
  <p:transition advClick="0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LISE</a:t>
            </a:r>
            <a:r>
              <a:rPr lang="en-US" sz="2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++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reaction interpretation from R &amp; 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92" y="2365904"/>
            <a:ext cx="4686591" cy="426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581400"/>
            <a:ext cx="1738530" cy="296946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376084" y="5562600"/>
            <a:ext cx="1743446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119530" y="5300591"/>
            <a:ext cx="1461870" cy="360332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1954308" y="4346068"/>
            <a:ext cx="6122892" cy="594825"/>
          </a:xfrm>
          <a:prstGeom prst="straightConnector1">
            <a:avLst/>
          </a:prstGeom>
          <a:noFill/>
          <a:ln w="15875" cap="flat" cmpd="sng" algn="ctr">
            <a:solidFill>
              <a:srgbClr val="2717F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914814" y="4225554"/>
            <a:ext cx="5552786" cy="241028"/>
          </a:xfrm>
          <a:prstGeom prst="straightConnector1">
            <a:avLst/>
          </a:prstGeom>
          <a:noFill/>
          <a:ln w="15875" cap="flat" cmpd="sng" algn="ctr">
            <a:solidFill>
              <a:srgbClr val="2717F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20" y="560645"/>
            <a:ext cx="3181350" cy="258055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>
            <a:off x="965827" y="2195574"/>
            <a:ext cx="634373" cy="2447906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68" name="Rounded Rectangle 7167"/>
          <p:cNvSpPr/>
          <p:nvPr/>
        </p:nvSpPr>
        <p:spPr bwMode="auto">
          <a:xfrm>
            <a:off x="228600" y="2003328"/>
            <a:ext cx="3105892" cy="192246"/>
          </a:xfrm>
          <a:prstGeom prst="roundRect">
            <a:avLst/>
          </a:prstGeom>
          <a:noFill/>
          <a:ln w="349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7177" name="Footer Placeholder 71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0220"/>
      </p:ext>
    </p:extLst>
  </p:cSld>
  <p:clrMapOvr>
    <a:masterClrMapping/>
  </p:clrMapOvr>
  <p:transition advClick="0" advTm="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What cross sections will be used in LISE</a:t>
            </a:r>
            <a:r>
              <a:rPr lang="en-US" sz="2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++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to get rates?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82" y="3276600"/>
            <a:ext cx="1988115" cy="3249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09600"/>
            <a:ext cx="3245239" cy="2343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762000"/>
            <a:ext cx="3567457" cy="5537167"/>
          </a:xfrm>
          <a:prstGeom prst="rect">
            <a:avLst/>
          </a:prstGeom>
          <a:ln>
            <a:solidFill>
              <a:srgbClr val="2717F9"/>
            </a:solidFill>
          </a:ln>
        </p:spPr>
      </p:pic>
      <p:sp>
        <p:nvSpPr>
          <p:cNvPr id="19" name="Rounded Rectangle 18"/>
          <p:cNvSpPr/>
          <p:nvPr/>
        </p:nvSpPr>
        <p:spPr bwMode="auto">
          <a:xfrm>
            <a:off x="1809916" y="2751225"/>
            <a:ext cx="1009484" cy="144375"/>
          </a:xfrm>
          <a:prstGeom prst="roundRect">
            <a:avLst/>
          </a:prstGeom>
          <a:noFill/>
          <a:ln w="31750" cap="flat" cmpd="sng" algn="ctr">
            <a:solidFill>
              <a:srgbClr val="2717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 bwMode="auto">
          <a:xfrm>
            <a:off x="2314658" y="2895600"/>
            <a:ext cx="504742" cy="2100658"/>
          </a:xfrm>
          <a:prstGeom prst="straightConnector1">
            <a:avLst/>
          </a:prstGeom>
          <a:noFill/>
          <a:ln w="12700" cap="flat" cmpd="sng" algn="ctr">
            <a:solidFill>
              <a:srgbClr val="2717F9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505200" y="5140633"/>
            <a:ext cx="1802060" cy="726769"/>
          </a:xfrm>
          <a:prstGeom prst="straightConnector1">
            <a:avLst/>
          </a:prstGeom>
          <a:noFill/>
          <a:ln w="12700" cap="flat" cmpd="sng" algn="ctr">
            <a:solidFill>
              <a:srgbClr val="2717F9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Rounded Rectangle 26"/>
          <p:cNvSpPr/>
          <p:nvPr/>
        </p:nvSpPr>
        <p:spPr bwMode="auto">
          <a:xfrm>
            <a:off x="1908238" y="4996258"/>
            <a:ext cx="1619084" cy="144375"/>
          </a:xfrm>
          <a:prstGeom prst="roundRect">
            <a:avLst/>
          </a:prstGeom>
          <a:noFill/>
          <a:ln w="31750" cap="flat" cmpd="sng" algn="ctr">
            <a:solidFill>
              <a:srgbClr val="2717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715322" y="1782748"/>
            <a:ext cx="812000" cy="115867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63014" y="4230330"/>
            <a:ext cx="2084142" cy="1524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257800" y="5504017"/>
            <a:ext cx="2286000" cy="197149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601041" y="5068445"/>
            <a:ext cx="1656759" cy="379174"/>
          </a:xfrm>
          <a:prstGeom prst="straightConnector1">
            <a:avLst/>
          </a:prstGeom>
          <a:noFill/>
          <a:ln w="12700" cap="flat" cmpd="sng" algn="ctr">
            <a:solidFill>
              <a:srgbClr val="2717F9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31" idx="1"/>
          </p:cNvCxnSpPr>
          <p:nvPr/>
        </p:nvCxnSpPr>
        <p:spPr bwMode="auto">
          <a:xfrm>
            <a:off x="3502124" y="1871020"/>
            <a:ext cx="1760890" cy="243551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477000" y="4382730"/>
            <a:ext cx="120444" cy="112128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77" name="TextBox 7176"/>
          <p:cNvSpPr txBox="1"/>
          <p:nvPr/>
        </p:nvSpPr>
        <p:spPr>
          <a:xfrm>
            <a:off x="130278" y="4109732"/>
            <a:ext cx="1679638" cy="769441"/>
          </a:xfrm>
          <a:prstGeom prst="rect">
            <a:avLst/>
          </a:prstGeom>
          <a:solidFill>
            <a:srgbClr val="F3FDB9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LISE</a:t>
            </a:r>
            <a:r>
              <a:rPr lang="en-US" sz="1100" baseline="30000" dirty="0"/>
              <a:t>++</a:t>
            </a:r>
            <a:r>
              <a:rPr lang="en-US" sz="1100" dirty="0"/>
              <a:t> still  uses </a:t>
            </a:r>
            <a:br>
              <a:rPr lang="en-US" sz="1100" dirty="0"/>
            </a:br>
            <a:r>
              <a:rPr lang="en-US" sz="1100" dirty="0"/>
              <a:t>the Bass formalism to calculate fragment rates !!!!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1962" y="4762447"/>
            <a:ext cx="1679638" cy="938719"/>
          </a:xfrm>
          <a:prstGeom prst="rect">
            <a:avLst/>
          </a:prstGeom>
          <a:solidFill>
            <a:srgbClr val="F3FDB9">
              <a:alpha val="73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C3300"/>
                </a:solidFill>
              </a:rPr>
              <a:t>You have to use this calculated factor later to take into account the analysis of partial cross sections</a:t>
            </a:r>
          </a:p>
        </p:txBody>
      </p:sp>
      <p:sp>
        <p:nvSpPr>
          <p:cNvPr id="7178" name="Footer Placeholder 71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63619"/>
      </p:ext>
    </p:extLst>
  </p:cSld>
  <p:clrMapOvr>
    <a:masterClrMapping/>
  </p:clrMapOvr>
  <p:transition advClick="0"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Fusion dialog warning message for barrier settings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4648200" cy="33559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514600" y="2417915"/>
            <a:ext cx="2743200" cy="249085"/>
          </a:xfrm>
          <a:prstGeom prst="roundRect">
            <a:avLst/>
          </a:prstGeom>
          <a:solidFill>
            <a:srgbClr val="F3FDB9">
              <a:alpha val="11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164" y="3200400"/>
            <a:ext cx="25081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You will get this message if</a:t>
            </a:r>
          </a:p>
          <a:p>
            <a:endParaRPr lang="en-US" sz="1200" dirty="0"/>
          </a:p>
          <a:p>
            <a:endParaRPr lang="en-US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The compound  Z &gt; 95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In-built fission model 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Barfit</a:t>
            </a:r>
            <a:r>
              <a:rPr lang="en-US" sz="1200" dirty="0"/>
              <a:t>, </a:t>
            </a:r>
            <a:r>
              <a:rPr lang="en-US" sz="1200" dirty="0" err="1"/>
              <a:t>FisRot</a:t>
            </a:r>
            <a:r>
              <a:rPr lang="en-US" sz="1200" dirty="0"/>
              <a:t>, or LDM) </a:t>
            </a:r>
            <a:br>
              <a:rPr lang="en-US" sz="1200" dirty="0"/>
            </a:br>
            <a:r>
              <a:rPr lang="en-US" sz="1200" dirty="0"/>
              <a:t>was selected</a:t>
            </a:r>
            <a:br>
              <a:rPr lang="en-US" sz="1200" dirty="0"/>
            </a:br>
            <a:endParaRPr lang="en-US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 err="1"/>
              <a:t>BarFac</a:t>
            </a:r>
            <a:r>
              <a:rPr lang="en-US" sz="1200" dirty="0"/>
              <a:t>” parameter &lt; 1.2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l"/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410200" y="2743201"/>
            <a:ext cx="533400" cy="45719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5485042" y="1464171"/>
            <a:ext cx="2857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8000"/>
                </a:solidFill>
              </a:rPr>
              <a:t>Go to the Fission barrier dialog </a:t>
            </a:r>
          </a:p>
          <a:p>
            <a:r>
              <a:rPr lang="en-US" sz="1100" dirty="0">
                <a:solidFill>
                  <a:srgbClr val="008000"/>
                </a:solidFill>
              </a:rPr>
              <a:t>to modify settings for this SHN region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943103" y="1828800"/>
            <a:ext cx="619497" cy="485058"/>
          </a:xfrm>
          <a:prstGeom prst="straightConnector1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79634"/>
      </p:ext>
    </p:extLst>
  </p:cSld>
  <p:clrMapOvr>
    <a:masterClrMapping/>
  </p:clrMapOvr>
  <p:transition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/>
                </a:solidFill>
                <a:cs typeface="Times New Roman" charset="0"/>
              </a:rPr>
              <a:t>Fission barrier dialog modification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3733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Fission barrier and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Yrast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line plots as function of  L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Fission barriers from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P.Moller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al., PRC91(2015)024310</a:t>
            </a:r>
          </a:p>
          <a:p>
            <a:pPr marL="457200" indent="-457200" algn="l">
              <a:spcAft>
                <a:spcPts val="1200"/>
              </a:spcAft>
              <a:buAutoNum type="arabicPeriod"/>
            </a:pP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BarFac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parameter for the SHE region</a:t>
            </a:r>
          </a:p>
          <a:p>
            <a:pPr marL="457200" indent="-457200" algn="l">
              <a:spcAft>
                <a:spcPts val="1200"/>
              </a:spcAft>
              <a:buAutoNum type="arabicPeriod"/>
            </a:pP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Sierk’s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fission barrier validity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24" y="775864"/>
            <a:ext cx="4622847" cy="2472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3778553"/>
            <a:ext cx="6281551" cy="29323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7712528" y="2795452"/>
            <a:ext cx="1039586" cy="22642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812972" y="3020488"/>
            <a:ext cx="1789611" cy="64468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657600" y="1350798"/>
            <a:ext cx="3944983" cy="144465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0326"/>
      </p:ext>
    </p:extLst>
  </p:cSld>
  <p:clrMapOvr>
    <a:masterClrMapping/>
  </p:clrMapOvr>
  <p:transition advClick="0" advTm="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238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 (20.6 MeV/u) with Be vs. C targets</a:t>
            </a:r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132802" y="1622320"/>
            <a:ext cx="0" cy="29412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5392" y="3841955"/>
            <a:ext cx="4279124" cy="2787445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2" y="687275"/>
            <a:ext cx="4279124" cy="2787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843" y="628391"/>
            <a:ext cx="3326081" cy="21979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105400" y="4706051"/>
            <a:ext cx="3738716" cy="2042790"/>
            <a:chOff x="5100484" y="4563527"/>
            <a:chExt cx="3738716" cy="2042790"/>
          </a:xfrm>
        </p:grpSpPr>
        <p:pic>
          <p:nvPicPr>
            <p:cNvPr id="20" name="Picture 19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25924" y="4563527"/>
              <a:ext cx="2209800" cy="134062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100484" y="6052319"/>
              <a:ext cx="37387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Carbon target.. 50% split… Why?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This is due to difference of moments of inertia between C+U and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</a:rPr>
                <a:t>Be+U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 just above where fission barrier go to zero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779" y="3213336"/>
            <a:ext cx="2969957" cy="13248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2515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32" y="895563"/>
            <a:ext cx="5553818" cy="4217027"/>
          </a:xfrm>
          <a:prstGeom prst="rect">
            <a:avLst/>
          </a:prstGeom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Fission channels for  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238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 (20 MeV/u) +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Be,C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reactions</a:t>
            </a:r>
            <a:endParaRPr 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8" y="5387186"/>
            <a:ext cx="2366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Compound fission ~100%</a:t>
            </a:r>
          </a:p>
          <a:p>
            <a:r>
              <a:rPr lang="en-US" sz="1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Fissile Z = 96</a:t>
            </a:r>
          </a:p>
          <a:p>
            <a:r>
              <a:rPr lang="en-US" sz="1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High Excitation Energy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097" y="5396375"/>
            <a:ext cx="25106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9900"/>
                </a:solidFill>
              </a:rPr>
              <a:t>Sequential fission after DIC</a:t>
            </a:r>
          </a:p>
          <a:p>
            <a:r>
              <a:rPr lang="en-US" sz="1400" b="1" dirty="0">
                <a:solidFill>
                  <a:srgbClr val="FF9900"/>
                </a:solidFill>
              </a:rPr>
              <a:t>Fissile Z &lt; 92</a:t>
            </a:r>
          </a:p>
          <a:p>
            <a:r>
              <a:rPr lang="en-US" sz="1400" b="1" dirty="0">
                <a:solidFill>
                  <a:srgbClr val="FF9900"/>
                </a:solidFill>
              </a:rPr>
              <a:t>High Excitation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4148" y="5380944"/>
            <a:ext cx="2103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610FC"/>
                </a:solidFill>
              </a:rPr>
              <a:t>Partially go to fission</a:t>
            </a:r>
          </a:p>
          <a:p>
            <a:r>
              <a:rPr lang="en-US" sz="1400" b="1" dirty="0">
                <a:solidFill>
                  <a:srgbClr val="F610FC"/>
                </a:solidFill>
              </a:rPr>
              <a:t>Fissile Z~92</a:t>
            </a:r>
          </a:p>
          <a:p>
            <a:r>
              <a:rPr lang="en-US" sz="1400" b="1" dirty="0">
                <a:solidFill>
                  <a:srgbClr val="F610FC"/>
                </a:solidFill>
              </a:rPr>
              <a:t>Low Excitation Energy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168893" y="4535409"/>
            <a:ext cx="1030348" cy="845535"/>
          </a:xfrm>
          <a:prstGeom prst="straightConnector1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143570" y="4341240"/>
            <a:ext cx="40488" cy="986143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287297" y="4341239"/>
            <a:ext cx="252022" cy="986144"/>
          </a:xfrm>
          <a:prstGeom prst="straightConnector1">
            <a:avLst/>
          </a:prstGeom>
          <a:noFill/>
          <a:ln w="127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72115" y="4375735"/>
            <a:ext cx="994535" cy="95164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132802" y="1895445"/>
            <a:ext cx="0" cy="29412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4455"/>
      </p:ext>
    </p:extLst>
  </p:cSld>
  <p:clrMapOvr>
    <a:masterClrMapping/>
  </p:clrMapOvr>
  <p:transition advClick="0" advTm="2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00" b="1" dirty="0"/>
              <a:t>Experimental study of barrier distributions for </a:t>
            </a:r>
            <a:r>
              <a:rPr lang="en-US" sz="2000" b="1" baseline="30000" dirty="0"/>
              <a:t>58</a:t>
            </a:r>
            <a:r>
              <a:rPr lang="en-US" sz="2000" b="1" dirty="0"/>
              <a:t>Ni+</a:t>
            </a:r>
            <a:r>
              <a:rPr lang="en-US" sz="2000" b="1" baseline="30000" dirty="0"/>
              <a:t>60</a:t>
            </a:r>
            <a:r>
              <a:rPr lang="en-US" sz="2000" b="1" dirty="0"/>
              <a:t>Ni</a:t>
            </a:r>
            <a:endParaRPr 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98" y="3811087"/>
            <a:ext cx="5214623" cy="2925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2589" y="765891"/>
            <a:ext cx="275971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Dr. Elizabeth Williams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MT"/>
              </a:rPr>
              <a:t>Department of Nuclear Physics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MT"/>
              </a:rPr>
              <a:t>The Australian National University, Canberra, ACT, Australia</a:t>
            </a:r>
          </a:p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AIP Congress, Canberra, ACT</a:t>
            </a:r>
          </a:p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9 December 2014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70" y="765890"/>
            <a:ext cx="2487697" cy="2712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03" y="1023478"/>
            <a:ext cx="2280391" cy="21970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19328" y="5196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B04C2"/>
                </a:solidFill>
                <a:hlinkClick r:id="rId6"/>
              </a:rPr>
              <a:t>http://aip2014.org.au/cms/uploads/presentation/elizabeth_williams.pdf</a:t>
            </a:r>
            <a:endParaRPr lang="en-US" sz="1000" dirty="0">
              <a:solidFill>
                <a:srgbClr val="1B04C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536722" y="3831838"/>
            <a:ext cx="685800" cy="227513"/>
          </a:xfrm>
          <a:prstGeom prst="roundRect">
            <a:avLst/>
          </a:prstGeom>
          <a:solidFill>
            <a:srgbClr val="F3FDB9">
              <a:alpha val="20000"/>
            </a:srgbClr>
          </a:solidFill>
          <a:ln w="12700" cap="flat" cmpd="sng" algn="ctr">
            <a:solidFill>
              <a:srgbClr val="D31B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95800" y="3835383"/>
            <a:ext cx="1905000" cy="227513"/>
          </a:xfrm>
          <a:prstGeom prst="roundRect">
            <a:avLst/>
          </a:prstGeom>
          <a:solidFill>
            <a:srgbClr val="F3FDB9">
              <a:alpha val="20000"/>
            </a:srgbClr>
          </a:solidFill>
          <a:ln w="12700" cap="flat" cmpd="sng" algn="ctr">
            <a:solidFill>
              <a:srgbClr val="D31B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5350"/>
      </p:ext>
    </p:extLst>
  </p:cSld>
  <p:clrMapOvr>
    <a:masterClrMapping/>
  </p:clrMapOvr>
  <p:transition advClick="0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36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(1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MeV/u)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+ 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12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C, 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238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</a:t>
            </a:r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2" descr="Image result for spartans logo"/>
          <p:cNvSpPr>
            <a:spLocks noChangeAspect="1" noChangeArrowheads="1"/>
          </p:cNvSpPr>
          <p:nvPr/>
        </p:nvSpPr>
        <p:spPr bwMode="auto">
          <a:xfrm>
            <a:off x="155575" y="-555625"/>
            <a:ext cx="10191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58323"/>
            <a:ext cx="4114800" cy="3023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008" y="4038600"/>
            <a:ext cx="3044602" cy="2590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69640" y="565087"/>
            <a:ext cx="4114800" cy="3023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170" y="762000"/>
            <a:ext cx="342823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58" y="1143000"/>
            <a:ext cx="635110" cy="461665"/>
          </a:xfrm>
          <a:prstGeom prst="rect">
            <a:avLst/>
          </a:prstGeom>
          <a:solidFill>
            <a:srgbClr val="F3FDB9"/>
          </a:solidFill>
          <a:ln w="15875">
            <a:solidFill>
              <a:srgbClr val="D31BB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12</a:t>
            </a:r>
            <a:r>
              <a:rPr lang="en-U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75" y="4191000"/>
            <a:ext cx="748923" cy="461665"/>
          </a:xfrm>
          <a:prstGeom prst="rect">
            <a:avLst/>
          </a:prstGeom>
          <a:solidFill>
            <a:srgbClr val="F3FDB9"/>
          </a:solidFill>
          <a:ln w="15875">
            <a:solidFill>
              <a:srgbClr val="D31BB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238</a:t>
            </a:r>
            <a:r>
              <a:rPr lang="en-US" sz="2400" dirty="0"/>
              <a:t>U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6704" y="3669888"/>
            <a:ext cx="9067800" cy="0"/>
          </a:xfrm>
          <a:prstGeom prst="line">
            <a:avLst/>
          </a:prstGeom>
          <a:noFill/>
          <a:ln w="34925" cap="flat" cmpd="dbl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73209203"/>
      </p:ext>
    </p:extLst>
  </p:cSld>
  <p:clrMapOvr>
    <a:masterClrMapping/>
  </p:clrMapOvr>
  <p:transition advClick="0" advTm="2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40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Ar + 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208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Pb</a:t>
            </a:r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2" descr="Image result for spartans logo"/>
          <p:cNvSpPr>
            <a:spLocks noChangeAspect="1" noChangeArrowheads="1"/>
          </p:cNvSpPr>
          <p:nvPr/>
        </p:nvSpPr>
        <p:spPr bwMode="auto">
          <a:xfrm>
            <a:off x="155575" y="-555625"/>
            <a:ext cx="10191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533400"/>
            <a:ext cx="3017520" cy="310896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80" y="3749040"/>
            <a:ext cx="3017520" cy="310896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78480" y="535305"/>
            <a:ext cx="3017520" cy="310896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49040"/>
            <a:ext cx="3017520" cy="310896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26480" y="3749040"/>
            <a:ext cx="3017520" cy="3108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71575"/>
            <a:ext cx="2876549" cy="16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06815"/>
      </p:ext>
    </p:extLst>
  </p:cSld>
  <p:clrMapOvr>
    <a:masterClrMapping/>
  </p:clrMapOvr>
  <p:transition advClick="0" advTm="2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Acknowledgements</a:t>
            </a:r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750" y="2564345"/>
            <a:ext cx="6598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003A48"/>
                </a:solidFill>
              </a:rPr>
              <a:t>I would like to acknowledge to </a:t>
            </a:r>
            <a:br>
              <a:rPr lang="en-US" sz="1600" dirty="0">
                <a:solidFill>
                  <a:srgbClr val="003A48"/>
                </a:solidFill>
              </a:rPr>
            </a:br>
            <a:r>
              <a:rPr lang="en-US" sz="1600" dirty="0">
                <a:solidFill>
                  <a:srgbClr val="003A48"/>
                </a:solidFill>
              </a:rPr>
              <a:t>Profs. </a:t>
            </a:r>
            <a:r>
              <a:rPr lang="en-US" sz="1600" dirty="0" err="1">
                <a:solidFill>
                  <a:srgbClr val="003A48"/>
                </a:solidFill>
              </a:rPr>
              <a:t>D.J.Morrissey</a:t>
            </a:r>
            <a:r>
              <a:rPr lang="en-US" sz="1600" dirty="0">
                <a:solidFill>
                  <a:srgbClr val="003A48"/>
                </a:solidFill>
              </a:rPr>
              <a:t>,  </a:t>
            </a:r>
            <a:r>
              <a:rPr lang="en-US" sz="1600" dirty="0" err="1">
                <a:solidFill>
                  <a:srgbClr val="003A48"/>
                </a:solidFill>
              </a:rPr>
              <a:t>M.Thoennessenn</a:t>
            </a:r>
            <a:r>
              <a:rPr lang="en-US" sz="1600" dirty="0">
                <a:solidFill>
                  <a:srgbClr val="003A48"/>
                </a:solidFill>
              </a:rPr>
              <a:t>, </a:t>
            </a:r>
            <a:br>
              <a:rPr lang="en-US" sz="1600" dirty="0">
                <a:solidFill>
                  <a:srgbClr val="003A48"/>
                </a:solidFill>
              </a:rPr>
            </a:br>
            <a:r>
              <a:rPr lang="en-US" sz="1600" dirty="0" err="1">
                <a:solidFill>
                  <a:srgbClr val="003A48"/>
                </a:solidFill>
              </a:rPr>
              <a:t>Z.Kohley</a:t>
            </a:r>
            <a:r>
              <a:rPr lang="en-US" sz="1600" dirty="0">
                <a:solidFill>
                  <a:srgbClr val="003A48"/>
                </a:solidFill>
              </a:rPr>
              <a:t> (NSCL/MSU), </a:t>
            </a:r>
            <a:br>
              <a:rPr lang="en-US" sz="1600" dirty="0">
                <a:solidFill>
                  <a:srgbClr val="003A48"/>
                </a:solidFill>
              </a:rPr>
            </a:br>
            <a:r>
              <a:rPr lang="en-US" sz="1600" dirty="0" err="1">
                <a:solidFill>
                  <a:srgbClr val="003A48"/>
                </a:solidFill>
              </a:rPr>
              <a:t>Dr.G.Knyazheva</a:t>
            </a:r>
            <a:r>
              <a:rPr lang="en-US" sz="1600" dirty="0">
                <a:solidFill>
                  <a:srgbClr val="003A48"/>
                </a:solidFill>
              </a:rPr>
              <a:t> (FLNR/</a:t>
            </a:r>
            <a:r>
              <a:rPr lang="en-US" sz="1600" dirty="0" err="1">
                <a:solidFill>
                  <a:srgbClr val="003A48"/>
                </a:solidFill>
              </a:rPr>
              <a:t>Dubna</a:t>
            </a:r>
            <a:r>
              <a:rPr lang="en-US" sz="1600" dirty="0">
                <a:solidFill>
                  <a:srgbClr val="003A48"/>
                </a:solidFill>
              </a:rPr>
              <a:t>), </a:t>
            </a:r>
            <a:br>
              <a:rPr lang="en-US" sz="1600" dirty="0">
                <a:solidFill>
                  <a:srgbClr val="003A48"/>
                </a:solidFill>
              </a:rPr>
            </a:br>
            <a:r>
              <a:rPr lang="en-US" sz="1600" dirty="0">
                <a:solidFill>
                  <a:srgbClr val="003A48"/>
                </a:solidFill>
              </a:rPr>
              <a:t> for fruitful discussions.</a:t>
            </a:r>
          </a:p>
        </p:txBody>
      </p:sp>
      <p:sp>
        <p:nvSpPr>
          <p:cNvPr id="4" name="AutoShape 2" descr="Image result for spartans logo"/>
          <p:cNvSpPr>
            <a:spLocks noChangeAspect="1" noChangeArrowheads="1"/>
          </p:cNvSpPr>
          <p:nvPr/>
        </p:nvSpPr>
        <p:spPr bwMode="auto">
          <a:xfrm>
            <a:off x="155575" y="-555625"/>
            <a:ext cx="10191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4440"/>
      </p:ext>
    </p:extLst>
  </p:cSld>
  <p:clrMapOvr>
    <a:masterClrMapping/>
  </p:clrMapOvr>
  <p:transition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/>
                </a:solidFill>
                <a:cs typeface="Times New Roman" charset="0"/>
              </a:rPr>
              <a:t>Fission barrier dialog modification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3733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Fission barrier and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Yrast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line plots as function of  L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New Fission barriers from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P.Moller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et al., PRC91(2015)024310</a:t>
            </a:r>
          </a:p>
          <a:p>
            <a:pPr marL="457200" indent="-457200" algn="l">
              <a:spcAft>
                <a:spcPts val="1200"/>
              </a:spcAft>
              <a:buAutoNum type="arabicPeriod"/>
            </a:pP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BarFac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parameter for the SHE region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Sierk’s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fission barrier validity</a:t>
            </a:r>
          </a:p>
          <a:p>
            <a:pPr algn="l">
              <a:spcAft>
                <a:spcPts val="1200"/>
              </a:spcAft>
            </a:pPr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95" y="3810000"/>
            <a:ext cx="3481579" cy="25072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68508"/>
            <a:ext cx="4138765" cy="221351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4375658" y="2416733"/>
            <a:ext cx="1665549" cy="191926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3429000" y="2607987"/>
            <a:ext cx="1948531" cy="1226595"/>
          </a:xfrm>
          <a:prstGeom prst="straightConnector1">
            <a:avLst/>
          </a:pr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727023" y="3340641"/>
            <a:ext cx="3959777" cy="577081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It looks like a high Barrier value with AME2012 use.</a:t>
            </a:r>
          </a:p>
          <a:p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But LISE</a:t>
            </a:r>
            <a:r>
              <a:rPr lang="en-US" sz="1050" baseline="30000" dirty="0">
                <a:solidFill>
                  <a:schemeClr val="accent6">
                    <a:lumMod val="50000"/>
                  </a:schemeClr>
                </a:solidFill>
              </a:rPr>
              <a:t>++</a:t>
            </a:r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 allows to load an user mass excess table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1435"/>
      </p:ext>
    </p:extLst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92" y="668509"/>
            <a:ext cx="3914873" cy="2093776"/>
          </a:xfrm>
          <a:prstGeom prst="rect">
            <a:avLst/>
          </a:prstGeom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/>
                </a:solidFill>
                <a:cs typeface="Times New Roman" charset="0"/>
              </a:rPr>
              <a:t>Fission barrier dialog modification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3733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Fission barrier and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Yrast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line plots as function of  L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Fission barriers from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P.Moller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al., PRC91(2015)024310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BarFac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parameter for the SHE region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Sierk’s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fission barrier validity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08" y="3734090"/>
            <a:ext cx="3958204" cy="300961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7239000" y="990600"/>
            <a:ext cx="630285" cy="1919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647749" y="1187110"/>
            <a:ext cx="2032650" cy="318202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477000" y="2990828"/>
            <a:ext cx="2406799" cy="577081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5050"/>
                </a:solidFill>
              </a:rPr>
              <a:t>Barrier factor to describe experimental data or sophisticated calculations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316" y="4676562"/>
            <a:ext cx="2509684" cy="738664"/>
          </a:xfrm>
          <a:prstGeom prst="rect">
            <a:avLst/>
          </a:prstGeom>
          <a:solidFill>
            <a:srgbClr val="F3FDB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Fission barrier value plays crucial role between particle evaporation and fission competition in</a:t>
            </a:r>
            <a:br>
              <a:rPr lang="en-US" sz="1050" dirty="0"/>
            </a:br>
            <a:r>
              <a:rPr lang="en-US" sz="1050" dirty="0"/>
              <a:t>de-excitation process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850639" y="1688594"/>
            <a:ext cx="496087" cy="1524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153"/>
      </p:ext>
    </p:extLst>
  </p:cSld>
  <p:clrMapOvr>
    <a:masterClrMapping/>
  </p:clrMapOvr>
  <p:transition advClick="0"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/>
                </a:solidFill>
                <a:cs typeface="Times New Roman" charset="0"/>
              </a:rPr>
              <a:t>Fission barrier dialog modification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3733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Fission barrier and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Yrast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line plots as function of  L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Fission barriers from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P.Moller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al., PRC91(2015)024310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BarFac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parameter for the SHE region</a:t>
            </a:r>
          </a:p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Sierk’s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fission barrier validity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1205883"/>
            <a:ext cx="3657600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1400" b="0" dirty="0"/>
              <a:t>0.	 </a:t>
            </a:r>
            <a:r>
              <a:rPr lang="en-US" sz="1400" b="0" dirty="0" err="1"/>
              <a:t>Sierk’s</a:t>
            </a:r>
            <a:r>
              <a:rPr lang="en-US" sz="1400" b="0" dirty="0"/>
              <a:t> fission barrier is operating up to Z≤110 @ L=0 or  Z ≤ 102 @ L&gt;0</a:t>
            </a:r>
          </a:p>
          <a:p>
            <a:pPr marL="230188" indent="-230188" algn="just"/>
            <a:endParaRPr lang="en-US" sz="1400" b="0" dirty="0"/>
          </a:p>
          <a:p>
            <a:pPr marL="230188" indent="-230188" algn="just"/>
            <a:endParaRPr lang="en-US" sz="1400" b="0" dirty="0"/>
          </a:p>
          <a:p>
            <a:pPr marL="230188" indent="-230188" algn="just"/>
            <a:r>
              <a:rPr lang="en-US" sz="1400" b="0" dirty="0"/>
              <a:t>1. 	So, if </a:t>
            </a:r>
            <a:r>
              <a:rPr lang="en-US" sz="1400" b="0" dirty="0" err="1"/>
              <a:t>Sierck’s</a:t>
            </a:r>
            <a:r>
              <a:rPr lang="en-US" sz="1400" b="0" dirty="0"/>
              <a:t> fission barrier has been selected , and nucleus atomic number is higher 110 at L=0, than Cohen’s barrier will be used.</a:t>
            </a:r>
          </a:p>
          <a:p>
            <a:pPr marL="230188" indent="-230188" algn="just"/>
            <a:endParaRPr lang="en-US" sz="1400" b="0" dirty="0"/>
          </a:p>
          <a:p>
            <a:pPr marL="230188" indent="-230188" algn="l"/>
            <a:r>
              <a:rPr lang="en-US" sz="1400" b="0" dirty="0"/>
              <a:t>2. 	If </a:t>
            </a:r>
            <a:r>
              <a:rPr lang="en-US" sz="1400" b="0" dirty="0" err="1"/>
              <a:t>if</a:t>
            </a:r>
            <a:r>
              <a:rPr lang="en-US" sz="1400" b="0" dirty="0"/>
              <a:t> </a:t>
            </a:r>
            <a:r>
              <a:rPr lang="en-US" sz="1400" b="0" dirty="0" err="1"/>
              <a:t>Sierck’s</a:t>
            </a:r>
            <a:r>
              <a:rPr lang="en-US" sz="1400" b="0" dirty="0"/>
              <a:t> fission barrier has been selected , and nucleus atomic number is higher 102 at L&gt;0,</a:t>
            </a:r>
            <a:br>
              <a:rPr lang="en-US" sz="1400" b="0" dirty="0"/>
            </a:br>
            <a:r>
              <a:rPr lang="en-US" sz="1400" b="0" dirty="0"/>
              <a:t>then vanishing factor for Z=102 (with the same N/Z ratio) will be used,</a:t>
            </a:r>
            <a:br>
              <a:rPr lang="en-US" sz="1400" b="0" dirty="0"/>
            </a:br>
            <a:br>
              <a:rPr lang="en-US" sz="1400" b="0" dirty="0"/>
            </a:br>
            <a:br>
              <a:rPr lang="en-US" sz="1400" b="0" dirty="0"/>
            </a:br>
            <a:r>
              <a:rPr lang="en-US" sz="1400" b="0" dirty="0"/>
              <a:t>where the Vanishing factor (L)  is the ratio of  Barrier(A,Z,</a:t>
            </a:r>
            <a:r>
              <a:rPr lang="en-US" sz="1400" dirty="0">
                <a:solidFill>
                  <a:srgbClr val="FF0000"/>
                </a:solidFill>
              </a:rPr>
              <a:t>L</a:t>
            </a:r>
            <a:r>
              <a:rPr lang="en-US" sz="1400" b="0" dirty="0"/>
              <a:t>) / Barrier(A,Z,</a:t>
            </a:r>
            <a:r>
              <a:rPr lang="en-US" sz="1400" dirty="0">
                <a:solidFill>
                  <a:srgbClr val="FF0000"/>
                </a:solidFill>
              </a:rPr>
              <a:t>0</a:t>
            </a:r>
            <a:r>
              <a:rPr lang="en-US" sz="1400" b="0" dirty="0"/>
              <a:t>) </a:t>
            </a:r>
          </a:p>
          <a:p>
            <a:pPr algn="just"/>
            <a:endParaRPr lang="en-US" sz="1400" b="0" dirty="0"/>
          </a:p>
          <a:p>
            <a:pPr algn="just"/>
            <a:endParaRPr lang="en-US" sz="1400" b="0" dirty="0"/>
          </a:p>
          <a:p>
            <a:pPr algn="just"/>
            <a:endParaRPr lang="en-US" sz="1400" b="0" dirty="0"/>
          </a:p>
        </p:txBody>
      </p:sp>
      <p:sp>
        <p:nvSpPr>
          <p:cNvPr id="2" name="Rectangle 1"/>
          <p:cNvSpPr/>
          <p:nvPr/>
        </p:nvSpPr>
        <p:spPr>
          <a:xfrm>
            <a:off x="152400" y="4770922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dirty="0">
                <a:solidFill>
                  <a:schemeClr val="bg1">
                    <a:lumMod val="75000"/>
                  </a:schemeClr>
                </a:solidFill>
              </a:rPr>
              <a:t>Vanishing barrier factor for data from FILEs is based on selection from  </a:t>
            </a:r>
            <a:r>
              <a:rPr lang="en-US" sz="1200" b="0" dirty="0" err="1">
                <a:solidFill>
                  <a:schemeClr val="bg1">
                    <a:lumMod val="75000"/>
                  </a:schemeClr>
                </a:solidFill>
              </a:rPr>
              <a:t>Sierk</a:t>
            </a:r>
            <a:r>
              <a:rPr lang="en-US" sz="1200" b="0" dirty="0">
                <a:solidFill>
                  <a:schemeClr val="bg1">
                    <a:lumMod val="75000"/>
                  </a:schemeClr>
                </a:solidFill>
              </a:rPr>
              <a:t> or Cohen models in the Fusion dialog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89" y="5429738"/>
            <a:ext cx="3159811" cy="10025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2973"/>
      </p:ext>
    </p:extLst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476383"/>
          </a:xfrm>
        </p:spPr>
        <p:txBody>
          <a:bodyPr/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Fusion-Residue and Fusion-Fission dialogs in LISE</a:t>
            </a:r>
            <a:r>
              <a:rPr lang="en-US" sz="2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++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49" y="1501876"/>
            <a:ext cx="5419155" cy="39125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6298" y="5611253"/>
            <a:ext cx="64871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Do not hesitate to use Low-Energy reaction computing centers as NRV  for more sophisticated solutions with Channel Coupling,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Langevin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 equations and so 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49" y="641258"/>
            <a:ext cx="5562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4476386" y="1181548"/>
            <a:ext cx="1351128" cy="213485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107896" y="1213337"/>
            <a:ext cx="801953" cy="124326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827514" y="1113309"/>
            <a:ext cx="1189629" cy="325397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6110154" y="5246142"/>
            <a:ext cx="304800" cy="53339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559C-BAEA-439B-875B-D5EDB2DCC7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77236"/>
      </p:ext>
    </p:extLst>
  </p:cSld>
  <p:clrMapOvr>
    <a:masterClrMapping/>
  </p:clrMapOvr>
  <p:transition advClick="0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>
                    <a:lumMod val="95000"/>
                  </a:schemeClr>
                </a:solidFill>
                <a:cs typeface="Times New Roman" charset="0"/>
              </a:rPr>
              <a:t>Coming back to the Eighties for definitions</a:t>
            </a:r>
            <a:endParaRPr lang="en-US" sz="2200" b="1" baseline="30000" dirty="0">
              <a:solidFill>
                <a:schemeClr val="tx1">
                  <a:lumMod val="95000"/>
                </a:schemeClr>
              </a:solidFill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5419"/>
            <a:ext cx="4165530" cy="4306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953" y="616544"/>
            <a:ext cx="4488047" cy="58344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17817"/>
      </p:ext>
    </p:extLst>
  </p:cSld>
  <p:clrMapOvr>
    <a:masterClrMapping/>
  </p:clrMapOvr>
  <p:transition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/>
                </a:solidFill>
                <a:cs typeface="Times New Roman" charset="0"/>
              </a:rPr>
              <a:t>Potential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1282262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631" y="1733312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rgbClr val="130371"/>
                </a:solidFill>
              </a:rPr>
              <a:t>Default NRV parameters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48000" y="1848728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631" y="1549287"/>
            <a:ext cx="3103546" cy="2513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656358"/>
            <a:ext cx="4670581" cy="49489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1295400" y="3048000"/>
            <a:ext cx="1219200" cy="3810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438400"/>
            <a:ext cx="5513282" cy="4040598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7446"/>
      </p:ext>
    </p:extLst>
  </p:cSld>
  <p:clrMapOvr>
    <a:masterClrMapping/>
  </p:clrMapOvr>
  <p:transition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75533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tx1"/>
                </a:solidFill>
                <a:cs typeface="Times New Roman" charset="0"/>
              </a:rPr>
              <a:t>Critical momentum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515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spcAft>
                <a:spcPts val="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Critical momentum : L-value corresponds to potential energy when the pocket is washed out. No fusion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1143000" cy="18887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1371600" y="2755545"/>
            <a:ext cx="1542276" cy="79446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307" y="1500611"/>
            <a:ext cx="6001617" cy="52140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1350443" y="1415342"/>
            <a:ext cx="3395728" cy="3310547"/>
          </a:xfrm>
          <a:prstGeom prst="straightConnector1">
            <a:avLst/>
          </a:pr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724400" y="4489776"/>
            <a:ext cx="68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sz="1400" b="1" baseline="-25000" dirty="0" err="1">
                <a:solidFill>
                  <a:schemeClr val="accent6">
                    <a:lumMod val="50000"/>
                  </a:schemeClr>
                </a:solidFill>
              </a:rPr>
              <a:t>critical</a:t>
            </a:r>
            <a:endParaRPr lang="en-US" sz="1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975" y="3874223"/>
            <a:ext cx="1886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30371"/>
                </a:solidFill>
              </a:rPr>
              <a:t>Deep Inelastic </a:t>
            </a:r>
          </a:p>
          <a:p>
            <a:r>
              <a:rPr lang="en-US" sz="1600" dirty="0">
                <a:solidFill>
                  <a:srgbClr val="130371"/>
                </a:solidFill>
              </a:rPr>
              <a:t>Collision region </a:t>
            </a:r>
          </a:p>
          <a:p>
            <a:r>
              <a:rPr lang="en-US" sz="1600" dirty="0" err="1">
                <a:solidFill>
                  <a:srgbClr val="130371"/>
                </a:solidFill>
              </a:rPr>
              <a:t>L</a:t>
            </a:r>
            <a:r>
              <a:rPr lang="en-US" sz="1600" baseline="-25000" dirty="0" err="1">
                <a:solidFill>
                  <a:srgbClr val="130371"/>
                </a:solidFill>
              </a:rPr>
              <a:t>critical</a:t>
            </a:r>
            <a:r>
              <a:rPr lang="en-US" sz="1600" dirty="0">
                <a:solidFill>
                  <a:srgbClr val="130371"/>
                </a:solidFill>
              </a:rPr>
              <a:t> ≤  L &lt; </a:t>
            </a:r>
            <a:r>
              <a:rPr lang="en-US" sz="1600" dirty="0" err="1">
                <a:solidFill>
                  <a:srgbClr val="130371"/>
                </a:solidFill>
              </a:rPr>
              <a:t>L</a:t>
            </a:r>
            <a:r>
              <a:rPr lang="en-US" sz="1600" baseline="-25000" dirty="0" err="1">
                <a:solidFill>
                  <a:srgbClr val="130371"/>
                </a:solidFill>
              </a:rPr>
              <a:t>direct</a:t>
            </a:r>
            <a:endParaRPr lang="en-US" sz="1600" baseline="-25000" dirty="0">
              <a:solidFill>
                <a:srgbClr val="1303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52" y="5498033"/>
            <a:ext cx="27606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The potential pocket does not exists,</a:t>
            </a:r>
          </a:p>
          <a:p>
            <a:r>
              <a:rPr lang="en-US" sz="1100" dirty="0"/>
              <a:t>and the </a:t>
            </a:r>
            <a:r>
              <a:rPr lang="en-US" sz="1100" dirty="0" err="1"/>
              <a:t>EnergyCM</a:t>
            </a:r>
            <a:r>
              <a:rPr lang="en-US" sz="1100" dirty="0"/>
              <a:t> is above the barrier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981-AD5D-4B5F-B513-F441634977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O.Tarasov, 10-Apr-2015,  East Lansing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8"/>
      </p:ext>
    </p:extLst>
  </p:cSld>
  <p:clrMapOvr>
    <a:masterClrMapping/>
  </p:clrMapOvr>
  <p:transition advClick="0" advTm="2000"/>
</p:sld>
</file>

<file path=ppt/theme/theme1.xml><?xml version="1.0" encoding="utf-8"?>
<a:theme xmlns:a="http://schemas.openxmlformats.org/drawingml/2006/main" name="Project Overview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0000FF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Office\Templates\1033\Project Overview.pot</Template>
  <TotalTime>53259</TotalTime>
  <Words>1278</Words>
  <Application>Microsoft Office PowerPoint</Application>
  <PresentationFormat>Letter Paper (8.5x11 in)</PresentationFormat>
  <Paragraphs>181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Arial-BoldMT</vt:lpstr>
      <vt:lpstr>ArialMT</vt:lpstr>
      <vt:lpstr>Times New Roman</vt:lpstr>
      <vt:lpstr>Wingdings</vt:lpstr>
      <vt:lpstr>Project Overview</vt:lpstr>
      <vt:lpstr>Update of Fusion reaction mechanism in LISE++</vt:lpstr>
      <vt:lpstr>Fission barrier dialog modification</vt:lpstr>
      <vt:lpstr>Fission barrier dialog modification</vt:lpstr>
      <vt:lpstr>Fission barrier dialog modification</vt:lpstr>
      <vt:lpstr>Fission barrier dialog modification</vt:lpstr>
      <vt:lpstr>Fusion-Residue and Fusion-Fission dialogs in LISE++</vt:lpstr>
      <vt:lpstr>Coming back to the Eighties for definitions</vt:lpstr>
      <vt:lpstr>Potential Energy</vt:lpstr>
      <vt:lpstr>Critical momentum</vt:lpstr>
      <vt:lpstr>Deep Inelastic Collision region </vt:lpstr>
      <vt:lpstr>Fission Barrier Vanishing as f(L) → Fast Fission (FA)</vt:lpstr>
      <vt:lpstr>Compound formation, Quasi-Fission :  48Ca + 208Pb</vt:lpstr>
      <vt:lpstr>Compound formation, Quasi-Fission :  58Fe + 208Pb</vt:lpstr>
      <vt:lpstr>Barrier penetration, Quasi-Elastic (QE) : 238U(5.4 MeV/u) + C</vt:lpstr>
      <vt:lpstr>Barrier penetration, Quasi-Elastic (QE) : 238U(20.0 MeV/u) + C</vt:lpstr>
      <vt:lpstr>Fusion – Fission or Residue?</vt:lpstr>
      <vt:lpstr>LISE++ reaction interpretation from R &amp; L</vt:lpstr>
      <vt:lpstr>What cross sections will be used in LISE++ to get rates?</vt:lpstr>
      <vt:lpstr>Fusion dialog warning message for barrier settings</vt:lpstr>
      <vt:lpstr>238U (20.6 MeV/u) with Be vs. C targets</vt:lpstr>
      <vt:lpstr>Fission channels for  238U (20 MeV/u) + Be,C reactions</vt:lpstr>
      <vt:lpstr> Experimental study of barrier distributions for 58Ni+60Ni</vt:lpstr>
      <vt:lpstr>36S (12 MeV/u) + 12C, 238U</vt:lpstr>
      <vt:lpstr>40Ar + 208Pb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Tarasov, Oleg</dc:creator>
  <cp:lastModifiedBy>Oleg Tarasov</cp:lastModifiedBy>
  <cp:revision>2143</cp:revision>
  <cp:lastPrinted>2015-04-10T16:00:22Z</cp:lastPrinted>
  <dcterms:created xsi:type="dcterms:W3CDTF">1601-01-01T00:00:00Z</dcterms:created>
  <dcterms:modified xsi:type="dcterms:W3CDTF">2021-03-06T06:00:06Z</dcterms:modified>
</cp:coreProperties>
</file>